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3"/>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7" cy="4184016"/>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3"/>
            <a:ext cx="6703697" cy="2200276"/>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1" y="2677584"/>
            <a:ext cx="3303273"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3" y="535519"/>
            <a:ext cx="6703698" cy="1944161"/>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6"/>
          </a:xfrm>
          <a:prstGeom prst="rect">
            <a:avLst/>
          </a:prstGeom>
        </p:spPr>
        <p:txBody>
          <a:bodyPr anchor="b"/>
          <a:lstStyle>
            <a:lvl1pPr marL="0" indent="0">
              <a:buSzTx/>
              <a:buFontTx/>
              <a:buNone/>
              <a:defRPr b="1" sz="2000"/>
            </a:lvl1pPr>
            <a:lvl2pPr marL="0" indent="0">
              <a:buSzTx/>
              <a:buFontTx/>
              <a:buNone/>
              <a:defRPr b="1" sz="2000"/>
            </a:lvl2pPr>
            <a:lvl3pPr marL="0" indent="0">
              <a:buSzTx/>
              <a:buFontTx/>
              <a:buNone/>
              <a:defRPr b="1" sz="2000"/>
            </a:lvl3pPr>
            <a:lvl4pPr marL="0" indent="0">
              <a:buSzTx/>
              <a:buFontTx/>
              <a:buNone/>
              <a:defRPr b="1" sz="2000"/>
            </a:lvl4pPr>
            <a:lvl5pPr marL="0" indent="0">
              <a:buSzTx/>
              <a:buFontTx/>
              <a:buNone/>
              <a:defRPr b="1" sz="20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7" indent="-262318">
              <a:defRPr sz="2700"/>
            </a:lvl3pPr>
            <a:lvl4pPr marL="1474469" indent="-308609">
              <a:defRPr sz="2700"/>
            </a:lvl4pPr>
            <a:lvl5pPr marL="1863088"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3" y="3017520"/>
            <a:ext cx="2506804" cy="5590331"/>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5174" y="9476153"/>
            <a:ext cx="232875" cy="228509"/>
          </a:xfrm>
          <a:prstGeom prst="rect">
            <a:avLst/>
          </a:prstGeom>
          <a:ln w="12700">
            <a:miter lim="400000"/>
          </a:ln>
        </p:spPr>
        <p:txBody>
          <a:bodyPr wrap="none" lIns="45718" tIns="45718" rIns="45718" bIns="45718" anchor="ctr">
            <a:spAutoFit/>
          </a:bodyPr>
          <a:lstStyle>
            <a:lvl1pPr algn="r">
              <a:defRPr sz="10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n-lt"/>
          <a:ea typeface="+mn-ea"/>
          <a:cs typeface="+mn-cs"/>
          <a:sym typeface="Calibri"/>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3pPr>
      <a:lvl4pPr marL="14638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4pPr>
      <a:lvl5pPr marL="185242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7pPr>
      <a:lvl8pPr marL="301828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8pPr>
      <a:lvl9pPr marL="3406902" marR="0" indent="-297941"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July-Newsletter-01.png" descr="July-Newsletter-01.png"/>
          <p:cNvPicPr>
            <a:picLocks noChangeAspect="1"/>
          </p:cNvPicPr>
          <p:nvPr/>
        </p:nvPicPr>
        <p:blipFill>
          <a:blip r:embed="rId2">
            <a:extLst/>
          </a:blip>
          <a:srcRect l="3" t="0" r="3" b="0"/>
          <a:stretch>
            <a:fillRect/>
          </a:stretch>
        </p:blipFill>
        <p:spPr>
          <a:xfrm>
            <a:off x="303" y="-1"/>
            <a:ext cx="7771794" cy="10058400"/>
          </a:xfrm>
          <a:prstGeom prst="rect">
            <a:avLst/>
          </a:prstGeom>
          <a:ln w="12700">
            <a:miter lim="400000"/>
          </a:ln>
        </p:spPr>
      </p:pic>
      <p:sp>
        <p:nvSpPr>
          <p:cNvPr id="95" name="TextBox 9"/>
          <p:cNvSpPr txBox="1"/>
          <p:nvPr/>
        </p:nvSpPr>
        <p:spPr>
          <a:xfrm>
            <a:off x="172991" y="6251161"/>
            <a:ext cx="7426419"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uFill>
                  <a:solidFill>
                    <a:srgbClr val="000000"/>
                  </a:solidFill>
                </a:uFill>
                <a:latin typeface="Georgia"/>
                <a:ea typeface="Georgia"/>
                <a:cs typeface="Georgia"/>
                <a:sym typeface="Georgia"/>
              </a:defRPr>
            </a:lvl1pPr>
          </a:lstStyle>
          <a:p>
            <a:pPr>
              <a:defRPr sz="1100">
                <a:latin typeface="+mn-lt"/>
                <a:ea typeface="+mn-ea"/>
                <a:cs typeface="+mn-cs"/>
                <a:sym typeface="Calibri"/>
              </a:defRPr>
            </a:pPr>
            <a:r>
              <a:rPr sz="1200">
                <a:latin typeface="Georgia"/>
                <a:ea typeface="Georgia"/>
                <a:cs typeface="Georgia"/>
                <a:sym typeface="Georgia"/>
              </a:rPr>
              <a:t>It’s summer, and while we all talk about “beating the heat”, sometimes the heat starts beating us! So, how can we keep our house cool in the midst of a heatwave without killing our wallet with the A/C bill?</a:t>
            </a:r>
          </a:p>
        </p:txBody>
      </p:sp>
      <p:sp>
        <p:nvSpPr>
          <p:cNvPr id="96" name="Small spaces like bathrooms doing best with pale blue, periwinkle, or greys averaged over $5000 more. Grey-green was another color that does very well in the bathroom.…"/>
          <p:cNvSpPr txBox="1"/>
          <p:nvPr/>
        </p:nvSpPr>
        <p:spPr>
          <a:xfrm>
            <a:off x="103755" y="6764478"/>
            <a:ext cx="7426419" cy="293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228600">
              <a:buSzPct val="100000"/>
              <a:buAutoNum type="arabicPeriod" startAt="1"/>
              <a:defRPr sz="1200">
                <a:uFill>
                  <a:solidFill>
                    <a:srgbClr val="000000"/>
                  </a:solidFill>
                </a:uFill>
                <a:latin typeface="Georgia"/>
                <a:ea typeface="Georgia"/>
                <a:cs typeface="Georgia"/>
                <a:sym typeface="Georgia"/>
              </a:defRPr>
            </a:pPr>
            <a:r>
              <a:t>Close all the blinds and curtains to block out the sun and reflect the heat away from your home. HINT: White reflects the most heat! For another little boost, you can also include window films and solar sun screens to help block out even more.</a:t>
            </a:r>
          </a:p>
          <a:p>
            <a:pPr marL="457200" indent="-228600">
              <a:buSzPct val="100000"/>
              <a:buAutoNum type="arabicPeriod" startAt="1"/>
              <a:defRPr sz="1200">
                <a:uFill>
                  <a:solidFill>
                    <a:srgbClr val="000000"/>
                  </a:solidFill>
                </a:uFill>
                <a:latin typeface="Georgia"/>
                <a:ea typeface="Georgia"/>
                <a:cs typeface="Georgia"/>
                <a:sym typeface="Georgia"/>
              </a:defRPr>
            </a:pPr>
            <a:r>
              <a:t>Install “Cool” Lighting. No, I’m not talking about flashy colored strobe lights, I mean high-efficiency low-heat LED bulbs, since normal incandescent bulbs can put off a fair amount of heat when on. Also, turn lights off if they aren’t needed.</a:t>
            </a:r>
          </a:p>
          <a:p>
            <a:pPr marL="457200" indent="-228600">
              <a:buSzPct val="100000"/>
              <a:buAutoNum type="arabicPeriod" startAt="1"/>
              <a:defRPr sz="1200">
                <a:uFill>
                  <a:solidFill>
                    <a:srgbClr val="000000"/>
                  </a:solidFill>
                </a:uFill>
                <a:latin typeface="Georgia"/>
                <a:ea typeface="Georgia"/>
                <a:cs typeface="Georgia"/>
                <a:sym typeface="Georgia"/>
              </a:defRPr>
            </a:pPr>
            <a:r>
              <a:t>Do your cooking outdoors, eat meals that don’t require cooking, or use the microwave to prevent heating up your home with the stove and oven. If you do need to cook indoors, try using slow cookers, cover all pots and pans, and use the vent fan on your range hood to blow the heat outside. </a:t>
            </a:r>
          </a:p>
          <a:p>
            <a:pPr marL="457200" indent="-228600">
              <a:buSzPct val="100000"/>
              <a:buAutoNum type="arabicPeriod" startAt="1"/>
              <a:defRPr sz="1200">
                <a:uFill>
                  <a:solidFill>
                    <a:srgbClr val="000000"/>
                  </a:solidFill>
                </a:uFill>
                <a:latin typeface="Georgia"/>
                <a:ea typeface="Georgia"/>
                <a:cs typeface="Georgia"/>
                <a:sym typeface="Georgia"/>
              </a:defRPr>
            </a:pPr>
            <a:r>
              <a:t>Turn off electronics like TV’s, computers, laptops, and other electronics, which can put out heat even when sitting idle.</a:t>
            </a:r>
          </a:p>
          <a:p>
            <a:pPr marL="457200" indent="-228600">
              <a:buSzPct val="100000"/>
              <a:buAutoNum type="arabicPeriod" startAt="1"/>
              <a:defRPr sz="1200">
                <a:uFill>
                  <a:solidFill>
                    <a:srgbClr val="000000"/>
                  </a:solidFill>
                </a:uFill>
                <a:latin typeface="Georgia"/>
                <a:ea typeface="Georgia"/>
                <a:cs typeface="Georgia"/>
                <a:sym typeface="Georgia"/>
              </a:defRPr>
            </a:pPr>
            <a:r>
              <a:t> Single-pane windows and doors are the biggest culprits for letting heat into your home, so ensure there is proper weather-stripping, and keep doors and windows locked tight during the heat of the day. If you have no A/C, open your windows only overnight if it’s cooler than mid-70s Fahrenheit to let the cooler air in.</a:t>
            </a:r>
          </a:p>
        </p:txBody>
      </p:sp>
      <p:sp>
        <p:nvSpPr>
          <p:cNvPr id="97" name="As a seller’s agent, my fiduciary responsibility is to the home seller.…"/>
          <p:cNvSpPr txBox="1"/>
          <p:nvPr/>
        </p:nvSpPr>
        <p:spPr>
          <a:xfrm>
            <a:off x="1562516" y="9578975"/>
            <a:ext cx="4647368" cy="33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600">
                <a:solidFill>
                  <a:srgbClr val="293D75"/>
                </a:solidFill>
                <a:latin typeface="+mn-lt"/>
                <a:ea typeface="+mn-ea"/>
                <a:cs typeface="+mn-cs"/>
                <a:sym typeface="Calibri"/>
              </a:defRPr>
            </a:lvl1pPr>
          </a:lstStyle>
          <a:p>
            <a:pPr/>
            <a:r>
              <a:t>Agent Contact Info / Website Here.</a:t>
            </a:r>
          </a:p>
        </p:txBody>
      </p:sp>
      <p:pic>
        <p:nvPicPr>
          <p:cNvPr id="98" name="PA logo horizontal black.png" descr="PA logo horizontal black.png"/>
          <p:cNvPicPr>
            <a:picLocks noChangeAspect="1"/>
          </p:cNvPicPr>
          <p:nvPr/>
        </p:nvPicPr>
        <p:blipFill>
          <a:blip r:embed="rId3">
            <a:extLst/>
          </a:blip>
          <a:stretch>
            <a:fillRect/>
          </a:stretch>
        </p:blipFill>
        <p:spPr>
          <a:xfrm>
            <a:off x="278017" y="740713"/>
            <a:ext cx="1457961" cy="33274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July-Newsletter-02.png" descr="July-Newsletter-02.png"/>
          <p:cNvPicPr>
            <a:picLocks noChangeAspect="1"/>
          </p:cNvPicPr>
          <p:nvPr/>
        </p:nvPicPr>
        <p:blipFill>
          <a:blip r:embed="rId2">
            <a:extLst/>
          </a:blip>
          <a:srcRect l="8" t="0" r="8" b="0"/>
          <a:stretch>
            <a:fillRect/>
          </a:stretch>
        </p:blipFill>
        <p:spPr>
          <a:xfrm>
            <a:off x="305" y="-1"/>
            <a:ext cx="7771793" cy="10058401"/>
          </a:xfrm>
          <a:prstGeom prst="rect">
            <a:avLst/>
          </a:prstGeom>
          <a:ln w="12700">
            <a:miter lim="400000"/>
          </a:ln>
        </p:spPr>
      </p:pic>
      <p:sp>
        <p:nvSpPr>
          <p:cNvPr id="101" name="TextBox 9"/>
          <p:cNvSpPr txBox="1"/>
          <p:nvPr/>
        </p:nvSpPr>
        <p:spPr>
          <a:xfrm>
            <a:off x="4439710" y="240378"/>
            <a:ext cx="3038609" cy="9337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107916"/>
              </a:lnSpc>
              <a:spcBef>
                <a:spcPts val="800"/>
              </a:spcBef>
              <a:defRPr b="1">
                <a:solidFill>
                  <a:srgbClr val="418E6B"/>
                </a:solidFill>
                <a:uFill>
                  <a:solidFill>
                    <a:srgbClr val="000000"/>
                  </a:solidFill>
                </a:uFill>
                <a:latin typeface="Georgia"/>
                <a:ea typeface="Georgia"/>
                <a:cs typeface="Georgia"/>
                <a:sym typeface="Georgia"/>
              </a:defRPr>
            </a:lvl1pPr>
          </a:lstStyle>
          <a:p>
            <a:pPr/>
            <a:r>
              <a:t>Yard Care: Save Water AND Money With These Little Gadgets!</a:t>
            </a:r>
          </a:p>
        </p:txBody>
      </p:sp>
      <p:sp>
        <p:nvSpPr>
          <p:cNvPr id="102" name="TextBox 9"/>
          <p:cNvSpPr txBox="1"/>
          <p:nvPr/>
        </p:nvSpPr>
        <p:spPr>
          <a:xfrm>
            <a:off x="4288478" y="1427890"/>
            <a:ext cx="3341073" cy="418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228600">
              <a:buSzPct val="100000"/>
              <a:buAutoNum type="arabicPeriod" startAt="1"/>
              <a:defRPr sz="1200">
                <a:uFill>
                  <a:solidFill>
                    <a:srgbClr val="000000"/>
                  </a:solidFill>
                </a:uFill>
                <a:latin typeface="Georgia"/>
                <a:ea typeface="Georgia"/>
                <a:cs typeface="Georgia"/>
                <a:sym typeface="Georgia"/>
              </a:defRPr>
            </a:pPr>
            <a:r>
              <a:t>Use a hose extension wand with an on/off switch to save water as you go from one place to another.</a:t>
            </a:r>
            <a:br/>
          </a:p>
          <a:p>
            <a:pPr marL="457200" indent="-228600">
              <a:buSzPct val="100000"/>
              <a:buAutoNum type="arabicPeriod" startAt="1"/>
              <a:defRPr sz="1200">
                <a:uFill>
                  <a:solidFill>
                    <a:srgbClr val="000000"/>
                  </a:solidFill>
                </a:uFill>
                <a:latin typeface="Georgia"/>
                <a:ea typeface="Georgia"/>
                <a:cs typeface="Georgia"/>
                <a:sym typeface="Georgia"/>
              </a:defRPr>
            </a:pPr>
            <a:r>
              <a:t>Use Soaker hoses to water your beds. They are porous, so when turned on, the water slowly drips out of the hose pores, conserving water.</a:t>
            </a:r>
            <a:br/>
          </a:p>
          <a:p>
            <a:pPr marL="457200" indent="-228600">
              <a:buSzPct val="100000"/>
              <a:buAutoNum type="arabicPeriod" startAt="1"/>
              <a:defRPr sz="1200">
                <a:uFill>
                  <a:solidFill>
                    <a:srgbClr val="000000"/>
                  </a:solidFill>
                </a:uFill>
                <a:latin typeface="Georgia"/>
                <a:ea typeface="Georgia"/>
                <a:cs typeface="Georgia"/>
                <a:sym typeface="Georgia"/>
              </a:defRPr>
            </a:pPr>
            <a:r>
              <a:t>Water timers will let you schedule the time of day you water, as well as the length of time</a:t>
            </a:r>
            <a:br/>
          </a:p>
          <a:p>
            <a:pPr marL="457200" indent="-228600">
              <a:buSzPct val="100000"/>
              <a:buAutoNum type="arabicPeriod" startAt="1"/>
              <a:defRPr sz="1200">
                <a:uFill>
                  <a:solidFill>
                    <a:srgbClr val="000000"/>
                  </a:solidFill>
                </a:uFill>
                <a:latin typeface="Georgia"/>
                <a:ea typeface="Georgia"/>
                <a:cs typeface="Georgia"/>
                <a:sym typeface="Georgia"/>
              </a:defRPr>
            </a:pPr>
            <a:r>
              <a:t>Use water from the rain barrel to water the plants.</a:t>
            </a:r>
            <a:br/>
          </a:p>
          <a:p>
            <a:pPr marL="457200" indent="-228600">
              <a:buSzPct val="100000"/>
              <a:buAutoNum type="arabicPeriod" startAt="1"/>
              <a:defRPr sz="1200">
                <a:uFill>
                  <a:solidFill>
                    <a:srgbClr val="000000"/>
                  </a:solidFill>
                </a:uFill>
                <a:latin typeface="Georgia"/>
                <a:ea typeface="Georgia"/>
                <a:cs typeface="Georgia"/>
                <a:sym typeface="Georgia"/>
              </a:defRPr>
            </a:pPr>
            <a:r>
              <a:t>Invest in slow-release watering gadgets, especially for container plants. </a:t>
            </a:r>
            <a:br/>
          </a:p>
          <a:p>
            <a:pPr marL="457200" indent="-228600">
              <a:buSzPct val="100000"/>
              <a:buAutoNum type="arabicPeriod" startAt="1"/>
              <a:defRPr sz="1200">
                <a:uFill>
                  <a:solidFill>
                    <a:srgbClr val="000000"/>
                  </a:solidFill>
                </a:uFill>
                <a:latin typeface="Georgia"/>
                <a:ea typeface="Georgia"/>
                <a:cs typeface="Georgia"/>
                <a:sym typeface="Georgia"/>
              </a:defRPr>
            </a:pPr>
            <a:r>
              <a:t>Use mulch and compost to layer over your garden, which protects the soil and provides organic matter, which means your plants will require less water. </a:t>
            </a:r>
          </a:p>
        </p:txBody>
      </p:sp>
      <p:sp>
        <p:nvSpPr>
          <p:cNvPr id="103" name="Ingredients:…"/>
          <p:cNvSpPr txBox="1"/>
          <p:nvPr/>
        </p:nvSpPr>
        <p:spPr>
          <a:xfrm>
            <a:off x="433159" y="3208894"/>
            <a:ext cx="3554623" cy="151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200">
                <a:uFill>
                  <a:solidFill>
                    <a:srgbClr val="000000"/>
                  </a:solidFill>
                </a:uFill>
                <a:latin typeface="Georgia"/>
                <a:ea typeface="Georgia"/>
                <a:cs typeface="Georgia"/>
                <a:sym typeface="Georgia"/>
              </a:defRPr>
            </a:pPr>
            <a:r>
              <a:t>Ingredients:</a:t>
            </a:r>
          </a:p>
          <a:p>
            <a:pPr>
              <a:defRPr b="1" sz="1200">
                <a:uFill>
                  <a:solidFill>
                    <a:srgbClr val="000000"/>
                  </a:solidFill>
                </a:uFill>
                <a:latin typeface="Georgia"/>
                <a:ea typeface="Georgia"/>
                <a:cs typeface="Georgia"/>
                <a:sym typeface="Georgia"/>
              </a:defRPr>
            </a:pPr>
          </a:p>
          <a:p>
            <a:pPr>
              <a:defRPr sz="1200">
                <a:uFill>
                  <a:solidFill>
                    <a:srgbClr val="000000"/>
                  </a:solidFill>
                </a:uFill>
                <a:latin typeface="+mn-lt"/>
                <a:ea typeface="+mn-ea"/>
                <a:cs typeface="+mn-cs"/>
                <a:sym typeface="Calibri"/>
              </a:defRPr>
            </a:pPr>
            <a:r>
              <a:rPr>
                <a:latin typeface="Georgia"/>
                <a:ea typeface="Georgia"/>
                <a:cs typeface="Georgia"/>
                <a:sym typeface="Georgia"/>
              </a:rPr>
              <a:t>1 mango, peeled, stoned and chopped</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a:latin typeface="Georgia"/>
                <a:ea typeface="Georgia"/>
                <a:cs typeface="Georgia"/>
                <a:sym typeface="Georgia"/>
              </a:rPr>
              <a:t>100g granulated sugar</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a:latin typeface="Georgia"/>
                <a:ea typeface="Georgia"/>
                <a:cs typeface="Georgia"/>
                <a:sym typeface="Georgia"/>
              </a:rPr>
              <a:t>4 tsp green tea leaves</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a:latin typeface="Georgia"/>
                <a:ea typeface="Georgia"/>
                <a:cs typeface="Georgia"/>
                <a:sym typeface="Georgia"/>
              </a:rPr>
              <a:t>small bunch fresh mint</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a:latin typeface="Georgia"/>
                <a:ea typeface="Georgia"/>
                <a:cs typeface="Georgia"/>
                <a:sym typeface="Georgia"/>
              </a:rPr>
              <a:t>1 lime, sliced</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a:latin typeface="Georgia"/>
                <a:ea typeface="Georgia"/>
                <a:cs typeface="Georgia"/>
                <a:sym typeface="Georgia"/>
              </a:rPr>
              <a:t>ice</a:t>
            </a:r>
          </a:p>
        </p:txBody>
      </p:sp>
      <p:sp>
        <p:nvSpPr>
          <p:cNvPr id="104" name="Directions:…"/>
          <p:cNvSpPr txBox="1"/>
          <p:nvPr/>
        </p:nvSpPr>
        <p:spPr>
          <a:xfrm>
            <a:off x="449146" y="4914942"/>
            <a:ext cx="3522649" cy="293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uFill>
                  <a:solidFill>
                    <a:srgbClr val="000000"/>
                  </a:solidFill>
                </a:uFill>
                <a:latin typeface="+mn-lt"/>
                <a:ea typeface="+mn-ea"/>
                <a:cs typeface="+mn-cs"/>
                <a:sym typeface="Calibri"/>
              </a:defRPr>
            </a:pPr>
            <a:r>
              <a:rPr b="1">
                <a:latin typeface="Georgia"/>
                <a:ea typeface="Georgia"/>
                <a:cs typeface="Georgia"/>
                <a:sym typeface="Georgia"/>
              </a:rPr>
              <a:t>STEP 1 -</a:t>
            </a:r>
            <a:r>
              <a:rPr>
                <a:latin typeface="Georgia"/>
                <a:ea typeface="Georgia"/>
                <a:cs typeface="Georgia"/>
                <a:sym typeface="Georgia"/>
              </a:rPr>
              <a:t> Put half the mango in a saucepan with the sugar and 100ml water. Cook for 8-10 mins then strain through a sieve and leave the liquid to cool.</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b="1">
                <a:latin typeface="Georgia"/>
                <a:ea typeface="Georgia"/>
                <a:cs typeface="Georgia"/>
                <a:sym typeface="Georgia"/>
              </a:rPr>
              <a:t>STEP 2 - </a:t>
            </a:r>
            <a:r>
              <a:rPr>
                <a:latin typeface="Georgia"/>
                <a:ea typeface="Georgia"/>
                <a:cs typeface="Georgia"/>
                <a:sym typeface="Georgia"/>
              </a:rPr>
              <a:t>Meanwhile, pour 500ml boiling water into a large heatproof jug and add the green tea leaves. Leave to steep for 5 mins, then strain into a large glass jug and add 300ml cold water. Leave to cool completely then put into the fridge to chill.</a:t>
            </a: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endParaRPr>
              <a:latin typeface="Georgia"/>
              <a:ea typeface="Georgia"/>
              <a:cs typeface="Georgia"/>
              <a:sym typeface="Georgia"/>
            </a:endParaRPr>
          </a:p>
          <a:p>
            <a:pPr>
              <a:defRPr sz="1200">
                <a:uFill>
                  <a:solidFill>
                    <a:srgbClr val="000000"/>
                  </a:solidFill>
                </a:uFill>
                <a:latin typeface="+mn-lt"/>
                <a:ea typeface="+mn-ea"/>
                <a:cs typeface="+mn-cs"/>
                <a:sym typeface="Calibri"/>
              </a:defRPr>
            </a:pPr>
            <a:r>
              <a:rPr b="1">
                <a:latin typeface="Georgia"/>
                <a:ea typeface="Georgia"/>
                <a:cs typeface="Georgia"/>
                <a:sym typeface="Georgia"/>
              </a:rPr>
              <a:t>STEP 3 -</a:t>
            </a:r>
            <a:r>
              <a:rPr>
                <a:latin typeface="Georgia"/>
                <a:ea typeface="Georgia"/>
                <a:cs typeface="Georgia"/>
                <a:sym typeface="Georgia"/>
              </a:rPr>
              <a:t> Once cold, add the strained mango syrup to the chilled tea, along with the rest of the chopped mango, fresh mint and the lime slices. Fill up the jug with ice, stir gently and serve.</a:t>
            </a:r>
            <a:endParaRPr>
              <a:latin typeface="Georgia"/>
              <a:ea typeface="Georgia"/>
              <a:cs typeface="Georgia"/>
              <a:sym typeface="Georgia"/>
            </a:endParaRPr>
          </a:p>
        </p:txBody>
      </p:sp>
      <p:sp>
        <p:nvSpPr>
          <p:cNvPr id="105" name="As a seller’s agent, my fiduciary responsibility is to the home seller.…"/>
          <p:cNvSpPr txBox="1"/>
          <p:nvPr/>
        </p:nvSpPr>
        <p:spPr>
          <a:xfrm>
            <a:off x="2616616" y="8841824"/>
            <a:ext cx="4647368" cy="33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600">
                <a:solidFill>
                  <a:srgbClr val="2A3C75"/>
                </a:solidFill>
                <a:latin typeface="+mn-lt"/>
                <a:ea typeface="+mn-ea"/>
                <a:cs typeface="+mn-cs"/>
                <a:sym typeface="Calibri"/>
              </a:defRPr>
            </a:lvl1pPr>
          </a:lstStyle>
          <a:p>
            <a:pPr/>
            <a:r>
              <a:t>Agent Contact Info / Photo / Website Here.</a:t>
            </a:r>
          </a:p>
        </p:txBody>
      </p:sp>
      <p:grpSp>
        <p:nvGrpSpPr>
          <p:cNvPr id="108" name="avatar-01.png"/>
          <p:cNvGrpSpPr/>
          <p:nvPr/>
        </p:nvGrpSpPr>
        <p:grpSpPr>
          <a:xfrm>
            <a:off x="259655" y="8043391"/>
            <a:ext cx="1891507" cy="1929607"/>
            <a:chOff x="0" y="0"/>
            <a:chExt cx="1891506" cy="1929606"/>
          </a:xfrm>
        </p:grpSpPr>
        <p:pic>
          <p:nvPicPr>
            <p:cNvPr id="107" name="avatar-01.png" descr="avatar-01.png"/>
            <p:cNvPicPr>
              <a:picLocks noChangeAspect="1"/>
            </p:cNvPicPr>
            <p:nvPr/>
          </p:nvPicPr>
          <p:blipFill>
            <a:blip r:embed="rId3">
              <a:extLst/>
            </a:blip>
            <a:stretch>
              <a:fillRect/>
            </a:stretch>
          </p:blipFill>
          <p:spPr>
            <a:xfrm>
              <a:off x="203200" y="203200"/>
              <a:ext cx="1485107" cy="1485107"/>
            </a:xfrm>
            <a:prstGeom prst="rect">
              <a:avLst/>
            </a:prstGeom>
            <a:ln>
              <a:noFill/>
            </a:ln>
            <a:effectLst/>
          </p:spPr>
        </p:pic>
        <p:pic>
          <p:nvPicPr>
            <p:cNvPr id="106" name="avatar-01.png" descr="avatar-01.png"/>
            <p:cNvPicPr>
              <a:picLocks noChangeAspect="0"/>
            </p:cNvPicPr>
            <p:nvPr/>
          </p:nvPicPr>
          <p:blipFill>
            <a:blip r:embed="rId4">
              <a:extLst/>
            </a:blip>
            <a:stretch>
              <a:fillRect/>
            </a:stretch>
          </p:blipFill>
          <p:spPr>
            <a:xfrm>
              <a:off x="0" y="0"/>
              <a:ext cx="1891507" cy="1929607"/>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