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Lst>
  <p:sldSz cx="7772400" cy="1005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582930" y="1646133"/>
            <a:ext cx="6606541" cy="3501814"/>
          </a:xfrm>
          <a:prstGeom prst="rect">
            <a:avLst/>
          </a:prstGeom>
        </p:spPr>
        <p:txBody>
          <a:bodyPr anchor="b"/>
          <a:lstStyle>
            <a:lvl1pPr algn="ctr">
              <a:defRPr sz="5100"/>
            </a:lvl1pPr>
          </a:lstStyle>
          <a:p>
            <a:pPr/>
            <a:r>
              <a:t>Title Text</a:t>
            </a:r>
          </a:p>
        </p:txBody>
      </p:sp>
      <p:sp>
        <p:nvSpPr>
          <p:cNvPr id="12" name="Body Level One…"/>
          <p:cNvSpPr txBox="1"/>
          <p:nvPr>
            <p:ph type="body" sz="quarter" idx="1"/>
          </p:nvPr>
        </p:nvSpPr>
        <p:spPr>
          <a:xfrm>
            <a:off x="971550" y="5282989"/>
            <a:ext cx="5829300" cy="2428452"/>
          </a:xfrm>
          <a:prstGeom prst="rect">
            <a:avLst/>
          </a:prstGeom>
        </p:spPr>
        <p:txBody>
          <a:bodyPr/>
          <a:lstStyle>
            <a:lvl1pPr marL="0" indent="0" algn="ctr">
              <a:buSzTx/>
              <a:buFontTx/>
              <a:buNone/>
              <a:defRPr sz="2000"/>
            </a:lvl1pPr>
            <a:lvl2pPr marL="0" indent="388620" algn="ctr">
              <a:buSzTx/>
              <a:buFontTx/>
              <a:buNone/>
              <a:defRPr sz="2000"/>
            </a:lvl2pPr>
            <a:lvl3pPr marL="0" indent="777240" algn="ctr">
              <a:buSzTx/>
              <a:buFontTx/>
              <a:buNone/>
              <a:defRPr sz="2000"/>
            </a:lvl3pPr>
            <a:lvl4pPr marL="0" indent="1165860" algn="ctr">
              <a:buSzTx/>
              <a:buFontTx/>
              <a:buNone/>
              <a:defRPr sz="2000"/>
            </a:lvl4pPr>
            <a:lvl5pPr marL="0" indent="1554480" algn="ctr">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530304" y="2507618"/>
            <a:ext cx="6703696" cy="4184015"/>
          </a:xfrm>
          <a:prstGeom prst="rect">
            <a:avLst/>
          </a:prstGeom>
        </p:spPr>
        <p:txBody>
          <a:bodyPr anchor="b"/>
          <a:lstStyle>
            <a:lvl1pPr>
              <a:defRPr sz="5100"/>
            </a:lvl1pPr>
          </a:lstStyle>
          <a:p>
            <a:pPr/>
            <a:r>
              <a:t>Title Text</a:t>
            </a:r>
          </a:p>
        </p:txBody>
      </p:sp>
      <p:sp>
        <p:nvSpPr>
          <p:cNvPr id="30" name="Body Level One…"/>
          <p:cNvSpPr txBox="1"/>
          <p:nvPr>
            <p:ph type="body" sz="quarter" idx="1"/>
          </p:nvPr>
        </p:nvSpPr>
        <p:spPr>
          <a:xfrm>
            <a:off x="530304" y="6731214"/>
            <a:ext cx="6703696" cy="2200275"/>
          </a:xfrm>
          <a:prstGeom prst="rect">
            <a:avLst/>
          </a:prstGeom>
        </p:spPr>
        <p:txBody>
          <a:bodyPr/>
          <a:lstStyle>
            <a:lvl1pPr marL="0" indent="0">
              <a:buSzTx/>
              <a:buFontTx/>
              <a:buNone/>
              <a:defRPr sz="2000"/>
            </a:lvl1pPr>
            <a:lvl2pPr marL="0" indent="388620">
              <a:buSzTx/>
              <a:buFontTx/>
              <a:buNone/>
              <a:defRPr sz="2000"/>
            </a:lvl2pPr>
            <a:lvl3pPr marL="0" indent="777240">
              <a:buSzTx/>
              <a:buFontTx/>
              <a:buNone/>
              <a:defRPr sz="2000"/>
            </a:lvl3pPr>
            <a:lvl4pPr marL="0" indent="1165860">
              <a:buSzTx/>
              <a:buFontTx/>
              <a:buNone/>
              <a:defRPr sz="2000"/>
            </a:lvl4pPr>
            <a:lvl5pPr marL="0" indent="1554480">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534352" y="2677584"/>
            <a:ext cx="3303272" cy="638196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535364" y="535519"/>
            <a:ext cx="6703696" cy="1944160"/>
          </a:xfrm>
          <a:prstGeom prst="rect">
            <a:avLst/>
          </a:prstGeom>
        </p:spPr>
        <p:txBody>
          <a:bodyPr/>
          <a:lstStyle/>
          <a:p>
            <a:pPr/>
            <a:r>
              <a:t>Title Text</a:t>
            </a:r>
          </a:p>
        </p:txBody>
      </p:sp>
      <p:sp>
        <p:nvSpPr>
          <p:cNvPr id="48" name="Body Level One…"/>
          <p:cNvSpPr txBox="1"/>
          <p:nvPr>
            <p:ph type="body" sz="quarter" idx="1"/>
          </p:nvPr>
        </p:nvSpPr>
        <p:spPr>
          <a:xfrm>
            <a:off x="535366" y="2465706"/>
            <a:ext cx="3288089" cy="1208405"/>
          </a:xfrm>
          <a:prstGeom prst="rect">
            <a:avLst/>
          </a:prstGeom>
        </p:spPr>
        <p:txBody>
          <a:bodyPr anchor="b"/>
          <a:lstStyle>
            <a:lvl1pPr marL="0" indent="0">
              <a:buSzTx/>
              <a:buFontTx/>
              <a:buNone/>
              <a:defRPr b="1" sz="2000"/>
            </a:lvl1pPr>
            <a:lvl2pPr marL="0" indent="388620">
              <a:buSzTx/>
              <a:buFontTx/>
              <a:buNone/>
              <a:defRPr b="1" sz="2000"/>
            </a:lvl2pPr>
            <a:lvl3pPr marL="0" indent="777240">
              <a:buSzTx/>
              <a:buFontTx/>
              <a:buNone/>
              <a:defRPr b="1" sz="2000"/>
            </a:lvl3pPr>
            <a:lvl4pPr marL="0" indent="1165860">
              <a:buSzTx/>
              <a:buFontTx/>
              <a:buNone/>
              <a:defRPr b="1" sz="2000"/>
            </a:lvl4pPr>
            <a:lvl5pPr marL="0" indent="1554480">
              <a:buSzTx/>
              <a:buFontTx/>
              <a:buNone/>
              <a:defRPr b="1" sz="20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3934778" y="2465706"/>
            <a:ext cx="3304283" cy="1208405"/>
          </a:xfrm>
          <a:prstGeom prst="rect">
            <a:avLst/>
          </a:prstGeom>
        </p:spPr>
        <p:txBody>
          <a:bodyPr anchor="b"/>
          <a:lstStyle/>
          <a:p>
            <a:pPr marL="0" indent="0">
              <a:buSzTx/>
              <a:buFontTx/>
              <a:buNone/>
              <a:defRPr b="1" sz="20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535364" y="670559"/>
            <a:ext cx="2506803" cy="2346962"/>
          </a:xfrm>
          <a:prstGeom prst="rect">
            <a:avLst/>
          </a:prstGeom>
        </p:spPr>
        <p:txBody>
          <a:bodyPr anchor="b"/>
          <a:lstStyle>
            <a:lvl1pPr>
              <a:defRPr sz="2700"/>
            </a:lvl1pPr>
          </a:lstStyle>
          <a:p>
            <a:pPr/>
            <a:r>
              <a:t>Title Text</a:t>
            </a:r>
          </a:p>
        </p:txBody>
      </p:sp>
      <p:sp>
        <p:nvSpPr>
          <p:cNvPr id="73" name="Body Level One…"/>
          <p:cNvSpPr txBox="1"/>
          <p:nvPr>
            <p:ph type="body" sz="half" idx="1"/>
          </p:nvPr>
        </p:nvSpPr>
        <p:spPr>
          <a:xfrm>
            <a:off x="3304282" y="1448226"/>
            <a:ext cx="3934779" cy="7147984"/>
          </a:xfrm>
          <a:prstGeom prst="rect">
            <a:avLst/>
          </a:prstGeom>
        </p:spPr>
        <p:txBody>
          <a:bodyPr/>
          <a:lstStyle>
            <a:lvl1pPr>
              <a:defRPr sz="2700"/>
            </a:lvl1pPr>
            <a:lvl2pPr marL="616723" indent="-228103">
              <a:defRPr sz="2700"/>
            </a:lvl2pPr>
            <a:lvl3pPr marL="1039558" indent="-262318">
              <a:defRPr sz="2700"/>
            </a:lvl3pPr>
            <a:lvl4pPr marL="1474469" indent="-308610">
              <a:defRPr sz="2700"/>
            </a:lvl4pPr>
            <a:lvl5pPr marL="1863089" indent="-308610">
              <a:defRPr sz="27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535364" y="3017520"/>
            <a:ext cx="2506803" cy="5590330"/>
          </a:xfrm>
          <a:prstGeom prst="rect">
            <a:avLst/>
          </a:prstGeom>
        </p:spPr>
        <p:txBody>
          <a:bodyPr/>
          <a:lstStyle/>
          <a:p>
            <a:pPr marL="0" indent="0">
              <a:buSzTx/>
              <a:buFontTx/>
              <a:buNone/>
              <a:defRPr sz="13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535364" y="670559"/>
            <a:ext cx="2506803" cy="2346962"/>
          </a:xfrm>
          <a:prstGeom prst="rect">
            <a:avLst/>
          </a:prstGeom>
        </p:spPr>
        <p:txBody>
          <a:bodyPr anchor="b"/>
          <a:lstStyle>
            <a:lvl1pPr>
              <a:defRPr sz="2700"/>
            </a:lvl1pPr>
          </a:lstStyle>
          <a:p>
            <a:pPr/>
            <a:r>
              <a:t>Title Text</a:t>
            </a:r>
          </a:p>
        </p:txBody>
      </p:sp>
      <p:sp>
        <p:nvSpPr>
          <p:cNvPr id="83" name="Picture Placeholder 2"/>
          <p:cNvSpPr/>
          <p:nvPr>
            <p:ph type="pic" sz="half" idx="21"/>
          </p:nvPr>
        </p:nvSpPr>
        <p:spPr>
          <a:xfrm>
            <a:off x="3304282" y="1448226"/>
            <a:ext cx="3934779" cy="7147984"/>
          </a:xfrm>
          <a:prstGeom prst="rect">
            <a:avLst/>
          </a:prstGeom>
        </p:spPr>
        <p:txBody>
          <a:bodyPr lIns="91439" rIns="91439">
            <a:noAutofit/>
          </a:bodyPr>
          <a:lstStyle/>
          <a:p>
            <a:pPr/>
          </a:p>
        </p:txBody>
      </p:sp>
      <p:sp>
        <p:nvSpPr>
          <p:cNvPr id="84" name="Body Level One…"/>
          <p:cNvSpPr txBox="1"/>
          <p:nvPr>
            <p:ph type="body" sz="quarter" idx="1"/>
          </p:nvPr>
        </p:nvSpPr>
        <p:spPr>
          <a:xfrm>
            <a:off x="535364" y="3017520"/>
            <a:ext cx="2506803" cy="5590330"/>
          </a:xfrm>
          <a:prstGeom prst="rect">
            <a:avLst/>
          </a:prstGeom>
        </p:spPr>
        <p:txBody>
          <a:bodyPr/>
          <a:lstStyle>
            <a:lvl1pPr marL="0" indent="0">
              <a:buSzTx/>
              <a:buFontTx/>
              <a:buNone/>
              <a:defRPr sz="1300"/>
            </a:lvl1pPr>
            <a:lvl2pPr marL="0" indent="388620">
              <a:buSzTx/>
              <a:buFontTx/>
              <a:buNone/>
              <a:defRPr sz="1300"/>
            </a:lvl2pPr>
            <a:lvl3pPr marL="0" indent="777240">
              <a:buSzTx/>
              <a:buFontTx/>
              <a:buNone/>
              <a:defRPr sz="1300"/>
            </a:lvl3pPr>
            <a:lvl4pPr marL="0" indent="1165860">
              <a:buSzTx/>
              <a:buFontTx/>
              <a:buNone/>
              <a:defRPr sz="1300"/>
            </a:lvl4pPr>
            <a:lvl5pPr marL="0" indent="1554480">
              <a:buSzTx/>
              <a:buFontTx/>
              <a:buNone/>
              <a:defRPr sz="13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534352" y="535519"/>
            <a:ext cx="6703696" cy="1944160"/>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534352" y="2677584"/>
            <a:ext cx="6703696" cy="6381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7005171" y="9476152"/>
            <a:ext cx="232878" cy="228511"/>
          </a:xfrm>
          <a:prstGeom prst="rect">
            <a:avLst/>
          </a:prstGeom>
          <a:ln w="12700">
            <a:miter lim="400000"/>
          </a:ln>
        </p:spPr>
        <p:txBody>
          <a:bodyPr wrap="none" lIns="45719" rIns="45719" anchor="ctr">
            <a:spAutoFit/>
          </a:bodyPr>
          <a:lstStyle>
            <a:lvl1pPr algn="r">
              <a:defRPr sz="10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j-lt"/>
          <a:ea typeface="+mj-ea"/>
          <a:cs typeface="+mj-cs"/>
          <a:sym typeface="Calibri"/>
        </a:defRPr>
      </a:lvl1pPr>
      <a:lvl2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j-lt"/>
          <a:ea typeface="+mj-ea"/>
          <a:cs typeface="+mj-cs"/>
          <a:sym typeface="Calibri"/>
        </a:defRPr>
      </a:lvl2pPr>
      <a:lvl3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j-lt"/>
          <a:ea typeface="+mj-ea"/>
          <a:cs typeface="+mj-cs"/>
          <a:sym typeface="Calibri"/>
        </a:defRPr>
      </a:lvl3pPr>
      <a:lvl4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j-lt"/>
          <a:ea typeface="+mj-ea"/>
          <a:cs typeface="+mj-cs"/>
          <a:sym typeface="Calibri"/>
        </a:defRPr>
      </a:lvl4pPr>
      <a:lvl5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j-lt"/>
          <a:ea typeface="+mj-ea"/>
          <a:cs typeface="+mj-cs"/>
          <a:sym typeface="Calibri"/>
        </a:defRPr>
      </a:lvl5pPr>
      <a:lvl6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j-lt"/>
          <a:ea typeface="+mj-ea"/>
          <a:cs typeface="+mj-cs"/>
          <a:sym typeface="Calibri"/>
        </a:defRPr>
      </a:lvl6pPr>
      <a:lvl7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j-lt"/>
          <a:ea typeface="+mj-ea"/>
          <a:cs typeface="+mj-cs"/>
          <a:sym typeface="Calibri"/>
        </a:defRPr>
      </a:lvl7pPr>
      <a:lvl8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j-lt"/>
          <a:ea typeface="+mj-ea"/>
          <a:cs typeface="+mj-cs"/>
          <a:sym typeface="Calibri"/>
        </a:defRPr>
      </a:lvl8pPr>
      <a:lvl9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j-lt"/>
          <a:ea typeface="+mj-ea"/>
          <a:cs typeface="+mj-cs"/>
          <a:sym typeface="Calibri"/>
        </a:defRPr>
      </a:lvl9pPr>
    </p:titleStyle>
    <p:bodyStyle>
      <a:lvl1pPr marL="194310" marR="0" indent="-194310"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j-lt"/>
          <a:ea typeface="+mj-ea"/>
          <a:cs typeface="+mj-cs"/>
          <a:sym typeface="Calibri"/>
        </a:defRPr>
      </a:lvl1pPr>
      <a:lvl2pPr marL="612076" marR="0" indent="-223456"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j-lt"/>
          <a:ea typeface="+mj-ea"/>
          <a:cs typeface="+mj-cs"/>
          <a:sym typeface="Calibri"/>
        </a:defRPr>
      </a:lvl2pPr>
      <a:lvl3pPr marL="1040130" marR="0" indent="-262890"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j-lt"/>
          <a:ea typeface="+mj-ea"/>
          <a:cs typeface="+mj-cs"/>
          <a:sym typeface="Calibri"/>
        </a:defRPr>
      </a:lvl3pPr>
      <a:lvl4pPr marL="1463802" marR="0" indent="-297942"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j-lt"/>
          <a:ea typeface="+mj-ea"/>
          <a:cs typeface="+mj-cs"/>
          <a:sym typeface="Calibri"/>
        </a:defRPr>
      </a:lvl4pPr>
      <a:lvl5pPr marL="1852422" marR="0" indent="-297942"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j-lt"/>
          <a:ea typeface="+mj-ea"/>
          <a:cs typeface="+mj-cs"/>
          <a:sym typeface="Calibri"/>
        </a:defRPr>
      </a:lvl5pPr>
      <a:lvl6pPr marL="2241042" marR="0" indent="-297942"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j-lt"/>
          <a:ea typeface="+mj-ea"/>
          <a:cs typeface="+mj-cs"/>
          <a:sym typeface="Calibri"/>
        </a:defRPr>
      </a:lvl6pPr>
      <a:lvl7pPr marL="2629661" marR="0" indent="-297942"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j-lt"/>
          <a:ea typeface="+mj-ea"/>
          <a:cs typeface="+mj-cs"/>
          <a:sym typeface="Calibri"/>
        </a:defRPr>
      </a:lvl7pPr>
      <a:lvl8pPr marL="3018282" marR="0" indent="-297942"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j-lt"/>
          <a:ea typeface="+mj-ea"/>
          <a:cs typeface="+mj-cs"/>
          <a:sym typeface="Calibri"/>
        </a:defRPr>
      </a:lvl8pPr>
      <a:lvl9pPr marL="3406902" marR="0" indent="-297942"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Selling Home in Winter-01.png" descr="Selling Home in Winter-01.png"/>
          <p:cNvPicPr>
            <a:picLocks noChangeAspect="1"/>
          </p:cNvPicPr>
          <p:nvPr/>
        </p:nvPicPr>
        <p:blipFill>
          <a:blip r:embed="rId2">
            <a:extLst/>
          </a:blip>
          <a:srcRect l="3" t="0" r="3" b="0"/>
          <a:stretch>
            <a:fillRect/>
          </a:stretch>
        </p:blipFill>
        <p:spPr>
          <a:xfrm>
            <a:off x="304" y="0"/>
            <a:ext cx="7771792" cy="10058400"/>
          </a:xfrm>
          <a:prstGeom prst="rect">
            <a:avLst/>
          </a:prstGeom>
          <a:ln w="12700">
            <a:miter lim="400000"/>
          </a:ln>
        </p:spPr>
      </p:pic>
      <p:sp>
        <p:nvSpPr>
          <p:cNvPr id="95" name="TextBox 9"/>
          <p:cNvSpPr txBox="1"/>
          <p:nvPr/>
        </p:nvSpPr>
        <p:spPr>
          <a:xfrm>
            <a:off x="1532166" y="4622066"/>
            <a:ext cx="1846198" cy="1234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300">
                <a:latin typeface="Georgia"/>
                <a:ea typeface="Georgia"/>
                <a:cs typeface="Georgia"/>
                <a:sym typeface="Georgia"/>
              </a:defRPr>
            </a:lvl1pPr>
          </a:lstStyle>
          <a:p>
            <a:pPr>
              <a:defRPr b="1" u="sng"/>
            </a:pPr>
            <a:r>
              <a:rPr b="0" u="none"/>
              <a:t>Consider taking some photos of the exterior of the home during the year, when landscaping is in full bloom for Buyers to see. </a:t>
            </a:r>
          </a:p>
        </p:txBody>
      </p:sp>
      <p:pic>
        <p:nvPicPr>
          <p:cNvPr id="96" name="Power-Agent-FINAL-LOGO.png" descr="Power-Agent-FINAL-LOGO.png"/>
          <p:cNvPicPr>
            <a:picLocks noChangeAspect="1"/>
          </p:cNvPicPr>
          <p:nvPr/>
        </p:nvPicPr>
        <p:blipFill>
          <a:blip r:embed="rId3">
            <a:extLst/>
          </a:blip>
          <a:stretch>
            <a:fillRect/>
          </a:stretch>
        </p:blipFill>
        <p:spPr>
          <a:xfrm>
            <a:off x="935103" y="111571"/>
            <a:ext cx="1846197" cy="675439"/>
          </a:xfrm>
          <a:prstGeom prst="rect">
            <a:avLst/>
          </a:prstGeom>
          <a:ln w="12700">
            <a:miter lim="400000"/>
          </a:ln>
        </p:spPr>
      </p:pic>
      <p:sp>
        <p:nvSpPr>
          <p:cNvPr id="97" name="TextBox 9"/>
          <p:cNvSpPr txBox="1"/>
          <p:nvPr/>
        </p:nvSpPr>
        <p:spPr>
          <a:xfrm>
            <a:off x="338040" y="4101366"/>
            <a:ext cx="6867720" cy="34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700">
                <a:solidFill>
                  <a:srgbClr val="FFFFFF"/>
                </a:solidFill>
                <a:latin typeface="Georgia"/>
                <a:ea typeface="Georgia"/>
                <a:cs typeface="Georgia"/>
                <a:sym typeface="Georgia"/>
              </a:defRPr>
            </a:lvl1pPr>
          </a:lstStyle>
          <a:p>
            <a:pPr>
              <a:defRPr u="sng"/>
            </a:pPr>
            <a:r>
              <a:rPr u="none"/>
              <a:t>Seasonal Photos</a:t>
            </a:r>
          </a:p>
        </p:txBody>
      </p:sp>
      <p:sp>
        <p:nvSpPr>
          <p:cNvPr id="98" name="TextBox 9"/>
          <p:cNvSpPr txBox="1"/>
          <p:nvPr/>
        </p:nvSpPr>
        <p:spPr>
          <a:xfrm>
            <a:off x="4236940" y="4101366"/>
            <a:ext cx="6867720" cy="59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700" u="sng">
                <a:solidFill>
                  <a:srgbClr val="FFFFFF"/>
                </a:solidFill>
                <a:latin typeface="Georgia"/>
                <a:ea typeface="Georgia"/>
                <a:cs typeface="Georgia"/>
                <a:sym typeface="Georgia"/>
              </a:defRPr>
            </a:pPr>
            <a:r>
              <a:rPr u="none"/>
              <a:t>Limit</a:t>
            </a:r>
            <a:endParaRPr u="none"/>
          </a:p>
          <a:p>
            <a:pPr>
              <a:defRPr b="1" sz="1700" u="sng">
                <a:solidFill>
                  <a:srgbClr val="FFFFFF"/>
                </a:solidFill>
                <a:latin typeface="Georgia"/>
                <a:ea typeface="Georgia"/>
                <a:cs typeface="Georgia"/>
                <a:sym typeface="Georgia"/>
              </a:defRPr>
            </a:pPr>
            <a:r>
              <a:rPr u="none"/>
              <a:t>Decor</a:t>
            </a:r>
          </a:p>
        </p:txBody>
      </p:sp>
      <p:sp>
        <p:nvSpPr>
          <p:cNvPr id="99" name="TextBox 9"/>
          <p:cNvSpPr txBox="1"/>
          <p:nvPr/>
        </p:nvSpPr>
        <p:spPr>
          <a:xfrm>
            <a:off x="4275366" y="5168167"/>
            <a:ext cx="2992274" cy="662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300">
                <a:latin typeface="Georgia"/>
                <a:ea typeface="Georgia"/>
                <a:cs typeface="Georgia"/>
                <a:sym typeface="Georgia"/>
              </a:defRPr>
            </a:lvl1pPr>
          </a:lstStyle>
          <a:p>
            <a:pPr>
              <a:defRPr b="1" u="sng"/>
            </a:pPr>
            <a:r>
              <a:rPr b="0" u="none"/>
              <a:t>Go light on Christmas decorations to keep it tasteful and generic enough that buyers may enjoy. </a:t>
            </a:r>
          </a:p>
        </p:txBody>
      </p:sp>
      <p:sp>
        <p:nvSpPr>
          <p:cNvPr id="100" name="TextBox 9"/>
          <p:cNvSpPr txBox="1"/>
          <p:nvPr/>
        </p:nvSpPr>
        <p:spPr>
          <a:xfrm>
            <a:off x="338040" y="6298467"/>
            <a:ext cx="6867720" cy="34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700">
                <a:solidFill>
                  <a:srgbClr val="FFFFFF"/>
                </a:solidFill>
                <a:latin typeface="Georgia"/>
                <a:ea typeface="Georgia"/>
                <a:cs typeface="Georgia"/>
                <a:sym typeface="Georgia"/>
              </a:defRPr>
            </a:lvl1pPr>
          </a:lstStyle>
          <a:p>
            <a:pPr/>
            <a:r>
              <a:t>Heat it Up</a:t>
            </a:r>
          </a:p>
        </p:txBody>
      </p:sp>
      <p:sp>
        <p:nvSpPr>
          <p:cNvPr id="101" name="TextBox 9"/>
          <p:cNvSpPr txBox="1"/>
          <p:nvPr/>
        </p:nvSpPr>
        <p:spPr>
          <a:xfrm>
            <a:off x="351066" y="6869967"/>
            <a:ext cx="2228587" cy="85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300">
                <a:latin typeface="Georgia"/>
                <a:ea typeface="Georgia"/>
                <a:cs typeface="Georgia"/>
                <a:sym typeface="Georgia"/>
              </a:defRPr>
            </a:lvl1pPr>
          </a:lstStyle>
          <a:p>
            <a:pPr>
              <a:defRPr b="1" u="sng"/>
            </a:pPr>
            <a:r>
              <a:rPr b="0" u="none"/>
              <a:t>Keep the heat on so that Buyers have a warm and cozy home to walk into when it is cold outside. </a:t>
            </a:r>
          </a:p>
        </p:txBody>
      </p:sp>
      <p:sp>
        <p:nvSpPr>
          <p:cNvPr id="102" name="TextBox 9"/>
          <p:cNvSpPr txBox="1"/>
          <p:nvPr/>
        </p:nvSpPr>
        <p:spPr>
          <a:xfrm>
            <a:off x="4236940" y="6298467"/>
            <a:ext cx="6867720" cy="34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700">
                <a:solidFill>
                  <a:srgbClr val="FFFFFF"/>
                </a:solidFill>
                <a:latin typeface="Georgia"/>
                <a:ea typeface="Georgia"/>
                <a:cs typeface="Georgia"/>
                <a:sym typeface="Georgia"/>
              </a:defRPr>
            </a:lvl1pPr>
          </a:lstStyle>
          <a:p>
            <a:pPr/>
            <a:r>
              <a:t>Clear the Walkways</a:t>
            </a:r>
          </a:p>
        </p:txBody>
      </p:sp>
      <p:sp>
        <p:nvSpPr>
          <p:cNvPr id="103" name="TextBox 9"/>
          <p:cNvSpPr txBox="1"/>
          <p:nvPr/>
        </p:nvSpPr>
        <p:spPr>
          <a:xfrm>
            <a:off x="5291366" y="6768367"/>
            <a:ext cx="2086307" cy="85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300">
                <a:solidFill>
                  <a:srgbClr val="FFFFFF"/>
                </a:solidFill>
                <a:latin typeface="Georgia"/>
                <a:ea typeface="Georgia"/>
                <a:cs typeface="Georgia"/>
                <a:sym typeface="Georgia"/>
              </a:defRPr>
            </a:lvl1pPr>
          </a:lstStyle>
          <a:p>
            <a:pPr>
              <a:defRPr b="1" u="sng"/>
            </a:pPr>
            <a:r>
              <a:rPr b="0" u="none"/>
              <a:t>Make sure to shovel walkways and driveway so it is safe for guests and looks good. </a:t>
            </a:r>
          </a:p>
        </p:txBody>
      </p:sp>
      <p:sp>
        <p:nvSpPr>
          <p:cNvPr id="104" name="TextBox 9"/>
          <p:cNvSpPr txBox="1"/>
          <p:nvPr/>
        </p:nvSpPr>
        <p:spPr>
          <a:xfrm>
            <a:off x="1201640" y="8495567"/>
            <a:ext cx="6867720" cy="34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700">
                <a:solidFill>
                  <a:srgbClr val="FFFFFF"/>
                </a:solidFill>
                <a:latin typeface="Georgia"/>
                <a:ea typeface="Georgia"/>
                <a:cs typeface="Georgia"/>
                <a:sym typeface="Georgia"/>
              </a:defRPr>
            </a:lvl1pPr>
          </a:lstStyle>
          <a:p>
            <a:pPr/>
            <a:r>
              <a:t>Light the Way</a:t>
            </a:r>
          </a:p>
        </p:txBody>
      </p:sp>
      <p:sp>
        <p:nvSpPr>
          <p:cNvPr id="105" name="TextBox 9"/>
          <p:cNvSpPr txBox="1"/>
          <p:nvPr/>
        </p:nvSpPr>
        <p:spPr>
          <a:xfrm>
            <a:off x="2992666" y="8559067"/>
            <a:ext cx="4372655" cy="662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300">
                <a:latin typeface="Georgia"/>
                <a:ea typeface="Georgia"/>
                <a:cs typeface="Georgia"/>
                <a:sym typeface="Georgia"/>
              </a:defRPr>
            </a:lvl1pPr>
          </a:lstStyle>
          <a:p>
            <a:pPr>
              <a:defRPr b="1" u="sng"/>
            </a:pPr>
            <a:r>
              <a:rPr b="0" u="none"/>
              <a:t>During the winter, it gets dark earlier. Buyers may be coming later on in the evening for showings so use brighter bulbs throughout the house or add more lighting.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7" name="Selling Home in Winter-02.png" descr="Selling Home in Winter-02.png"/>
          <p:cNvPicPr>
            <a:picLocks noChangeAspect="1"/>
          </p:cNvPicPr>
          <p:nvPr/>
        </p:nvPicPr>
        <p:blipFill>
          <a:blip r:embed="rId2">
            <a:extLst/>
          </a:blip>
          <a:srcRect l="23" t="0" r="23" b="0"/>
          <a:stretch>
            <a:fillRect/>
          </a:stretch>
        </p:blipFill>
        <p:spPr>
          <a:xfrm>
            <a:off x="304" y="0"/>
            <a:ext cx="7771792" cy="10058400"/>
          </a:xfrm>
          <a:prstGeom prst="rect">
            <a:avLst/>
          </a:prstGeom>
          <a:ln w="12700">
            <a:miter lim="400000"/>
          </a:ln>
        </p:spPr>
      </p:pic>
      <p:sp>
        <p:nvSpPr>
          <p:cNvPr id="108" name="As a seller’s agent, my fiduciary responsibility is to the home seller.…"/>
          <p:cNvSpPr txBox="1"/>
          <p:nvPr/>
        </p:nvSpPr>
        <p:spPr>
          <a:xfrm>
            <a:off x="340860" y="9411244"/>
            <a:ext cx="4647369" cy="332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1600"/>
            </a:lvl1pPr>
          </a:lstStyle>
          <a:p>
            <a:pPr/>
            <a:r>
              <a:t>Agent Contact Info / Photo(s) Here.</a:t>
            </a:r>
          </a:p>
        </p:txBody>
      </p:sp>
      <p:grpSp>
        <p:nvGrpSpPr>
          <p:cNvPr id="111" name="avatar-01.png"/>
          <p:cNvGrpSpPr/>
          <p:nvPr/>
        </p:nvGrpSpPr>
        <p:grpSpPr>
          <a:xfrm>
            <a:off x="5153198" y="7477298"/>
            <a:ext cx="2441402" cy="2479502"/>
            <a:chOff x="0" y="0"/>
            <a:chExt cx="2441401" cy="2479501"/>
          </a:xfrm>
        </p:grpSpPr>
        <p:pic>
          <p:nvPicPr>
            <p:cNvPr id="110" name="avatar-01.png" descr="avatar-01.png"/>
            <p:cNvPicPr>
              <a:picLocks noChangeAspect="1"/>
            </p:cNvPicPr>
            <p:nvPr/>
          </p:nvPicPr>
          <p:blipFill>
            <a:blip r:embed="rId3">
              <a:extLst/>
            </a:blip>
            <a:stretch>
              <a:fillRect/>
            </a:stretch>
          </p:blipFill>
          <p:spPr>
            <a:xfrm>
              <a:off x="203200" y="203200"/>
              <a:ext cx="2035002" cy="2035002"/>
            </a:xfrm>
            <a:prstGeom prst="rect">
              <a:avLst/>
            </a:prstGeom>
            <a:ln>
              <a:noFill/>
            </a:ln>
            <a:effectLst/>
          </p:spPr>
        </p:pic>
        <p:pic>
          <p:nvPicPr>
            <p:cNvPr id="109" name="avatar-01.png" descr="avatar-01.png"/>
            <p:cNvPicPr>
              <a:picLocks noChangeAspect="0"/>
            </p:cNvPicPr>
            <p:nvPr/>
          </p:nvPicPr>
          <p:blipFill>
            <a:blip r:embed="rId4">
              <a:extLst/>
            </a:blip>
            <a:stretch>
              <a:fillRect/>
            </a:stretch>
          </p:blipFill>
          <p:spPr>
            <a:xfrm>
              <a:off x="0" y="0"/>
              <a:ext cx="2441402" cy="2479502"/>
            </a:xfrm>
            <a:prstGeom prst="rect">
              <a:avLst/>
            </a:prstGeom>
            <a:effectLst/>
          </p:spPr>
        </p:pic>
      </p:grpSp>
      <p:sp>
        <p:nvSpPr>
          <p:cNvPr id="112" name="TextBox 9"/>
          <p:cNvSpPr txBox="1"/>
          <p:nvPr/>
        </p:nvSpPr>
        <p:spPr>
          <a:xfrm>
            <a:off x="452340" y="5485667"/>
            <a:ext cx="6867720" cy="34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700">
                <a:solidFill>
                  <a:srgbClr val="FFFFFF"/>
                </a:solidFill>
                <a:latin typeface="Georgia"/>
                <a:ea typeface="Georgia"/>
                <a:cs typeface="Georgia"/>
                <a:sym typeface="Georgia"/>
              </a:defRPr>
            </a:lvl1pPr>
          </a:lstStyle>
          <a:p>
            <a:pPr/>
            <a:r>
              <a:t>Price it Right</a:t>
            </a:r>
          </a:p>
        </p:txBody>
      </p:sp>
      <p:sp>
        <p:nvSpPr>
          <p:cNvPr id="113" name="TextBox 9"/>
          <p:cNvSpPr txBox="1"/>
          <p:nvPr/>
        </p:nvSpPr>
        <p:spPr>
          <a:xfrm>
            <a:off x="2459266" y="5892068"/>
            <a:ext cx="4746461" cy="85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300">
                <a:latin typeface="Georgia"/>
                <a:ea typeface="Georgia"/>
                <a:cs typeface="Georgia"/>
                <a:sym typeface="Georgia"/>
              </a:defRPr>
            </a:lvl1pPr>
          </a:lstStyle>
          <a:p>
            <a:pPr>
              <a:defRPr b="1" u="sng"/>
            </a:pPr>
            <a:r>
              <a:rPr b="0" u="none"/>
              <a:t>Be careful not to overprice your home during the winter months. Pricing too high can cause you to run the risk of your home sitting on the market for months and possibly losing money from price reductions. </a:t>
            </a:r>
          </a:p>
        </p:txBody>
      </p:sp>
      <p:sp>
        <p:nvSpPr>
          <p:cNvPr id="114" name="TextBox 9"/>
          <p:cNvSpPr txBox="1"/>
          <p:nvPr/>
        </p:nvSpPr>
        <p:spPr>
          <a:xfrm>
            <a:off x="1398636" y="748567"/>
            <a:ext cx="6867721" cy="34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700">
                <a:solidFill>
                  <a:srgbClr val="FFFFFF"/>
                </a:solidFill>
                <a:latin typeface="Georgia"/>
                <a:ea typeface="Georgia"/>
                <a:cs typeface="Georgia"/>
                <a:sym typeface="Georgia"/>
              </a:defRPr>
            </a:lvl1pPr>
          </a:lstStyle>
          <a:p>
            <a:pPr/>
            <a:r>
              <a:t>Scents Abound</a:t>
            </a:r>
          </a:p>
        </p:txBody>
      </p:sp>
      <p:sp>
        <p:nvSpPr>
          <p:cNvPr id="115" name="TextBox 9"/>
          <p:cNvSpPr txBox="1"/>
          <p:nvPr/>
        </p:nvSpPr>
        <p:spPr>
          <a:xfrm>
            <a:off x="643166" y="1535968"/>
            <a:ext cx="2817301" cy="662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300">
                <a:latin typeface="Georgia"/>
                <a:ea typeface="Georgia"/>
                <a:cs typeface="Georgia"/>
                <a:sym typeface="Georgia"/>
              </a:defRPr>
            </a:lvl1pPr>
          </a:lstStyle>
          <a:p>
            <a:pPr>
              <a:defRPr b="1" u="sng"/>
            </a:pPr>
            <a:r>
              <a:rPr b="0" u="none"/>
              <a:t>Add some cinnamon scented pine cones, fresh cut pine or balsam, or the smell of gingerbread. Yummm.</a:t>
            </a:r>
          </a:p>
        </p:txBody>
      </p:sp>
      <p:sp>
        <p:nvSpPr>
          <p:cNvPr id="116" name="TextBox 9"/>
          <p:cNvSpPr txBox="1"/>
          <p:nvPr/>
        </p:nvSpPr>
        <p:spPr>
          <a:xfrm>
            <a:off x="4637136" y="748567"/>
            <a:ext cx="6867721" cy="34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700">
                <a:solidFill>
                  <a:srgbClr val="FFFFFF"/>
                </a:solidFill>
                <a:latin typeface="Georgia"/>
                <a:ea typeface="Georgia"/>
                <a:cs typeface="Georgia"/>
                <a:sym typeface="Georgia"/>
              </a:defRPr>
            </a:lvl1pPr>
          </a:lstStyle>
          <a:p>
            <a:pPr/>
            <a:r>
              <a:t>Clean Up</a:t>
            </a:r>
          </a:p>
        </p:txBody>
      </p:sp>
      <p:sp>
        <p:nvSpPr>
          <p:cNvPr id="117" name="TextBox 9"/>
          <p:cNvSpPr txBox="1"/>
          <p:nvPr/>
        </p:nvSpPr>
        <p:spPr>
          <a:xfrm>
            <a:off x="5303868" y="1535968"/>
            <a:ext cx="1903099" cy="662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300">
                <a:solidFill>
                  <a:srgbClr val="FFFFFF"/>
                </a:solidFill>
                <a:latin typeface="Georgia"/>
                <a:ea typeface="Georgia"/>
                <a:cs typeface="Georgia"/>
                <a:sym typeface="Georgia"/>
              </a:defRPr>
            </a:lvl1pPr>
          </a:lstStyle>
          <a:p>
            <a:pPr>
              <a:defRPr b="1" u="sng"/>
            </a:pPr>
            <a:r>
              <a:rPr b="0" u="none"/>
              <a:t>Rake leaves around the property or mulch them with the lawnmower. </a:t>
            </a:r>
          </a:p>
        </p:txBody>
      </p:sp>
      <p:sp>
        <p:nvSpPr>
          <p:cNvPr id="118" name="TextBox 9"/>
          <p:cNvSpPr txBox="1"/>
          <p:nvPr/>
        </p:nvSpPr>
        <p:spPr>
          <a:xfrm>
            <a:off x="1131936" y="3117117"/>
            <a:ext cx="6867721" cy="34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700">
                <a:solidFill>
                  <a:srgbClr val="FFFFFF"/>
                </a:solidFill>
                <a:latin typeface="Georgia"/>
                <a:ea typeface="Georgia"/>
                <a:cs typeface="Georgia"/>
                <a:sym typeface="Georgia"/>
              </a:defRPr>
            </a:lvl1pPr>
          </a:lstStyle>
          <a:p>
            <a:pPr/>
            <a:r>
              <a:t>Serious Buyers</a:t>
            </a:r>
          </a:p>
        </p:txBody>
      </p:sp>
      <p:sp>
        <p:nvSpPr>
          <p:cNvPr id="119" name="TextBox 9"/>
          <p:cNvSpPr txBox="1"/>
          <p:nvPr/>
        </p:nvSpPr>
        <p:spPr>
          <a:xfrm>
            <a:off x="1446394" y="3523518"/>
            <a:ext cx="2075293" cy="1043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300">
                <a:latin typeface="Georgia"/>
                <a:ea typeface="Georgia"/>
                <a:cs typeface="Georgia"/>
                <a:sym typeface="Georgia"/>
              </a:defRPr>
            </a:lvl1pPr>
          </a:lstStyle>
          <a:p>
            <a:pPr>
              <a:defRPr b="1" u="sng"/>
            </a:pPr>
            <a:r>
              <a:rPr b="0" u="none"/>
              <a:t>Many buyers will wait until spring or summer to find a home. The buyers out looking during the winter tend to be more serious. </a:t>
            </a:r>
          </a:p>
        </p:txBody>
      </p:sp>
      <p:sp>
        <p:nvSpPr>
          <p:cNvPr id="120" name="TextBox 9"/>
          <p:cNvSpPr txBox="1"/>
          <p:nvPr/>
        </p:nvSpPr>
        <p:spPr>
          <a:xfrm>
            <a:off x="4205336" y="3117117"/>
            <a:ext cx="6867721" cy="34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700">
                <a:solidFill>
                  <a:srgbClr val="FFFFFF"/>
                </a:solidFill>
                <a:latin typeface="Georgia"/>
                <a:ea typeface="Georgia"/>
                <a:cs typeface="Georgia"/>
                <a:sym typeface="Georgia"/>
              </a:defRPr>
            </a:lvl1pPr>
          </a:lstStyle>
          <a:p>
            <a:pPr/>
            <a:r>
              <a:t>Less Competition</a:t>
            </a:r>
          </a:p>
        </p:txBody>
      </p:sp>
      <p:sp>
        <p:nvSpPr>
          <p:cNvPr id="121" name="TextBox 9"/>
          <p:cNvSpPr txBox="1"/>
          <p:nvPr/>
        </p:nvSpPr>
        <p:spPr>
          <a:xfrm>
            <a:off x="4224368" y="3523518"/>
            <a:ext cx="1637590" cy="1234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300">
                <a:solidFill>
                  <a:srgbClr val="FFFFFF"/>
                </a:solidFill>
                <a:latin typeface="Georgia"/>
                <a:ea typeface="Georgia"/>
                <a:cs typeface="Georgia"/>
                <a:sym typeface="Georgia"/>
              </a:defRPr>
            </a:lvl1pPr>
          </a:lstStyle>
          <a:p>
            <a:pPr>
              <a:defRPr b="1" u="sng"/>
            </a:pPr>
            <a:r>
              <a:rPr b="0" u="none"/>
              <a:t>Statistics show there are fewer listings in the winter, which means there’s less competition out there for you. </a:t>
            </a:r>
          </a:p>
        </p:txBody>
      </p:sp>
      <p:sp>
        <p:nvSpPr>
          <p:cNvPr id="122" name="TextBox 9"/>
          <p:cNvSpPr txBox="1"/>
          <p:nvPr/>
        </p:nvSpPr>
        <p:spPr>
          <a:xfrm>
            <a:off x="291314" y="7651656"/>
            <a:ext cx="4746461" cy="1805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300" u="sng">
                <a:latin typeface="Georgia"/>
                <a:ea typeface="Georgia"/>
                <a:cs typeface="Georgia"/>
                <a:sym typeface="Georgia"/>
              </a:defRPr>
            </a:pPr>
            <a:r>
              <a:rPr b="0" u="none"/>
              <a:t>According to </a:t>
            </a:r>
            <a:r>
              <a:rPr i="1" u="none"/>
              <a:t>USNews.com</a:t>
            </a:r>
            <a:r>
              <a:rPr b="0" u="none"/>
              <a:t>, as housing markets continue to struggle for enough inventory to meet buyer demand and prices continue to rise, </a:t>
            </a:r>
            <a:r>
              <a:rPr u="none">
                <a:solidFill>
                  <a:srgbClr val="BA524A"/>
                </a:solidFill>
              </a:rPr>
              <a:t>serious homebuyers are widening their scope and choosing to shop throughout the year</a:t>
            </a:r>
            <a:r>
              <a:rPr b="0" u="none"/>
              <a:t>, not just during the warmer months.</a:t>
            </a:r>
            <a:endParaRPr b="0" u="none"/>
          </a:p>
          <a:p>
            <a:pPr>
              <a:defRPr b="1" sz="1300" u="sng">
                <a:latin typeface="Georgia"/>
                <a:ea typeface="Georgia"/>
                <a:cs typeface="Georgia"/>
                <a:sym typeface="Georgia"/>
              </a:defRPr>
            </a:pPr>
            <a:endParaRPr b="0" u="none"/>
          </a:p>
          <a:p>
            <a:pPr>
              <a:defRPr b="1" sz="1300" u="sng">
                <a:latin typeface="Georgia"/>
                <a:ea typeface="Georgia"/>
                <a:cs typeface="Georgia"/>
                <a:sym typeface="Georgia"/>
              </a:defRPr>
            </a:pPr>
            <a:r>
              <a:rPr b="0" u="none"/>
              <a:t>For help buying or selling, I’m only a phone call away! </a:t>
            </a:r>
            <a:endParaRPr b="0" u="none"/>
          </a:p>
          <a:p>
            <a:pPr>
              <a:defRPr b="1" sz="1300" u="sng">
                <a:latin typeface="Georgia"/>
                <a:ea typeface="Georgia"/>
                <a:cs typeface="Georgia"/>
                <a:sym typeface="Georgia"/>
              </a:defRPr>
            </a:pPr>
            <a:endParaRPr b="0" u="none"/>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