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7" r:id="rId3"/>
  </p:sldIdLst>
  <p:sldSz cx="77724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3337"/>
    <a:srgbClr val="F3F2F4"/>
    <a:srgbClr val="801526"/>
    <a:srgbClr val="DF1E36"/>
    <a:srgbClr val="9C1829"/>
    <a:srgbClr val="EC18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458" y="-20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82930" y="1646133"/>
            <a:ext cx="6606541" cy="3501815"/>
          </a:xfrm>
          <a:prstGeom prst="rect">
            <a:avLst/>
          </a:prstGeom>
        </p:spPr>
        <p:txBody>
          <a:bodyPr anchor="b"/>
          <a:lstStyle>
            <a:lvl1pPr algn="ctr">
              <a:defRPr sz="5100"/>
            </a:lvl1pPr>
          </a:lstStyle>
          <a:p>
            <a:r>
              <a:t>Title Text</a:t>
            </a:r>
          </a:p>
        </p:txBody>
      </p:sp>
      <p:sp>
        <p:nvSpPr>
          <p:cNvPr id="12" name="Body Level One…"/>
          <p:cNvSpPr txBox="1">
            <a:spLocks noGrp="1"/>
          </p:cNvSpPr>
          <p:nvPr>
            <p:ph type="body" sz="quarter" idx="1"/>
          </p:nvPr>
        </p:nvSpPr>
        <p:spPr>
          <a:xfrm>
            <a:off x="971550" y="5282989"/>
            <a:ext cx="5829300" cy="2428453"/>
          </a:xfrm>
          <a:prstGeom prst="rect">
            <a:avLst/>
          </a:prstGeom>
        </p:spPr>
        <p:txBody>
          <a:bodyPr/>
          <a:lstStyle>
            <a:lvl1pPr marL="0" indent="0" algn="ctr">
              <a:buSzTx/>
              <a:buFontTx/>
              <a:buNone/>
              <a:defRPr sz="2000"/>
            </a:lvl1pPr>
            <a:lvl2pPr marL="0" indent="0" algn="ctr">
              <a:buSzTx/>
              <a:buFontTx/>
              <a:buNone/>
              <a:defRPr sz="2000"/>
            </a:lvl2pPr>
            <a:lvl3pPr marL="0" indent="0" algn="ctr">
              <a:buSzTx/>
              <a:buFontTx/>
              <a:buNone/>
              <a:defRPr sz="2000"/>
            </a:lvl3pPr>
            <a:lvl4pPr marL="0" indent="0" algn="ctr">
              <a:buSzTx/>
              <a:buFontTx/>
              <a:buNone/>
              <a:defRPr sz="2000"/>
            </a:lvl4pPr>
            <a:lvl5pPr marL="0" indent="0" algn="ctr">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530304" y="2507618"/>
            <a:ext cx="6703697" cy="4184016"/>
          </a:xfrm>
          <a:prstGeom prst="rect">
            <a:avLst/>
          </a:prstGeom>
        </p:spPr>
        <p:txBody>
          <a:bodyPr anchor="b"/>
          <a:lstStyle>
            <a:lvl1pPr>
              <a:defRPr sz="5100"/>
            </a:lvl1pPr>
          </a:lstStyle>
          <a:p>
            <a:r>
              <a:t>Title Text</a:t>
            </a:r>
          </a:p>
        </p:txBody>
      </p:sp>
      <p:sp>
        <p:nvSpPr>
          <p:cNvPr id="30" name="Body Level One…"/>
          <p:cNvSpPr txBox="1">
            <a:spLocks noGrp="1"/>
          </p:cNvSpPr>
          <p:nvPr>
            <p:ph type="body" sz="quarter" idx="1"/>
          </p:nvPr>
        </p:nvSpPr>
        <p:spPr>
          <a:xfrm>
            <a:off x="530304" y="6731213"/>
            <a:ext cx="6703697" cy="2200276"/>
          </a:xfrm>
          <a:prstGeom prst="rect">
            <a:avLst/>
          </a:prstGeom>
        </p:spPr>
        <p:txBody>
          <a:bodyPr/>
          <a:lstStyle>
            <a:lvl1pPr marL="0" indent="0">
              <a:buSzTx/>
              <a:buFontTx/>
              <a:buNone/>
              <a:defRPr sz="2000"/>
            </a:lvl1pPr>
            <a:lvl2pPr marL="0" indent="0">
              <a:buSzTx/>
              <a:buFontTx/>
              <a:buNone/>
              <a:defRPr sz="2000"/>
            </a:lvl2pPr>
            <a:lvl3pPr marL="0" indent="0">
              <a:buSzTx/>
              <a:buFontTx/>
              <a:buNone/>
              <a:defRPr sz="2000"/>
            </a:lvl3pPr>
            <a:lvl4pPr marL="0" indent="0">
              <a:buSzTx/>
              <a:buFontTx/>
              <a:buNone/>
              <a:defRPr sz="2000"/>
            </a:lvl4pPr>
            <a:lvl5pPr marL="0" indent="0">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534351" y="2677584"/>
            <a:ext cx="3303273" cy="638196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535363" y="535519"/>
            <a:ext cx="6703698" cy="1944161"/>
          </a:xfrm>
          <a:prstGeom prst="rect">
            <a:avLst/>
          </a:prstGeom>
        </p:spPr>
        <p:txBody>
          <a:bodyPr/>
          <a:lstStyle/>
          <a:p>
            <a:r>
              <a:t>Title Text</a:t>
            </a:r>
          </a:p>
        </p:txBody>
      </p:sp>
      <p:sp>
        <p:nvSpPr>
          <p:cNvPr id="48" name="Body Level One…"/>
          <p:cNvSpPr txBox="1">
            <a:spLocks noGrp="1"/>
          </p:cNvSpPr>
          <p:nvPr>
            <p:ph type="body" sz="quarter" idx="1"/>
          </p:nvPr>
        </p:nvSpPr>
        <p:spPr>
          <a:xfrm>
            <a:off x="535366" y="2465706"/>
            <a:ext cx="3288089" cy="1208406"/>
          </a:xfrm>
          <a:prstGeom prst="rect">
            <a:avLst/>
          </a:prstGeom>
        </p:spPr>
        <p:txBody>
          <a:bodyPr anchor="b"/>
          <a:lstStyle>
            <a:lvl1pPr marL="0" indent="0">
              <a:buSzTx/>
              <a:buFontTx/>
              <a:buNone/>
              <a:defRPr sz="2000" b="1"/>
            </a:lvl1pPr>
            <a:lvl2pPr marL="0" indent="0">
              <a:buSzTx/>
              <a:buFontTx/>
              <a:buNone/>
              <a:defRPr sz="2000" b="1"/>
            </a:lvl2pPr>
            <a:lvl3pPr marL="0" indent="0">
              <a:buSzTx/>
              <a:buFontTx/>
              <a:buNone/>
              <a:defRPr sz="2000" b="1"/>
            </a:lvl3pPr>
            <a:lvl4pPr marL="0" indent="0">
              <a:buSzTx/>
              <a:buFontTx/>
              <a:buNone/>
              <a:defRPr sz="2000" b="1"/>
            </a:lvl4pPr>
            <a:lvl5pPr marL="0" indent="0">
              <a:buSzTx/>
              <a:buFontTx/>
              <a:buNone/>
              <a:defRPr sz="20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3934778" y="2465706"/>
            <a:ext cx="3304283" cy="1208406"/>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535363" y="670559"/>
            <a:ext cx="2506804" cy="2346962"/>
          </a:xfrm>
          <a:prstGeom prst="rect">
            <a:avLst/>
          </a:prstGeom>
        </p:spPr>
        <p:txBody>
          <a:bodyPr anchor="b"/>
          <a:lstStyle>
            <a:lvl1pPr>
              <a:defRPr sz="2700"/>
            </a:lvl1pPr>
          </a:lstStyle>
          <a:p>
            <a:r>
              <a:t>Title Text</a:t>
            </a:r>
          </a:p>
        </p:txBody>
      </p:sp>
      <p:sp>
        <p:nvSpPr>
          <p:cNvPr id="73" name="Body Level One…"/>
          <p:cNvSpPr txBox="1">
            <a:spLocks noGrp="1"/>
          </p:cNvSpPr>
          <p:nvPr>
            <p:ph type="body" sz="half" idx="1"/>
          </p:nvPr>
        </p:nvSpPr>
        <p:spPr>
          <a:xfrm>
            <a:off x="3304282" y="1448226"/>
            <a:ext cx="3934779" cy="7147984"/>
          </a:xfrm>
          <a:prstGeom prst="rect">
            <a:avLst/>
          </a:prstGeom>
        </p:spPr>
        <p:txBody>
          <a:bodyPr/>
          <a:lstStyle>
            <a:lvl1pPr>
              <a:defRPr sz="2700"/>
            </a:lvl1pPr>
            <a:lvl2pPr marL="616723" indent="-228103">
              <a:defRPr sz="2700"/>
            </a:lvl2pPr>
            <a:lvl3pPr marL="1039557" indent="-262318">
              <a:defRPr sz="2700"/>
            </a:lvl3pPr>
            <a:lvl4pPr marL="1474469" indent="-308609">
              <a:defRPr sz="2700"/>
            </a:lvl4pPr>
            <a:lvl5pPr marL="1863088" indent="-308610">
              <a:defRPr sz="27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535363" y="3017520"/>
            <a:ext cx="2506804" cy="5590331"/>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535363" y="670559"/>
            <a:ext cx="2506804" cy="2346962"/>
          </a:xfrm>
          <a:prstGeom prst="rect">
            <a:avLst/>
          </a:prstGeom>
        </p:spPr>
        <p:txBody>
          <a:bodyPr anchor="b"/>
          <a:lstStyle>
            <a:lvl1pPr>
              <a:defRPr sz="2700"/>
            </a:lvl1pPr>
          </a:lstStyle>
          <a:p>
            <a:r>
              <a:t>Title Text</a:t>
            </a:r>
          </a:p>
        </p:txBody>
      </p:sp>
      <p:sp>
        <p:nvSpPr>
          <p:cNvPr id="83" name="Picture Placeholder 2"/>
          <p:cNvSpPr>
            <a:spLocks noGrp="1"/>
          </p:cNvSpPr>
          <p:nvPr>
            <p:ph type="pic" sz="half" idx="21"/>
          </p:nvPr>
        </p:nvSpPr>
        <p:spPr>
          <a:xfrm>
            <a:off x="3304282" y="1448226"/>
            <a:ext cx="3934779" cy="7147984"/>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535363" y="3017520"/>
            <a:ext cx="2506804" cy="5590331"/>
          </a:xfrm>
          <a:prstGeom prst="rect">
            <a:avLst/>
          </a:prstGeom>
        </p:spPr>
        <p:txBody>
          <a:bodyPr/>
          <a:lstStyle>
            <a:lvl1pPr marL="0" indent="0">
              <a:buSzTx/>
              <a:buFontTx/>
              <a:buNone/>
              <a:defRPr sz="1300"/>
            </a:lvl1pPr>
            <a:lvl2pPr marL="0" indent="0">
              <a:buSzTx/>
              <a:buFontTx/>
              <a:buNone/>
              <a:defRPr sz="1300"/>
            </a:lvl2pPr>
            <a:lvl3pPr marL="0" indent="0">
              <a:buSzTx/>
              <a:buFontTx/>
              <a:buNone/>
              <a:defRPr sz="1300"/>
            </a:lvl3pPr>
            <a:lvl4pPr marL="0" indent="0">
              <a:buSzTx/>
              <a:buFontTx/>
              <a:buNone/>
              <a:defRPr sz="1300"/>
            </a:lvl4pPr>
            <a:lvl5pPr marL="0" indent="0">
              <a:buSzTx/>
              <a:buFontTx/>
              <a:buNone/>
              <a:defRPr sz="13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34351" y="535519"/>
            <a:ext cx="6703698" cy="1944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534351" y="2677584"/>
            <a:ext cx="6703698" cy="63819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7005174" y="9476153"/>
            <a:ext cx="232875" cy="228509"/>
          </a:xfrm>
          <a:prstGeom prst="rect">
            <a:avLst/>
          </a:prstGeom>
          <a:ln w="12700">
            <a:miter lim="400000"/>
          </a:ln>
        </p:spPr>
        <p:txBody>
          <a:bodyPr wrap="none" lIns="45718" tIns="45718" rIns="45718" bIns="45718" anchor="ctr">
            <a:spAutoFit/>
          </a:bodyPr>
          <a:lstStyle>
            <a:lvl1pPr algn="r">
              <a:defRPr sz="1000">
                <a:solidFill>
                  <a:srgbClr val="888888"/>
                </a:solidFill>
                <a:latin typeface="+mn-lt"/>
                <a:ea typeface="+mn-ea"/>
                <a:cs typeface="+mn-cs"/>
                <a:sym typeface="Calibri"/>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777240"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mn-lt"/>
          <a:ea typeface="+mn-ea"/>
          <a:cs typeface="+mn-cs"/>
          <a:sym typeface="Calibri"/>
        </a:defRPr>
      </a:lvl1pPr>
      <a:lvl2pPr marL="0" marR="0" indent="0" algn="l" defTabSz="777240"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mn-lt"/>
          <a:ea typeface="+mn-ea"/>
          <a:cs typeface="+mn-cs"/>
          <a:sym typeface="Calibri"/>
        </a:defRPr>
      </a:lvl2pPr>
      <a:lvl3pPr marL="0" marR="0" indent="0" algn="l" defTabSz="777240"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mn-lt"/>
          <a:ea typeface="+mn-ea"/>
          <a:cs typeface="+mn-cs"/>
          <a:sym typeface="Calibri"/>
        </a:defRPr>
      </a:lvl3pPr>
      <a:lvl4pPr marL="0" marR="0" indent="0" algn="l" defTabSz="777240"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mn-lt"/>
          <a:ea typeface="+mn-ea"/>
          <a:cs typeface="+mn-cs"/>
          <a:sym typeface="Calibri"/>
        </a:defRPr>
      </a:lvl4pPr>
      <a:lvl5pPr marL="0" marR="0" indent="0" algn="l" defTabSz="777240"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mn-lt"/>
          <a:ea typeface="+mn-ea"/>
          <a:cs typeface="+mn-cs"/>
          <a:sym typeface="Calibri"/>
        </a:defRPr>
      </a:lvl5pPr>
      <a:lvl6pPr marL="0" marR="0" indent="0" algn="l" defTabSz="777240"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mn-lt"/>
          <a:ea typeface="+mn-ea"/>
          <a:cs typeface="+mn-cs"/>
          <a:sym typeface="Calibri"/>
        </a:defRPr>
      </a:lvl6pPr>
      <a:lvl7pPr marL="0" marR="0" indent="0" algn="l" defTabSz="777240"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mn-lt"/>
          <a:ea typeface="+mn-ea"/>
          <a:cs typeface="+mn-cs"/>
          <a:sym typeface="Calibri"/>
        </a:defRPr>
      </a:lvl7pPr>
      <a:lvl8pPr marL="0" marR="0" indent="0" algn="l" defTabSz="777240"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mn-lt"/>
          <a:ea typeface="+mn-ea"/>
          <a:cs typeface="+mn-cs"/>
          <a:sym typeface="Calibri"/>
        </a:defRPr>
      </a:lvl8pPr>
      <a:lvl9pPr marL="0" marR="0" indent="0" algn="l" defTabSz="777240"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mn-lt"/>
          <a:ea typeface="+mn-ea"/>
          <a:cs typeface="+mn-cs"/>
          <a:sym typeface="Calibri"/>
        </a:defRPr>
      </a:lvl9pPr>
    </p:titleStyle>
    <p:bodyStyle>
      <a:lvl1pPr marL="194310" marR="0" indent="-194310" algn="l" defTabSz="777240"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mn-lt"/>
          <a:ea typeface="+mn-ea"/>
          <a:cs typeface="+mn-cs"/>
          <a:sym typeface="Calibri"/>
        </a:defRPr>
      </a:lvl1pPr>
      <a:lvl2pPr marL="612076" marR="0" indent="-223456" algn="l" defTabSz="777240"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mn-lt"/>
          <a:ea typeface="+mn-ea"/>
          <a:cs typeface="+mn-cs"/>
          <a:sym typeface="Calibri"/>
        </a:defRPr>
      </a:lvl2pPr>
      <a:lvl3pPr marL="1040130" marR="0" indent="-262890" algn="l" defTabSz="777240"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mn-lt"/>
          <a:ea typeface="+mn-ea"/>
          <a:cs typeface="+mn-cs"/>
          <a:sym typeface="Calibri"/>
        </a:defRPr>
      </a:lvl3pPr>
      <a:lvl4pPr marL="1463802" marR="0" indent="-297941" algn="l" defTabSz="777240"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mn-lt"/>
          <a:ea typeface="+mn-ea"/>
          <a:cs typeface="+mn-cs"/>
          <a:sym typeface="Calibri"/>
        </a:defRPr>
      </a:lvl4pPr>
      <a:lvl5pPr marL="1852422" marR="0" indent="-297941" algn="l" defTabSz="777240"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mn-lt"/>
          <a:ea typeface="+mn-ea"/>
          <a:cs typeface="+mn-cs"/>
          <a:sym typeface="Calibri"/>
        </a:defRPr>
      </a:lvl5pPr>
      <a:lvl6pPr marL="2241042" marR="0" indent="-297942" algn="l" defTabSz="777240"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mn-lt"/>
          <a:ea typeface="+mn-ea"/>
          <a:cs typeface="+mn-cs"/>
          <a:sym typeface="Calibri"/>
        </a:defRPr>
      </a:lvl6pPr>
      <a:lvl7pPr marL="2629661" marR="0" indent="-297942" algn="l" defTabSz="777240"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mn-lt"/>
          <a:ea typeface="+mn-ea"/>
          <a:cs typeface="+mn-cs"/>
          <a:sym typeface="Calibri"/>
        </a:defRPr>
      </a:lvl7pPr>
      <a:lvl8pPr marL="3018282" marR="0" indent="-297941" algn="l" defTabSz="777240"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mn-lt"/>
          <a:ea typeface="+mn-ea"/>
          <a:cs typeface="+mn-cs"/>
          <a:sym typeface="Calibri"/>
        </a:defRPr>
      </a:lvl8pPr>
      <a:lvl9pPr marL="3406902" marR="0" indent="-297941" algn="l" defTabSz="777240"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FEBRUARY-Newsletter-01.png" descr="FEBRUARY-Newsletter-01.png"/>
          <p:cNvPicPr>
            <a:picLocks noChangeAspect="1"/>
          </p:cNvPicPr>
          <p:nvPr/>
        </p:nvPicPr>
        <p:blipFill>
          <a:blip r:embed="rId2"/>
          <a:srcRect l="3" r="3"/>
          <a:stretch>
            <a:fillRect/>
          </a:stretch>
        </p:blipFill>
        <p:spPr>
          <a:xfrm>
            <a:off x="303" y="0"/>
            <a:ext cx="7771794" cy="10058400"/>
          </a:xfrm>
          <a:prstGeom prst="rect">
            <a:avLst/>
          </a:prstGeom>
          <a:ln w="12700">
            <a:miter lim="400000"/>
          </a:ln>
        </p:spPr>
      </p:pic>
      <p:pic>
        <p:nvPicPr>
          <p:cNvPr id="95" name="PA logo horizontal black.png" descr="PA logo horizontal black.png"/>
          <p:cNvPicPr>
            <a:picLocks noChangeAspect="1"/>
          </p:cNvPicPr>
          <p:nvPr/>
        </p:nvPicPr>
        <p:blipFill>
          <a:blip r:embed="rId3"/>
          <a:srcRect/>
          <a:stretch>
            <a:fillRect/>
          </a:stretch>
        </p:blipFill>
        <p:spPr>
          <a:xfrm>
            <a:off x="220602" y="165304"/>
            <a:ext cx="1662059" cy="379320"/>
          </a:xfrm>
          <a:prstGeom prst="rect">
            <a:avLst/>
          </a:prstGeom>
          <a:ln w="12700">
            <a:miter lim="400000"/>
          </a:ln>
        </p:spPr>
      </p:pic>
      <p:sp>
        <p:nvSpPr>
          <p:cNvPr id="96" name="TextBox 9"/>
          <p:cNvSpPr txBox="1"/>
          <p:nvPr/>
        </p:nvSpPr>
        <p:spPr>
          <a:xfrm>
            <a:off x="274866" y="4761699"/>
            <a:ext cx="7222668" cy="67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nSpc>
                <a:spcPct val="107916"/>
              </a:lnSpc>
              <a:spcBef>
                <a:spcPts val="800"/>
              </a:spcBef>
              <a:defRPr sz="1200">
                <a:uFill>
                  <a:solidFill>
                    <a:srgbClr val="000000"/>
                  </a:solidFill>
                </a:uFill>
                <a:latin typeface="Georgia"/>
                <a:ea typeface="Georgia"/>
                <a:cs typeface="Georgia"/>
                <a:sym typeface="Georgia"/>
              </a:defRPr>
            </a:lvl1pPr>
          </a:lstStyle>
          <a:p>
            <a:pPr>
              <a:defRPr sz="1100">
                <a:latin typeface="+mn-lt"/>
                <a:ea typeface="+mn-ea"/>
                <a:cs typeface="+mn-cs"/>
                <a:sym typeface="Calibri"/>
              </a:defRPr>
            </a:pPr>
            <a:r>
              <a:rPr lang="es-ES" sz="1200" dirty="0">
                <a:latin typeface="Georgia"/>
                <a:ea typeface="Georgia"/>
                <a:cs typeface="Georgia"/>
                <a:sym typeface="Georgia"/>
              </a:rPr>
              <a:t>¿Estás pensando en mudarte en un futuro próximo? Uno de los elementos clave a la hora de mudarse a una nueva casa es saber lo que está buscando. Para ayudarle a hacerlo, veamos una lista de preguntas que le ayudarán a encontrar la casa adecuada para ti. </a:t>
            </a:r>
            <a:endParaRPr sz="1200" dirty="0">
              <a:latin typeface="Georgia"/>
              <a:ea typeface="Georgia"/>
              <a:cs typeface="Georgia"/>
              <a:sym typeface="Georgia"/>
            </a:endParaRPr>
          </a:p>
        </p:txBody>
      </p:sp>
      <p:sp>
        <p:nvSpPr>
          <p:cNvPr id="97" name="Small spaces like bathrooms doing best with pale blue, periwinkle, or greys averaged over $5000 more. Grey-green was another color that does very well in the bathroom.…"/>
          <p:cNvSpPr txBox="1"/>
          <p:nvPr/>
        </p:nvSpPr>
        <p:spPr>
          <a:xfrm>
            <a:off x="80559" y="5473890"/>
            <a:ext cx="4176861" cy="4293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marL="457200" indent="-228600">
              <a:lnSpc>
                <a:spcPct val="107916"/>
              </a:lnSpc>
              <a:spcBef>
                <a:spcPts val="800"/>
              </a:spcBef>
              <a:buSzPct val="83333"/>
              <a:buFont typeface="Symbol"/>
              <a:buChar char="·"/>
              <a:tabLst>
                <a:tab pos="457200" algn="l"/>
              </a:tabLst>
              <a:defRPr sz="1100">
                <a:uFill>
                  <a:solidFill>
                    <a:srgbClr val="000000"/>
                  </a:solidFill>
                </a:uFill>
                <a:latin typeface="Georgia"/>
                <a:ea typeface="Georgia"/>
                <a:cs typeface="Georgia"/>
                <a:sym typeface="Georgia"/>
              </a:defRPr>
            </a:pPr>
            <a:r>
              <a:rPr lang="es-ES" dirty="0"/>
              <a:t>¿Qué es lo que más le gusta de tu casa?</a:t>
            </a:r>
          </a:p>
          <a:p>
            <a:pPr marL="457200" indent="-228600">
              <a:lnSpc>
                <a:spcPct val="107916"/>
              </a:lnSpc>
              <a:spcBef>
                <a:spcPts val="800"/>
              </a:spcBef>
              <a:buSzPct val="83333"/>
              <a:buFont typeface="Symbol"/>
              <a:buChar char="·"/>
              <a:tabLst>
                <a:tab pos="457200" algn="l"/>
              </a:tabLst>
              <a:defRPr sz="1100">
                <a:uFill>
                  <a:solidFill>
                    <a:srgbClr val="000000"/>
                  </a:solidFill>
                </a:uFill>
                <a:latin typeface="Georgia"/>
                <a:ea typeface="Georgia"/>
                <a:cs typeface="Georgia"/>
                <a:sym typeface="Georgia"/>
              </a:defRPr>
            </a:pPr>
            <a:r>
              <a:rPr lang="es-ES" dirty="0"/>
              <a:t>¿Qué es lo que menos te gusta?</a:t>
            </a:r>
          </a:p>
          <a:p>
            <a:pPr marL="457200" indent="-228600">
              <a:lnSpc>
                <a:spcPct val="107916"/>
              </a:lnSpc>
              <a:spcBef>
                <a:spcPts val="800"/>
              </a:spcBef>
              <a:buSzPct val="83333"/>
              <a:buFont typeface="Symbol"/>
              <a:buChar char="·"/>
              <a:tabLst>
                <a:tab pos="457200" algn="l"/>
              </a:tabLst>
              <a:defRPr sz="1100">
                <a:uFill>
                  <a:solidFill>
                    <a:srgbClr val="000000"/>
                  </a:solidFill>
                </a:uFill>
                <a:latin typeface="Georgia"/>
                <a:ea typeface="Georgia"/>
                <a:cs typeface="Georgia"/>
                <a:sym typeface="Georgia"/>
              </a:defRPr>
            </a:pPr>
            <a:r>
              <a:rPr lang="es-ES" dirty="0"/>
              <a:t>¿Te gusta el estilo de tu casa? Si no es así, ¿hay algún estilo arquitectónico o época que prefiera?</a:t>
            </a:r>
          </a:p>
          <a:p>
            <a:pPr marL="457200" indent="-228600">
              <a:lnSpc>
                <a:spcPct val="107916"/>
              </a:lnSpc>
              <a:spcBef>
                <a:spcPts val="800"/>
              </a:spcBef>
              <a:buSzPct val="83333"/>
              <a:buFont typeface="Symbol"/>
              <a:buChar char="·"/>
              <a:tabLst>
                <a:tab pos="457200" algn="l"/>
              </a:tabLst>
              <a:defRPr sz="1100">
                <a:uFill>
                  <a:solidFill>
                    <a:srgbClr val="000000"/>
                  </a:solidFill>
                </a:uFill>
                <a:latin typeface="Georgia"/>
                <a:ea typeface="Georgia"/>
                <a:cs typeface="Georgia"/>
                <a:sym typeface="Georgia"/>
              </a:defRPr>
            </a:pPr>
            <a:r>
              <a:rPr lang="es-ES" dirty="0"/>
              <a:t>¿Cuál es su habitación favorita y qué hace que pasar tiempo en ella sea agradable?</a:t>
            </a:r>
          </a:p>
          <a:p>
            <a:pPr marL="457200" indent="-228600">
              <a:lnSpc>
                <a:spcPct val="107916"/>
              </a:lnSpc>
              <a:spcBef>
                <a:spcPts val="800"/>
              </a:spcBef>
              <a:buSzPct val="83333"/>
              <a:buFont typeface="Symbol"/>
              <a:buChar char="·"/>
              <a:tabLst>
                <a:tab pos="457200" algn="l"/>
              </a:tabLst>
              <a:defRPr sz="1100">
                <a:uFill>
                  <a:solidFill>
                    <a:srgbClr val="000000"/>
                  </a:solidFill>
                </a:uFill>
                <a:latin typeface="Georgia"/>
                <a:ea typeface="Georgia"/>
                <a:cs typeface="Georgia"/>
                <a:sym typeface="Georgia"/>
              </a:defRPr>
            </a:pPr>
            <a:r>
              <a:rPr lang="es-ES" dirty="0"/>
              <a:t>¿Tiene suficiente espacio? ¿Dónde podría utilizar más/menos espacio?</a:t>
            </a:r>
          </a:p>
          <a:p>
            <a:pPr marL="457200" indent="-228600">
              <a:lnSpc>
                <a:spcPct val="107916"/>
              </a:lnSpc>
              <a:spcBef>
                <a:spcPts val="800"/>
              </a:spcBef>
              <a:buSzPct val="83333"/>
              <a:buFont typeface="Symbol"/>
              <a:buChar char="·"/>
              <a:tabLst>
                <a:tab pos="457200" algn="l"/>
              </a:tabLst>
              <a:defRPr sz="1100">
                <a:uFill>
                  <a:solidFill>
                    <a:srgbClr val="000000"/>
                  </a:solidFill>
                </a:uFill>
                <a:latin typeface="Georgia"/>
                <a:ea typeface="Georgia"/>
                <a:cs typeface="Georgia"/>
                <a:sym typeface="Georgia"/>
              </a:defRPr>
            </a:pPr>
            <a:r>
              <a:rPr lang="es-ES" dirty="0"/>
              <a:t>¿Cómo describirías la distribución? ¿Se adapta a su estilo de vida?</a:t>
            </a:r>
          </a:p>
          <a:p>
            <a:pPr marL="457200" indent="-228600">
              <a:lnSpc>
                <a:spcPct val="107916"/>
              </a:lnSpc>
              <a:spcBef>
                <a:spcPts val="800"/>
              </a:spcBef>
              <a:buSzPct val="83333"/>
              <a:buFont typeface="Symbol"/>
              <a:buChar char="·"/>
              <a:tabLst>
                <a:tab pos="457200" algn="l"/>
              </a:tabLst>
              <a:defRPr sz="1100">
                <a:uFill>
                  <a:solidFill>
                    <a:srgbClr val="000000"/>
                  </a:solidFill>
                </a:uFill>
                <a:latin typeface="Georgia"/>
                <a:ea typeface="Georgia"/>
                <a:cs typeface="Georgia"/>
                <a:sym typeface="Georgia"/>
              </a:defRPr>
            </a:pPr>
            <a:r>
              <a:rPr lang="es-ES" dirty="0"/>
              <a:t>¿Tiene suficientes dormitorios? ¿baños?</a:t>
            </a:r>
          </a:p>
          <a:p>
            <a:pPr marL="457200" indent="-228600">
              <a:lnSpc>
                <a:spcPct val="107916"/>
              </a:lnSpc>
              <a:spcBef>
                <a:spcPts val="800"/>
              </a:spcBef>
              <a:buSzPct val="83333"/>
              <a:buFont typeface="Symbol"/>
              <a:buChar char="·"/>
              <a:tabLst>
                <a:tab pos="457200" algn="l"/>
              </a:tabLst>
              <a:defRPr sz="1100">
                <a:uFill>
                  <a:solidFill>
                    <a:srgbClr val="000000"/>
                  </a:solidFill>
                </a:uFill>
                <a:latin typeface="Georgia"/>
                <a:ea typeface="Georgia"/>
                <a:cs typeface="Georgia"/>
                <a:sym typeface="Georgia"/>
              </a:defRPr>
            </a:pPr>
            <a:r>
              <a:rPr lang="es-ES" dirty="0"/>
              <a:t>¿Le gusta el número de niveles (uno o varios)?</a:t>
            </a:r>
          </a:p>
          <a:p>
            <a:pPr marL="457200" indent="-228600">
              <a:lnSpc>
                <a:spcPct val="107916"/>
              </a:lnSpc>
              <a:spcBef>
                <a:spcPts val="800"/>
              </a:spcBef>
              <a:buSzPct val="83333"/>
              <a:buFont typeface="Symbol"/>
              <a:buChar char="·"/>
              <a:tabLst>
                <a:tab pos="457200" algn="l"/>
              </a:tabLst>
              <a:defRPr sz="1100">
                <a:uFill>
                  <a:solidFill>
                    <a:srgbClr val="000000"/>
                  </a:solidFill>
                </a:uFill>
                <a:latin typeface="Georgia"/>
                <a:ea typeface="Georgia"/>
                <a:cs typeface="Georgia"/>
                <a:sym typeface="Georgia"/>
              </a:defRPr>
            </a:pPr>
            <a:r>
              <a:rPr lang="es-ES" dirty="0"/>
              <a:t>¿Está contento con las ventanas (suficiente luz natural, bien colocadas, demasiado soleadas)?</a:t>
            </a:r>
          </a:p>
          <a:p>
            <a:pPr marL="457200" indent="-228600">
              <a:lnSpc>
                <a:spcPct val="107916"/>
              </a:lnSpc>
              <a:spcBef>
                <a:spcPts val="800"/>
              </a:spcBef>
              <a:buSzPct val="83333"/>
              <a:buFont typeface="Symbol"/>
              <a:buChar char="·"/>
              <a:tabLst>
                <a:tab pos="457200" algn="l"/>
              </a:tabLst>
              <a:defRPr sz="1100">
                <a:uFill>
                  <a:solidFill>
                    <a:srgbClr val="000000"/>
                  </a:solidFill>
                </a:uFill>
                <a:latin typeface="Georgia"/>
                <a:ea typeface="Georgia"/>
                <a:cs typeface="Georgia"/>
                <a:sym typeface="Georgia"/>
              </a:defRPr>
            </a:pPr>
            <a:r>
              <a:rPr lang="es-ES" dirty="0"/>
              <a:t>¿Hay alguna habitación especializada que nunca hayas tenido pero que siempre hayas querido (como una oficina en casa, una sala de ejercicios, una sala de costura, una lavandería o un cuarto de barro)?</a:t>
            </a:r>
            <a:endParaRPr dirty="0"/>
          </a:p>
        </p:txBody>
      </p:sp>
      <p:sp>
        <p:nvSpPr>
          <p:cNvPr id="98" name="Dining rooms, surprisingly, do best with dark slate-blue colors and bring an extra $1926 or more.…"/>
          <p:cNvSpPr txBox="1"/>
          <p:nvPr/>
        </p:nvSpPr>
        <p:spPr>
          <a:xfrm>
            <a:off x="4257421" y="5473890"/>
            <a:ext cx="3383619" cy="37623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457200" indent="-228600">
              <a:lnSpc>
                <a:spcPct val="107916"/>
              </a:lnSpc>
              <a:spcBef>
                <a:spcPts val="800"/>
              </a:spcBef>
              <a:buSzPct val="83333"/>
              <a:buFont typeface="Symbol"/>
              <a:buChar char="·"/>
              <a:tabLst>
                <a:tab pos="457200" algn="l"/>
              </a:tabLst>
              <a:defRPr sz="1100">
                <a:uFill>
                  <a:solidFill>
                    <a:srgbClr val="000000"/>
                  </a:solidFill>
                </a:uFill>
                <a:latin typeface="Georgia"/>
                <a:ea typeface="Georgia"/>
                <a:cs typeface="Georgia"/>
                <a:sym typeface="Georgia"/>
              </a:defRPr>
            </a:pPr>
            <a:r>
              <a:rPr lang="es-ES" dirty="0"/>
              <a:t>Si tienes un espacio al aire libre, ¿disfrutas pasando tiempo en él? Si no tiene uno, ¿siente que se lo pierde?</a:t>
            </a:r>
          </a:p>
          <a:p>
            <a:pPr marL="457200" indent="-228600">
              <a:lnSpc>
                <a:spcPct val="107916"/>
              </a:lnSpc>
              <a:spcBef>
                <a:spcPts val="800"/>
              </a:spcBef>
              <a:buSzPct val="83333"/>
              <a:buFont typeface="Symbol"/>
              <a:buChar char="·"/>
              <a:tabLst>
                <a:tab pos="457200" algn="l"/>
              </a:tabLst>
              <a:defRPr sz="1100">
                <a:uFill>
                  <a:solidFill>
                    <a:srgbClr val="000000"/>
                  </a:solidFill>
                </a:uFill>
                <a:latin typeface="Georgia"/>
                <a:ea typeface="Georgia"/>
                <a:cs typeface="Georgia"/>
                <a:sym typeface="Georgia"/>
              </a:defRPr>
            </a:pPr>
            <a:r>
              <a:rPr lang="es-ES" dirty="0"/>
              <a:t>¿Disfrutas cuidando el jardín... o te sientes agobiado por ello (sé sincero)?</a:t>
            </a:r>
          </a:p>
          <a:p>
            <a:pPr marL="457200" indent="-228600">
              <a:lnSpc>
                <a:spcPct val="107916"/>
              </a:lnSpc>
              <a:spcBef>
                <a:spcPts val="800"/>
              </a:spcBef>
              <a:buSzPct val="83333"/>
              <a:buFont typeface="Symbol"/>
              <a:buChar char="·"/>
              <a:tabLst>
                <a:tab pos="457200" algn="l"/>
              </a:tabLst>
              <a:defRPr sz="1100">
                <a:uFill>
                  <a:solidFill>
                    <a:srgbClr val="000000"/>
                  </a:solidFill>
                </a:uFill>
                <a:latin typeface="Georgia"/>
                <a:ea typeface="Georgia"/>
                <a:cs typeface="Georgia"/>
                <a:sym typeface="Georgia"/>
              </a:defRPr>
            </a:pPr>
            <a:r>
              <a:rPr lang="es-ES" dirty="0"/>
              <a:t>¿Tienes suficiente espacio para aparcar? ¿Es imprescindible un garaje o una cochera?</a:t>
            </a:r>
            <a:endParaRPr lang="en-US" dirty="0"/>
          </a:p>
          <a:p>
            <a:pPr>
              <a:lnSpc>
                <a:spcPct val="107916"/>
              </a:lnSpc>
              <a:spcBef>
                <a:spcPts val="800"/>
              </a:spcBef>
              <a:defRPr sz="1200">
                <a:uFill>
                  <a:solidFill>
                    <a:srgbClr val="000000"/>
                  </a:solidFill>
                </a:uFill>
                <a:latin typeface="+mn-lt"/>
                <a:ea typeface="+mn-ea"/>
                <a:cs typeface="+mn-cs"/>
                <a:sym typeface="Calibri"/>
              </a:defRPr>
            </a:pPr>
            <a:r>
              <a:rPr lang="es-ES" dirty="0">
                <a:latin typeface="Georgia"/>
                <a:ea typeface="Georgia"/>
                <a:cs typeface="Georgia"/>
                <a:sym typeface="Georgia"/>
              </a:rPr>
              <a:t>Ahora, utiliza esas respuestas para hacer dos listas. La lista </a:t>
            </a:r>
            <a:r>
              <a:rPr lang="es-ES" dirty="0" err="1">
                <a:latin typeface="Georgia"/>
                <a:ea typeface="Georgia"/>
                <a:cs typeface="Georgia"/>
                <a:sym typeface="Georgia"/>
              </a:rPr>
              <a:t>nº</a:t>
            </a:r>
            <a:r>
              <a:rPr lang="es-ES" dirty="0">
                <a:latin typeface="Georgia"/>
                <a:ea typeface="Georgia"/>
                <a:cs typeface="Georgia"/>
                <a:sym typeface="Georgia"/>
              </a:rPr>
              <a:t> 1 es la lista de lo que "debes tener", es decir, las cosas con las que no quieres o no puedes comprometerte. Como su nombre indica, ¡debe tenerlas! </a:t>
            </a:r>
          </a:p>
          <a:p>
            <a:pPr>
              <a:lnSpc>
                <a:spcPct val="107916"/>
              </a:lnSpc>
              <a:spcBef>
                <a:spcPts val="800"/>
              </a:spcBef>
              <a:defRPr sz="1200">
                <a:uFill>
                  <a:solidFill>
                    <a:srgbClr val="000000"/>
                  </a:solidFill>
                </a:uFill>
                <a:latin typeface="+mn-lt"/>
                <a:ea typeface="+mn-ea"/>
                <a:cs typeface="+mn-cs"/>
                <a:sym typeface="Calibri"/>
              </a:defRPr>
            </a:pPr>
            <a:r>
              <a:rPr lang="es-ES" dirty="0">
                <a:latin typeface="Georgia"/>
                <a:ea typeface="Georgia"/>
                <a:cs typeface="Georgia"/>
                <a:sym typeface="Georgia"/>
              </a:rPr>
              <a:t>La lista </a:t>
            </a:r>
            <a:r>
              <a:rPr lang="es-ES" dirty="0" err="1">
                <a:latin typeface="Georgia"/>
                <a:ea typeface="Georgia"/>
                <a:cs typeface="Georgia"/>
                <a:sym typeface="Georgia"/>
              </a:rPr>
              <a:t>nº</a:t>
            </a:r>
            <a:r>
              <a:rPr lang="es-ES" dirty="0">
                <a:latin typeface="Georgia"/>
                <a:ea typeface="Georgia"/>
                <a:cs typeface="Georgia"/>
                <a:sym typeface="Georgia"/>
              </a:rPr>
              <a:t> 2 es la de las cosas que le gustaría tener, pero si la casa que está mirando no tiene esa característica, no se perderá el trato si contiene todas las características de su lista de "Debe tener". </a:t>
            </a:r>
            <a:endParaRPr dirty="0">
              <a:latin typeface="Georgia"/>
              <a:ea typeface="Georgia"/>
              <a:cs typeface="Georgia"/>
              <a:sym typeface="Georgia"/>
            </a:endParaRPr>
          </a:p>
        </p:txBody>
      </p:sp>
      <p:sp>
        <p:nvSpPr>
          <p:cNvPr id="99" name="As a seller’s agent, my fiduciary responsibility is to the home seller.…"/>
          <p:cNvSpPr txBox="1"/>
          <p:nvPr/>
        </p:nvSpPr>
        <p:spPr>
          <a:xfrm>
            <a:off x="1448216" y="9672311"/>
            <a:ext cx="5480904" cy="338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1600" b="1">
                <a:solidFill>
                  <a:srgbClr val="9A2A30"/>
                </a:solidFill>
                <a:latin typeface="+mn-lt"/>
                <a:ea typeface="+mn-ea"/>
                <a:cs typeface="+mn-cs"/>
                <a:sym typeface="Calibri"/>
              </a:defRPr>
            </a:lvl1pPr>
          </a:lstStyle>
          <a:p>
            <a:r>
              <a:rPr lang="es-ES" dirty="0"/>
              <a:t>Información de contacto del agente / página web aquí.</a:t>
            </a:r>
            <a:endParaRPr dirty="0"/>
          </a:p>
        </p:txBody>
      </p:sp>
      <p:sp>
        <p:nvSpPr>
          <p:cNvPr id="100" name="As a seller’s agent, my fiduciary responsibility is to the home seller.…"/>
          <p:cNvSpPr txBox="1"/>
          <p:nvPr/>
        </p:nvSpPr>
        <p:spPr>
          <a:xfrm>
            <a:off x="229015" y="1313171"/>
            <a:ext cx="992647" cy="459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400" b="1">
                <a:solidFill>
                  <a:srgbClr val="A5A1A9"/>
                </a:solidFill>
                <a:latin typeface="+mn-lt"/>
                <a:ea typeface="+mn-ea"/>
                <a:cs typeface="+mn-cs"/>
                <a:sym typeface="Calibri"/>
              </a:defRPr>
            </a:lvl1pPr>
          </a:lstStyle>
          <a:p>
            <a:r>
              <a:rPr dirty="0"/>
              <a:t>2021</a:t>
            </a:r>
          </a:p>
        </p:txBody>
      </p:sp>
      <p:sp>
        <p:nvSpPr>
          <p:cNvPr id="2" name="Rectángulo 1">
            <a:extLst>
              <a:ext uri="{FF2B5EF4-FFF2-40B4-BE49-F238E27FC236}">
                <a16:creationId xmlns:a16="http://schemas.microsoft.com/office/drawing/2014/main" id="{8691971E-A94B-4607-A92E-2E33CA5AB4EC}"/>
              </a:ext>
            </a:extLst>
          </p:cNvPr>
          <p:cNvSpPr/>
          <p:nvPr/>
        </p:nvSpPr>
        <p:spPr>
          <a:xfrm>
            <a:off x="19220" y="498704"/>
            <a:ext cx="3531737" cy="923330"/>
          </a:xfrm>
          <a:prstGeom prst="rect">
            <a:avLst/>
          </a:prstGeom>
          <a:solidFill>
            <a:schemeClr val="bg1"/>
          </a:solidFill>
        </p:spPr>
        <p:txBody>
          <a:bodyPr wrap="none" lIns="91440" tIns="45720" rIns="91440" bIns="45720">
            <a:spAutoFit/>
          </a:bodyPr>
          <a:lstStyle/>
          <a:p>
            <a:pPr algn="ctr"/>
            <a:r>
              <a:rPr lang="es-ES" sz="5400" b="0" cap="none" spc="0" dirty="0">
                <a:ln w="0"/>
                <a:solidFill>
                  <a:srgbClr val="EC183E"/>
                </a:solidFill>
                <a:effectLst>
                  <a:outerShdw blurRad="38100" dist="19050" dir="2700000" algn="tl" rotWithShape="0">
                    <a:schemeClr val="dk1">
                      <a:alpha val="40000"/>
                    </a:schemeClr>
                  </a:outerShdw>
                </a:effectLst>
              </a:rPr>
              <a:t>FEBRERO</a:t>
            </a:r>
          </a:p>
        </p:txBody>
      </p:sp>
      <p:sp>
        <p:nvSpPr>
          <p:cNvPr id="3" name="Rectángulo 2">
            <a:extLst>
              <a:ext uri="{FF2B5EF4-FFF2-40B4-BE49-F238E27FC236}">
                <a16:creationId xmlns:a16="http://schemas.microsoft.com/office/drawing/2014/main" id="{443607BD-4347-4E35-BFA0-5F1981E439F2}"/>
              </a:ext>
            </a:extLst>
          </p:cNvPr>
          <p:cNvSpPr/>
          <p:nvPr/>
        </p:nvSpPr>
        <p:spPr>
          <a:xfrm>
            <a:off x="57282" y="2863145"/>
            <a:ext cx="3531738" cy="954107"/>
          </a:xfrm>
          <a:prstGeom prst="rect">
            <a:avLst/>
          </a:prstGeom>
          <a:solidFill>
            <a:srgbClr val="DF1E36"/>
          </a:solidFill>
        </p:spPr>
        <p:txBody>
          <a:bodyPr wrap="square" lIns="91440" tIns="45720" rIns="91440" bIns="45720">
            <a:spAutoFit/>
          </a:bodyPr>
          <a:lstStyle/>
          <a:p>
            <a:r>
              <a:rPr lang="es-ES" sz="2800" b="1" cap="none" spc="0" dirty="0">
                <a:ln w="0"/>
                <a:solidFill>
                  <a:schemeClr val="bg1"/>
                </a:solidFill>
                <a:effectLst>
                  <a:outerShdw blurRad="38100" dist="19050" dir="2700000" algn="tl" rotWithShape="0">
                    <a:schemeClr val="dk1">
                      <a:alpha val="40000"/>
                    </a:schemeClr>
                  </a:outerShdw>
                </a:effectLst>
              </a:rPr>
              <a:t>CONSEJOS PARA CREAR TU</a:t>
            </a:r>
          </a:p>
        </p:txBody>
      </p:sp>
      <p:sp>
        <p:nvSpPr>
          <p:cNvPr id="4" name="Rectángulo 3">
            <a:extLst>
              <a:ext uri="{FF2B5EF4-FFF2-40B4-BE49-F238E27FC236}">
                <a16:creationId xmlns:a16="http://schemas.microsoft.com/office/drawing/2014/main" id="{7D700504-5506-4708-8BA9-B203D913104B}"/>
              </a:ext>
            </a:extLst>
          </p:cNvPr>
          <p:cNvSpPr/>
          <p:nvPr/>
        </p:nvSpPr>
        <p:spPr>
          <a:xfrm>
            <a:off x="324008" y="3982368"/>
            <a:ext cx="4031874" cy="707886"/>
          </a:xfrm>
          <a:prstGeom prst="rect">
            <a:avLst/>
          </a:prstGeom>
          <a:solidFill>
            <a:schemeClr val="bg1"/>
          </a:solidFill>
        </p:spPr>
        <p:txBody>
          <a:bodyPr wrap="none" lIns="91440" tIns="45720" rIns="91440" bIns="45720">
            <a:spAutoFit/>
          </a:bodyPr>
          <a:lstStyle/>
          <a:p>
            <a:pPr algn="ctr"/>
            <a:r>
              <a:rPr lang="es-ES" sz="4000" b="1" dirty="0">
                <a:ln w="0"/>
                <a:solidFill>
                  <a:srgbClr val="801526"/>
                </a:solidFill>
                <a:effectLst>
                  <a:outerShdw blurRad="38100" dist="19050" dir="2700000" algn="tl" rotWithShape="0">
                    <a:schemeClr val="dk1">
                      <a:alpha val="40000"/>
                    </a:schemeClr>
                  </a:outerShdw>
                </a:effectLst>
              </a:rPr>
              <a:t>Lista de deseos</a:t>
            </a:r>
            <a:endParaRPr lang="es-ES" sz="4000" b="1" cap="none" spc="0" dirty="0">
              <a:ln w="0"/>
              <a:solidFill>
                <a:srgbClr val="801526"/>
              </a:solidFill>
              <a:effectLst>
                <a:outerShdw blurRad="38100" dist="19050" dir="2700000" algn="tl" rotWithShape="0">
                  <a:schemeClr val="dk1">
                    <a:alpha val="40000"/>
                  </a:schemeClr>
                </a:outerShdw>
              </a:effectLst>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FEBRUARY-Newsletter-02-02.png" descr="FEBRUARY-Newsletter-02-02.png"/>
          <p:cNvPicPr>
            <a:picLocks noChangeAspect="1"/>
          </p:cNvPicPr>
          <p:nvPr/>
        </p:nvPicPr>
        <p:blipFill>
          <a:blip r:embed="rId2"/>
          <a:srcRect l="23" r="23"/>
          <a:stretch>
            <a:fillRect/>
          </a:stretch>
        </p:blipFill>
        <p:spPr>
          <a:xfrm>
            <a:off x="304" y="0"/>
            <a:ext cx="7771794" cy="10058400"/>
          </a:xfrm>
          <a:prstGeom prst="rect">
            <a:avLst/>
          </a:prstGeom>
          <a:ln w="12700">
            <a:miter lim="400000"/>
          </a:ln>
        </p:spPr>
      </p:pic>
      <p:sp>
        <p:nvSpPr>
          <p:cNvPr id="103" name="TextBox 9"/>
          <p:cNvSpPr txBox="1"/>
          <p:nvPr/>
        </p:nvSpPr>
        <p:spPr>
          <a:xfrm>
            <a:off x="4570156" y="341426"/>
            <a:ext cx="3095786" cy="106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lnSpc>
                <a:spcPct val="107916"/>
              </a:lnSpc>
              <a:spcBef>
                <a:spcPts val="800"/>
              </a:spcBef>
              <a:defRPr sz="2300" b="1">
                <a:solidFill>
                  <a:srgbClr val="FFFFFF"/>
                </a:solidFill>
                <a:uFill>
                  <a:solidFill>
                    <a:srgbClr val="000000"/>
                  </a:solidFill>
                </a:uFill>
                <a:latin typeface="Georgia"/>
                <a:ea typeface="Georgia"/>
                <a:cs typeface="Georgia"/>
                <a:sym typeface="Georgia"/>
              </a:defRPr>
            </a:lvl1pPr>
          </a:lstStyle>
          <a:p>
            <a:r>
              <a:rPr lang="es-ES" sz="2000" dirty="0"/>
              <a:t>Consejos para mantener el atractivo de la acera en invierno</a:t>
            </a:r>
            <a:endParaRPr sz="2000" dirty="0"/>
          </a:p>
        </p:txBody>
      </p:sp>
      <p:sp>
        <p:nvSpPr>
          <p:cNvPr id="104" name="TextBox 9"/>
          <p:cNvSpPr txBox="1"/>
          <p:nvPr/>
        </p:nvSpPr>
        <p:spPr>
          <a:xfrm>
            <a:off x="4622965" y="1761121"/>
            <a:ext cx="2990168" cy="40363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nSpc>
                <a:spcPct val="107916"/>
              </a:lnSpc>
              <a:spcBef>
                <a:spcPts val="800"/>
              </a:spcBef>
              <a:defRPr sz="1300">
                <a:uFill>
                  <a:solidFill>
                    <a:srgbClr val="000000"/>
                  </a:solidFill>
                </a:uFill>
                <a:latin typeface="+mn-lt"/>
                <a:ea typeface="+mn-ea"/>
                <a:cs typeface="+mn-cs"/>
                <a:sym typeface="Calibri"/>
              </a:defRPr>
            </a:pPr>
            <a:r>
              <a:rPr lang="es-ES" dirty="0">
                <a:latin typeface="Georgia"/>
                <a:ea typeface="Georgia"/>
                <a:cs typeface="Georgia"/>
                <a:sym typeface="Georgia"/>
              </a:rPr>
              <a:t>Todos los propietarios saben que el atractivo de la fachada es fundamental a la hora de vender su casa en verano, pero ¿cómo puede arreglar el exterior de su casa cuando es invierno?</a:t>
            </a:r>
            <a:endParaRPr dirty="0">
              <a:latin typeface="Georgia"/>
              <a:ea typeface="Georgia"/>
              <a:cs typeface="Georgia"/>
              <a:sym typeface="Georgia"/>
            </a:endParaRPr>
          </a:p>
          <a:p>
            <a:pPr marL="457200" indent="-228600">
              <a:lnSpc>
                <a:spcPct val="107916"/>
              </a:lnSpc>
              <a:spcBef>
                <a:spcPts val="800"/>
              </a:spcBef>
              <a:buSzPct val="100000"/>
              <a:buAutoNum type="arabicPeriod"/>
              <a:defRPr sz="1300">
                <a:uFill>
                  <a:solidFill>
                    <a:srgbClr val="000000"/>
                  </a:solidFill>
                </a:uFill>
                <a:latin typeface="Georgia"/>
                <a:ea typeface="Georgia"/>
                <a:cs typeface="Georgia"/>
                <a:sym typeface="Georgia"/>
              </a:defRPr>
            </a:pPr>
            <a:r>
              <a:rPr lang="es-ES" dirty="0"/>
              <a:t>Actualiza los números de la casa</a:t>
            </a:r>
          </a:p>
          <a:p>
            <a:pPr marL="457200" indent="-228600">
              <a:lnSpc>
                <a:spcPct val="107916"/>
              </a:lnSpc>
              <a:spcBef>
                <a:spcPts val="800"/>
              </a:spcBef>
              <a:buSzPct val="100000"/>
              <a:buAutoNum type="arabicPeriod"/>
              <a:defRPr sz="1300">
                <a:uFill>
                  <a:solidFill>
                    <a:srgbClr val="000000"/>
                  </a:solidFill>
                </a:uFill>
                <a:latin typeface="Georgia"/>
                <a:ea typeface="Georgia"/>
                <a:cs typeface="Georgia"/>
                <a:sym typeface="Georgia"/>
              </a:defRPr>
            </a:pPr>
            <a:r>
              <a:rPr lang="es-ES" dirty="0"/>
              <a:t>Añada iluminación funcional a su patio/caminos</a:t>
            </a:r>
          </a:p>
          <a:p>
            <a:pPr marL="457200" indent="-228600">
              <a:lnSpc>
                <a:spcPct val="107916"/>
              </a:lnSpc>
              <a:spcBef>
                <a:spcPts val="800"/>
              </a:spcBef>
              <a:buSzPct val="100000"/>
              <a:buAutoNum type="arabicPeriod"/>
              <a:defRPr sz="1300">
                <a:uFill>
                  <a:solidFill>
                    <a:srgbClr val="000000"/>
                  </a:solidFill>
                </a:uFill>
                <a:latin typeface="Georgia"/>
                <a:ea typeface="Georgia"/>
                <a:cs typeface="Georgia"/>
                <a:sym typeface="Georgia"/>
              </a:defRPr>
            </a:pPr>
            <a:r>
              <a:rPr lang="es-ES" dirty="0"/>
              <a:t>Actualice su buzón de correo</a:t>
            </a:r>
          </a:p>
          <a:p>
            <a:pPr marL="457200" indent="-228600">
              <a:lnSpc>
                <a:spcPct val="107916"/>
              </a:lnSpc>
              <a:spcBef>
                <a:spcPts val="800"/>
              </a:spcBef>
              <a:buSzPct val="100000"/>
              <a:buAutoNum type="arabicPeriod"/>
              <a:defRPr sz="1300">
                <a:uFill>
                  <a:solidFill>
                    <a:srgbClr val="000000"/>
                  </a:solidFill>
                </a:uFill>
                <a:latin typeface="Georgia"/>
                <a:ea typeface="Georgia"/>
                <a:cs typeface="Georgia"/>
                <a:sym typeface="Georgia"/>
              </a:defRPr>
            </a:pPr>
            <a:r>
              <a:rPr lang="es-ES" dirty="0"/>
              <a:t>Pintar la puerta de entrada</a:t>
            </a:r>
          </a:p>
          <a:p>
            <a:pPr marL="457200" indent="-228600">
              <a:lnSpc>
                <a:spcPct val="107916"/>
              </a:lnSpc>
              <a:spcBef>
                <a:spcPts val="800"/>
              </a:spcBef>
              <a:buSzPct val="100000"/>
              <a:buAutoNum type="arabicPeriod"/>
              <a:defRPr sz="1300">
                <a:uFill>
                  <a:solidFill>
                    <a:srgbClr val="000000"/>
                  </a:solidFill>
                </a:uFill>
                <a:latin typeface="Georgia"/>
                <a:ea typeface="Georgia"/>
                <a:cs typeface="Georgia"/>
                <a:sym typeface="Georgia"/>
              </a:defRPr>
            </a:pPr>
            <a:r>
              <a:rPr lang="es-ES" dirty="0"/>
              <a:t>Añada un comedero para pájaros</a:t>
            </a:r>
          </a:p>
          <a:p>
            <a:pPr marL="457200" indent="-228600">
              <a:lnSpc>
                <a:spcPct val="107916"/>
              </a:lnSpc>
              <a:spcBef>
                <a:spcPts val="800"/>
              </a:spcBef>
              <a:buSzPct val="100000"/>
              <a:buAutoNum type="arabicPeriod"/>
              <a:defRPr sz="1300">
                <a:uFill>
                  <a:solidFill>
                    <a:srgbClr val="000000"/>
                  </a:solidFill>
                </a:uFill>
                <a:latin typeface="Georgia"/>
                <a:ea typeface="Georgia"/>
                <a:cs typeface="Georgia"/>
                <a:sym typeface="Georgia"/>
              </a:defRPr>
            </a:pPr>
            <a:r>
              <a:rPr lang="es-ES" dirty="0"/>
              <a:t>Instale una lámpara de araña en el porche</a:t>
            </a:r>
          </a:p>
          <a:p>
            <a:pPr marL="457200" indent="-228600">
              <a:lnSpc>
                <a:spcPct val="107916"/>
              </a:lnSpc>
              <a:spcBef>
                <a:spcPts val="800"/>
              </a:spcBef>
              <a:buSzPct val="100000"/>
              <a:buAutoNum type="arabicPeriod"/>
              <a:defRPr sz="1300">
                <a:uFill>
                  <a:solidFill>
                    <a:srgbClr val="000000"/>
                  </a:solidFill>
                </a:uFill>
                <a:latin typeface="Georgia"/>
                <a:ea typeface="Georgia"/>
                <a:cs typeface="Georgia"/>
                <a:sym typeface="Georgia"/>
              </a:defRPr>
            </a:pPr>
            <a:r>
              <a:rPr lang="es-ES" dirty="0"/>
              <a:t>Cree arreglos de jardineras de temporada cuando falten flores</a:t>
            </a:r>
            <a:endParaRPr lang="en-US" dirty="0"/>
          </a:p>
        </p:txBody>
      </p:sp>
      <p:sp>
        <p:nvSpPr>
          <p:cNvPr id="105" name="Ingredients:…"/>
          <p:cNvSpPr txBox="1"/>
          <p:nvPr/>
        </p:nvSpPr>
        <p:spPr>
          <a:xfrm>
            <a:off x="186897" y="3095189"/>
            <a:ext cx="3999322" cy="1301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nSpc>
                <a:spcPct val="107916"/>
              </a:lnSpc>
              <a:spcBef>
                <a:spcPts val="800"/>
              </a:spcBef>
              <a:defRPr sz="1100" b="1">
                <a:uFill>
                  <a:solidFill>
                    <a:srgbClr val="000000"/>
                  </a:solidFill>
                </a:uFill>
                <a:latin typeface="Georgia"/>
                <a:ea typeface="Georgia"/>
                <a:cs typeface="Georgia"/>
                <a:sym typeface="Georgia"/>
              </a:defRPr>
            </a:pPr>
            <a:r>
              <a:rPr lang="es-US" dirty="0"/>
              <a:t>Ingredientes:</a:t>
            </a:r>
            <a:endParaRPr dirty="0"/>
          </a:p>
          <a:p>
            <a:pPr>
              <a:lnSpc>
                <a:spcPct val="107916"/>
              </a:lnSpc>
              <a:spcBef>
                <a:spcPts val="800"/>
              </a:spcBef>
              <a:defRPr sz="1100">
                <a:uFill>
                  <a:solidFill>
                    <a:srgbClr val="000000"/>
                  </a:solidFill>
                </a:uFill>
                <a:latin typeface="Georgia"/>
                <a:ea typeface="Georgia"/>
                <a:cs typeface="Georgia"/>
                <a:sym typeface="Georgia"/>
              </a:defRPr>
            </a:pPr>
            <a:r>
              <a:rPr lang="es-US" dirty="0"/>
              <a:t>4 oz de chocolate blanco, picado</a:t>
            </a:r>
          </a:p>
          <a:p>
            <a:pPr>
              <a:lnSpc>
                <a:spcPct val="107916"/>
              </a:lnSpc>
              <a:spcBef>
                <a:spcPts val="800"/>
              </a:spcBef>
              <a:defRPr sz="1100">
                <a:uFill>
                  <a:solidFill>
                    <a:srgbClr val="000000"/>
                  </a:solidFill>
                </a:uFill>
                <a:latin typeface="Georgia"/>
                <a:ea typeface="Georgia"/>
                <a:cs typeface="Georgia"/>
                <a:sym typeface="Georgia"/>
              </a:defRPr>
            </a:pPr>
            <a:r>
              <a:rPr lang="es-US" dirty="0"/>
              <a:t>8 oz de chocolate agridulce, picado</a:t>
            </a:r>
          </a:p>
          <a:p>
            <a:pPr>
              <a:lnSpc>
                <a:spcPct val="107916"/>
              </a:lnSpc>
              <a:spcBef>
                <a:spcPts val="800"/>
              </a:spcBef>
              <a:defRPr sz="1100">
                <a:uFill>
                  <a:solidFill>
                    <a:srgbClr val="000000"/>
                  </a:solidFill>
                </a:uFill>
                <a:latin typeface="Georgia"/>
                <a:ea typeface="Georgia"/>
                <a:cs typeface="Georgia"/>
                <a:sym typeface="Georgia"/>
              </a:defRPr>
            </a:pPr>
            <a:r>
              <a:rPr lang="es-US" dirty="0"/>
              <a:t>Espolvoreado, azúcar glas, corazones de caramelo y chocolates recubiertos, para las coberturas</a:t>
            </a:r>
            <a:endParaRPr dirty="0"/>
          </a:p>
        </p:txBody>
      </p:sp>
      <p:sp>
        <p:nvSpPr>
          <p:cNvPr id="106" name="Directions:…"/>
          <p:cNvSpPr txBox="1"/>
          <p:nvPr/>
        </p:nvSpPr>
        <p:spPr>
          <a:xfrm>
            <a:off x="186897" y="4453770"/>
            <a:ext cx="4120408" cy="2911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nSpc>
                <a:spcPct val="107916"/>
              </a:lnSpc>
              <a:spcBef>
                <a:spcPts val="800"/>
              </a:spcBef>
              <a:defRPr sz="1100" b="1">
                <a:uFill>
                  <a:solidFill>
                    <a:srgbClr val="000000"/>
                  </a:solidFill>
                </a:uFill>
                <a:latin typeface="Georgia"/>
                <a:ea typeface="Georgia"/>
                <a:cs typeface="Georgia"/>
                <a:sym typeface="Georgia"/>
              </a:defRPr>
            </a:pPr>
            <a:r>
              <a:rPr lang="es-ES" dirty="0"/>
              <a:t>Instrucciones</a:t>
            </a:r>
            <a:r>
              <a:rPr dirty="0"/>
              <a:t>:</a:t>
            </a:r>
          </a:p>
          <a:p>
            <a:pPr>
              <a:lnSpc>
                <a:spcPct val="107916"/>
              </a:lnSpc>
              <a:spcBef>
                <a:spcPts val="800"/>
              </a:spcBef>
              <a:defRPr sz="1100">
                <a:uFill>
                  <a:solidFill>
                    <a:srgbClr val="000000"/>
                  </a:solidFill>
                </a:uFill>
                <a:latin typeface="Georgia"/>
                <a:ea typeface="Georgia"/>
                <a:cs typeface="Georgia"/>
                <a:sym typeface="Georgia"/>
              </a:defRPr>
            </a:pPr>
            <a:r>
              <a:rPr lang="es-ES" sz="1050" dirty="0"/>
              <a:t>1. Poner una cacerola pequeña con 2,5 cm de agua a hervir a fuego medio-bajo. Poner el chocolate blanco en un bol pequeño y colocarlo sobre el agua que hierve a fuego lento. Cuando esté casi medio derretido, retirar el bol del fuego y colocarlo sobre una toalla. Seguir removiendo con una espátula de goma hasta que esté completamente derretido. Reservar. Repetir con el chocolate agridulce.</a:t>
            </a:r>
          </a:p>
          <a:p>
            <a:pPr>
              <a:lnSpc>
                <a:spcPct val="107916"/>
              </a:lnSpc>
              <a:spcBef>
                <a:spcPts val="800"/>
              </a:spcBef>
              <a:defRPr sz="1100">
                <a:uFill>
                  <a:solidFill>
                    <a:srgbClr val="000000"/>
                  </a:solidFill>
                </a:uFill>
                <a:latin typeface="Georgia"/>
                <a:ea typeface="Georgia"/>
                <a:cs typeface="Georgia"/>
                <a:sym typeface="Georgia"/>
              </a:defRPr>
            </a:pPr>
            <a:r>
              <a:rPr lang="es-ES" sz="1050" dirty="0"/>
              <a:t>2. Verter el chocolate agridulce en una bandeja para hornear forrada con pergamino y extenderlo hasta un grosor de 1/4 de pulgada. Use una espátula de goma para rociar el chocolate blanco sobre el agridulce en zigzags y patrones decorativos. Pase la punta de una brocheta por el chocolate en diferentes direcciones para hacer remolinos. Espolvoree con los aderezos que desee. Refrigere durante unos 30 minutos y, a continuación, rompa los trozos.</a:t>
            </a:r>
            <a:endParaRPr sz="1050" dirty="0"/>
          </a:p>
        </p:txBody>
      </p:sp>
      <p:sp>
        <p:nvSpPr>
          <p:cNvPr id="107" name="As a seller’s agent, my fiduciary responsibility is to the home seller.…"/>
          <p:cNvSpPr txBox="1"/>
          <p:nvPr/>
        </p:nvSpPr>
        <p:spPr>
          <a:xfrm>
            <a:off x="2642016" y="8602971"/>
            <a:ext cx="4822410" cy="338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1600" b="1">
                <a:solidFill>
                  <a:srgbClr val="822229"/>
                </a:solidFill>
                <a:latin typeface="+mn-lt"/>
                <a:ea typeface="+mn-ea"/>
                <a:cs typeface="+mn-cs"/>
                <a:sym typeface="Calibri"/>
              </a:defRPr>
            </a:lvl1pPr>
          </a:lstStyle>
          <a:p>
            <a:r>
              <a:rPr lang="es-ES" dirty="0"/>
              <a:t>Información de contacto del agente / página web aquí.</a:t>
            </a:r>
            <a:endParaRPr dirty="0"/>
          </a:p>
        </p:txBody>
      </p:sp>
      <p:grpSp>
        <p:nvGrpSpPr>
          <p:cNvPr id="110" name="avatar-01.png"/>
          <p:cNvGrpSpPr/>
          <p:nvPr/>
        </p:nvGrpSpPr>
        <p:grpSpPr>
          <a:xfrm>
            <a:off x="104774" y="7407274"/>
            <a:ext cx="2248224" cy="2286324"/>
            <a:chOff x="0" y="0"/>
            <a:chExt cx="2248222" cy="2286322"/>
          </a:xfrm>
        </p:grpSpPr>
        <p:pic>
          <p:nvPicPr>
            <p:cNvPr id="109" name="avatar-01.png" descr="avatar-01.png"/>
            <p:cNvPicPr>
              <a:picLocks noChangeAspect="1"/>
            </p:cNvPicPr>
            <p:nvPr/>
          </p:nvPicPr>
          <p:blipFill>
            <a:blip r:embed="rId3"/>
            <a:stretch>
              <a:fillRect/>
            </a:stretch>
          </p:blipFill>
          <p:spPr>
            <a:xfrm>
              <a:off x="203200" y="203200"/>
              <a:ext cx="1841823" cy="1841823"/>
            </a:xfrm>
            <a:prstGeom prst="rect">
              <a:avLst/>
            </a:prstGeom>
            <a:ln>
              <a:noFill/>
            </a:ln>
            <a:effectLst/>
          </p:spPr>
        </p:pic>
        <p:pic>
          <p:nvPicPr>
            <p:cNvPr id="108" name="avatar-01.png" descr="avatar-01.png"/>
            <p:cNvPicPr>
              <a:picLocks/>
            </p:cNvPicPr>
            <p:nvPr/>
          </p:nvPicPr>
          <p:blipFill>
            <a:blip r:embed="rId4"/>
            <a:stretch>
              <a:fillRect/>
            </a:stretch>
          </p:blipFill>
          <p:spPr>
            <a:xfrm>
              <a:off x="0" y="0"/>
              <a:ext cx="2248223" cy="2286323"/>
            </a:xfrm>
            <a:prstGeom prst="rect">
              <a:avLst/>
            </a:prstGeom>
            <a:effectLst/>
          </p:spPr>
        </p:pic>
      </p:grpSp>
      <p:sp>
        <p:nvSpPr>
          <p:cNvPr id="2" name="Rectángulo 1">
            <a:extLst>
              <a:ext uri="{FF2B5EF4-FFF2-40B4-BE49-F238E27FC236}">
                <a16:creationId xmlns:a16="http://schemas.microsoft.com/office/drawing/2014/main" id="{8EA7CF31-FB60-44FD-B20E-19BB9DD6EB2F}"/>
              </a:ext>
            </a:extLst>
          </p:cNvPr>
          <p:cNvSpPr/>
          <p:nvPr/>
        </p:nvSpPr>
        <p:spPr>
          <a:xfrm>
            <a:off x="104774" y="277029"/>
            <a:ext cx="3999322" cy="830997"/>
          </a:xfrm>
          <a:prstGeom prst="rect">
            <a:avLst/>
          </a:prstGeom>
          <a:solidFill>
            <a:srgbClr val="F3F2F4"/>
          </a:solidFill>
        </p:spPr>
        <p:txBody>
          <a:bodyPr wrap="square" lIns="91440" tIns="45720" rIns="91440" bIns="45720">
            <a:spAutoFit/>
          </a:bodyPr>
          <a:lstStyle/>
          <a:p>
            <a:pPr algn="ctr"/>
            <a:r>
              <a:rPr lang="es-ES" sz="2400" b="1" cap="none" spc="0" dirty="0">
                <a:ln w="0"/>
                <a:solidFill>
                  <a:schemeClr val="tx1"/>
                </a:solidFill>
                <a:effectLst>
                  <a:outerShdw blurRad="38100" dist="19050" dir="2700000" algn="tl" rotWithShape="0">
                    <a:schemeClr val="dk1">
                      <a:alpha val="40000"/>
                    </a:schemeClr>
                  </a:outerShdw>
                </a:effectLst>
              </a:rPr>
              <a:t>Barras de chocolate dobles para </a:t>
            </a:r>
            <a:r>
              <a:rPr lang="es-ES" sz="2400" b="1" cap="none" spc="0" dirty="0">
                <a:ln w="0"/>
                <a:solidFill>
                  <a:srgbClr val="7E3337"/>
                </a:solidFill>
                <a:effectLst>
                  <a:outerShdw blurRad="38100" dist="19050" dir="2700000" algn="tl" rotWithShape="0">
                    <a:schemeClr val="dk1">
                      <a:alpha val="40000"/>
                    </a:schemeClr>
                  </a:outerShdw>
                </a:effectLst>
              </a:rPr>
              <a:t>San Valentín</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685</Words>
  <Application>Microsoft Office PowerPoint</Application>
  <PresentationFormat>Personalizado</PresentationFormat>
  <Paragraphs>39</Paragraphs>
  <Slides>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vt:i4>
      </vt:variant>
    </vt:vector>
  </HeadingPairs>
  <TitlesOfParts>
    <vt:vector size="8" baseType="lpstr">
      <vt:lpstr>Arial</vt:lpstr>
      <vt:lpstr>Calibri</vt:lpstr>
      <vt:lpstr>Georgia</vt:lpstr>
      <vt:lpstr>Helvetica</vt:lpstr>
      <vt:lpstr>Symbol</vt:lpstr>
      <vt:lpstr>Office Theme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Nilson Ramirez</cp:lastModifiedBy>
  <cp:revision>2</cp:revision>
  <dcterms:modified xsi:type="dcterms:W3CDTF">2021-02-18T06:28:46Z</dcterms:modified>
</cp:coreProperties>
</file>