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164510" y="1129241"/>
            <a:ext cx="6217921" cy="2447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38240" y="3576320"/>
            <a:ext cx="3044191" cy="648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004543" y="9476627"/>
            <a:ext cx="232873" cy="22850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93675" marR="0" indent="-19367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11663" marR="0" indent="-22272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39905" marR="0" indent="-26203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62193" marR="0" indent="-296968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01634" marR="0" indent="-24747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.png" descr="1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10.png" descr="10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11.png" descr="11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A 2021 Real Estate Predictions.png" descr="PA 2021 Real Estate Predictions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13.png" descr="13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14.png" descr="14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15.png" descr="15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" name="avatar-01.png"/>
          <p:cNvGrpSpPr/>
          <p:nvPr/>
        </p:nvGrpSpPr>
        <p:grpSpPr>
          <a:xfrm>
            <a:off x="5908921" y="7472687"/>
            <a:ext cx="1679073" cy="1696705"/>
            <a:chOff x="0" y="0"/>
            <a:chExt cx="1679072" cy="1696703"/>
          </a:xfrm>
        </p:grpSpPr>
        <p:pic>
          <p:nvPicPr>
            <p:cNvPr id="49" name="avatar-01.png" descr="avatar-0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044" y="94044"/>
              <a:ext cx="1490982" cy="1490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avatar-01.png" descr="avatar-0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1679073" cy="1696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" name="Name Here…"/>
          <p:cNvSpPr txBox="1"/>
          <p:nvPr/>
        </p:nvSpPr>
        <p:spPr>
          <a:xfrm>
            <a:off x="376072" y="7574685"/>
            <a:ext cx="1611881" cy="688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2000">
                <a:solidFill>
                  <a:srgbClr val="BAA99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Name Here</a:t>
            </a:r>
          </a:p>
          <a:p>
            <a:pPr>
              <a:defRPr i="1" sz="2000">
                <a:latin typeface="+mn-lt"/>
                <a:ea typeface="+mn-ea"/>
                <a:cs typeface="+mn-cs"/>
                <a:sym typeface="Helvetica"/>
              </a:defRPr>
            </a:pPr>
            <a:r>
              <a:t>Title Here</a:t>
            </a:r>
          </a:p>
        </p:txBody>
      </p:sp>
      <p:sp>
        <p:nvSpPr>
          <p:cNvPr id="53" name="Office Name…"/>
          <p:cNvSpPr txBox="1"/>
          <p:nvPr/>
        </p:nvSpPr>
        <p:spPr>
          <a:xfrm>
            <a:off x="4272960" y="7566558"/>
            <a:ext cx="1349432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>
              <a:defRPr b="1" sz="1400">
                <a:latin typeface="+mn-lt"/>
                <a:ea typeface="+mn-ea"/>
                <a:cs typeface="+mn-cs"/>
                <a:sym typeface="Helvetica"/>
              </a:defRPr>
            </a:pPr>
            <a:r>
              <a:t>Office Name</a:t>
            </a:r>
          </a:p>
          <a:p>
            <a:pPr algn="r">
              <a:defRPr sz="1400">
                <a:solidFill>
                  <a:srgbClr val="BAA89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Office Address</a:t>
            </a:r>
          </a:p>
          <a:p>
            <a:pPr algn="r">
              <a:defRPr sz="1400">
                <a:solidFill>
                  <a:srgbClr val="BAA89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Phone Number</a:t>
            </a:r>
          </a:p>
          <a:p>
            <a:pPr algn="r">
              <a:defRPr sz="1400">
                <a:solidFill>
                  <a:srgbClr val="BAA89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Email Address</a:t>
            </a:r>
          </a:p>
          <a:p>
            <a:pPr algn="r">
              <a:defRPr sz="1400">
                <a:solidFill>
                  <a:srgbClr val="BAA89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Web Address</a:t>
            </a:r>
          </a:p>
        </p:txBody>
      </p:sp>
      <p:pic>
        <p:nvPicPr>
          <p:cNvPr id="54" name="Equal-Housing-Logo.png" descr="Equal-Housing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43759" y="9310115"/>
            <a:ext cx="726191" cy="484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300-facebook.png" descr="300-facebook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9400" y="8787555"/>
            <a:ext cx="469897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300-in.png" descr="300-in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58168" y="9352526"/>
            <a:ext cx="465950" cy="467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300-twitter.png" descr="300-twitter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2100" y="9372600"/>
            <a:ext cx="4699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300-youtube.png" descr="300-youtub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47550" y="9352526"/>
            <a:ext cx="467943" cy="467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300-instagram.png" descr="300-instagram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57172" y="8748820"/>
            <a:ext cx="467942" cy="467944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#handle"/>
          <p:cNvSpPr txBox="1"/>
          <p:nvPr/>
        </p:nvSpPr>
        <p:spPr>
          <a:xfrm>
            <a:off x="805155" y="8875186"/>
            <a:ext cx="805736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#handle</a:t>
            </a:r>
          </a:p>
        </p:txBody>
      </p:sp>
      <p:sp>
        <p:nvSpPr>
          <p:cNvPr id="61" name="#handle"/>
          <p:cNvSpPr txBox="1"/>
          <p:nvPr/>
        </p:nvSpPr>
        <p:spPr>
          <a:xfrm>
            <a:off x="805155" y="9460231"/>
            <a:ext cx="805736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#handle</a:t>
            </a:r>
          </a:p>
        </p:txBody>
      </p:sp>
      <p:sp>
        <p:nvSpPr>
          <p:cNvPr id="62" name="#handle"/>
          <p:cNvSpPr txBox="1"/>
          <p:nvPr/>
        </p:nvSpPr>
        <p:spPr>
          <a:xfrm>
            <a:off x="2282166" y="8835680"/>
            <a:ext cx="805736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#handle</a:t>
            </a:r>
          </a:p>
        </p:txBody>
      </p:sp>
      <p:sp>
        <p:nvSpPr>
          <p:cNvPr id="63" name="#handle"/>
          <p:cNvSpPr txBox="1"/>
          <p:nvPr/>
        </p:nvSpPr>
        <p:spPr>
          <a:xfrm>
            <a:off x="2282166" y="9439178"/>
            <a:ext cx="805736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#handle</a:t>
            </a:r>
          </a:p>
        </p:txBody>
      </p:sp>
      <p:sp>
        <p:nvSpPr>
          <p:cNvPr id="64" name="#handle"/>
          <p:cNvSpPr txBox="1"/>
          <p:nvPr/>
        </p:nvSpPr>
        <p:spPr>
          <a:xfrm>
            <a:off x="3824491" y="9439178"/>
            <a:ext cx="805735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#handle</a:t>
            </a:r>
          </a:p>
        </p:txBody>
      </p:sp>
      <p:pic>
        <p:nvPicPr>
          <p:cNvPr id="65" name="PA logo horizontal black.png" descr="PA logo horizontal black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766587" y="9420776"/>
            <a:ext cx="1151519" cy="262803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Line"/>
          <p:cNvSpPr/>
          <p:nvPr/>
        </p:nvSpPr>
        <p:spPr>
          <a:xfrm>
            <a:off x="-23369" y="7319264"/>
            <a:ext cx="7819138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.png" descr="2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3.png" descr="3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4.png" descr="4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A 2021 Real Estate Predictions.png" descr="PA 2021 Real Estate Predictions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6.png" descr="6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7.png" descr="7.png"/>
          <p:cNvPicPr>
            <a:picLocks noChangeAspect="1"/>
          </p:cNvPicPr>
          <p:nvPr/>
        </p:nvPicPr>
        <p:blipFill>
          <a:blip r:embed="rId2">
            <a:extLst/>
          </a:blip>
          <a:srcRect l="115" t="0" r="115" b="0"/>
          <a:stretch>
            <a:fillRect/>
          </a:stretch>
        </p:blipFill>
        <p:spPr>
          <a:xfrm>
            <a:off x="300" y="-25402"/>
            <a:ext cx="7771798" cy="10083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8.png" descr="8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9.png" descr="9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4"/>
            <a:ext cx="7771794" cy="10058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