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88620" y="135043"/>
            <a:ext cx="6995160" cy="22119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388620" y="2346960"/>
            <a:ext cx="6995160" cy="771144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004536" y="9476625"/>
            <a:ext cx="232877" cy="228512"/>
          </a:xfrm>
          <a:prstGeom prst="rect">
            <a:avLst/>
          </a:prstGeom>
          <a:ln w="12700">
            <a:miter lim="400000"/>
          </a:ln>
        </p:spPr>
        <p:txBody>
          <a:bodyPr wrap="none" lIns="45719" rIns="45719" anchor="ctr">
            <a:spAutoFit/>
          </a:bodyPr>
          <a:lstStyle>
            <a:lvl1pPr algn="r" defTabSz="776287">
              <a:defRPr sz="10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1pPr>
      <a:lvl2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2pPr>
      <a:lvl3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3pPr>
      <a:lvl4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4pPr>
      <a:lvl5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5pPr>
      <a:lvl6pPr marL="0" marR="0" indent="45720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6pPr>
      <a:lvl7pPr marL="0" marR="0" indent="91440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7pPr>
      <a:lvl8pPr marL="0" marR="0" indent="137160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8pPr>
      <a:lvl9pPr marL="0" marR="0" indent="182880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9pPr>
    </p:titleStyle>
    <p:bodyStyle>
      <a:lvl1pPr marL="193675" marR="0" indent="-193675"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1pPr>
      <a:lvl2pPr marL="611663" marR="0" indent="-222726"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2pPr>
      <a:lvl3pPr marL="1039905" marR="0" indent="-262030"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3pPr>
      <a:lvl4pPr marL="1462193" marR="0" indent="-296968"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4pPr>
      <a:lvl5pPr marL="1801636" marR="0" indent="-247473"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5pPr>
      <a:lvl6pPr marL="2258836" marR="0" indent="-247473"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6pPr>
      <a:lvl7pPr marL="2716036" marR="0" indent="-247473"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7pPr>
      <a:lvl8pPr marL="3173236" marR="0" indent="-247473"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8pPr>
      <a:lvl9pPr marL="3630436" marR="0" indent="-247473"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9pPr>
    </p:bodyStyle>
    <p:otherStyle>
      <a:lvl1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45720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91440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137160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182880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 name="trusted.png" descr="trusted.png"/>
          <p:cNvPicPr>
            <a:picLocks noChangeAspect="1"/>
          </p:cNvPicPr>
          <p:nvPr/>
        </p:nvPicPr>
        <p:blipFill>
          <a:blip r:embed="rId2">
            <a:extLst/>
          </a:blip>
          <a:stretch>
            <a:fillRect/>
          </a:stretch>
        </p:blipFill>
        <p:spPr>
          <a:xfrm>
            <a:off x="0" y="-167"/>
            <a:ext cx="7772400" cy="2484621"/>
          </a:xfrm>
          <a:prstGeom prst="rect">
            <a:avLst/>
          </a:prstGeom>
          <a:ln w="12700">
            <a:miter lim="400000"/>
          </a:ln>
        </p:spPr>
      </p:pic>
      <p:sp>
        <p:nvSpPr>
          <p:cNvPr id="21" name="Rectangle"/>
          <p:cNvSpPr/>
          <p:nvPr/>
        </p:nvSpPr>
        <p:spPr>
          <a:xfrm>
            <a:off x="224711" y="8260876"/>
            <a:ext cx="5477608" cy="721817"/>
          </a:xfrm>
          <a:prstGeom prst="rect">
            <a:avLst/>
          </a:prstGeom>
          <a:solidFill>
            <a:srgbClr val="FFFFFF"/>
          </a:solidFill>
          <a:ln w="25400">
            <a:solidFill>
              <a:srgbClr val="000000"/>
            </a:solidFill>
          </a:ln>
        </p:spPr>
        <p:txBody>
          <a:bodyPr lIns="45719" rIns="45719"/>
          <a:lstStyle/>
          <a:p>
            <a:pPr/>
          </a:p>
        </p:txBody>
      </p:sp>
      <p:sp>
        <p:nvSpPr>
          <p:cNvPr id="22" name="Rectangle"/>
          <p:cNvSpPr/>
          <p:nvPr/>
        </p:nvSpPr>
        <p:spPr>
          <a:xfrm>
            <a:off x="-12700" y="9122548"/>
            <a:ext cx="7797800" cy="747218"/>
          </a:xfrm>
          <a:prstGeom prst="rect">
            <a:avLst/>
          </a:prstGeom>
          <a:solidFill>
            <a:srgbClr val="ECCE4D"/>
          </a:solidFill>
          <a:ln w="12700">
            <a:miter lim="400000"/>
          </a:ln>
        </p:spPr>
        <p:txBody>
          <a:bodyPr lIns="45719" rIns="45719"/>
          <a:lstStyle/>
          <a:p>
            <a:pPr/>
          </a:p>
        </p:txBody>
      </p:sp>
      <p:sp>
        <p:nvSpPr>
          <p:cNvPr id="23" name="Add names, phone numbers, and email addresses for your trusted referral partners. Feel free to edit and add categories. Then replace this text with your contact information, photo, and logo. These are great “refrigerator worthy” lists for giving to clien"/>
          <p:cNvSpPr txBox="1"/>
          <p:nvPr/>
        </p:nvSpPr>
        <p:spPr>
          <a:xfrm>
            <a:off x="161632" y="9221837"/>
            <a:ext cx="5603767"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000">
                <a:latin typeface="Cambria"/>
                <a:ea typeface="Cambria"/>
                <a:cs typeface="Cambria"/>
                <a:sym typeface="Cambria"/>
              </a:defRPr>
            </a:lvl1pPr>
          </a:lstStyle>
          <a:p>
            <a:pPr/>
            <a:r>
              <a:t>Add names, phone numbers, and email addresses for your trusted referral partners. Feel free to edit and add categories. Then replace this text with your contact information, photo, and logo. These are great “refrigerator worthy” lists for giving to clients, have at open houses, etc. </a:t>
            </a:r>
          </a:p>
        </p:txBody>
      </p:sp>
      <p:sp>
        <p:nvSpPr>
          <p:cNvPr id="24" name="Attorney:…"/>
          <p:cNvSpPr txBox="1"/>
          <p:nvPr/>
        </p:nvSpPr>
        <p:spPr>
          <a:xfrm>
            <a:off x="170911" y="2563956"/>
            <a:ext cx="1415261" cy="5273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100">
                <a:latin typeface="Cambria"/>
                <a:ea typeface="Cambria"/>
                <a:cs typeface="Cambria"/>
                <a:sym typeface="Cambria"/>
              </a:defRPr>
            </a:pPr>
            <a:r>
              <a:t>Attorney:</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Carpet Cleaner: </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Cleaning Service:</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Contractors: </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Driveway &amp; Masonry:</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Electrician: </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Fencing:</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Garage Doors:</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Handyman: </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Heating &amp; Cooling:</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Insurance Company: </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Interior Design: </a:t>
            </a:r>
          </a:p>
        </p:txBody>
      </p:sp>
      <p:pic>
        <p:nvPicPr>
          <p:cNvPr id="25" name="PA logo horizontal black.png" descr="PA logo horizontal black.png"/>
          <p:cNvPicPr>
            <a:picLocks noChangeAspect="1"/>
          </p:cNvPicPr>
          <p:nvPr/>
        </p:nvPicPr>
        <p:blipFill>
          <a:blip r:embed="rId3">
            <a:extLst/>
          </a:blip>
          <a:stretch>
            <a:fillRect/>
          </a:stretch>
        </p:blipFill>
        <p:spPr>
          <a:xfrm>
            <a:off x="2989605" y="1767235"/>
            <a:ext cx="1569695" cy="358240"/>
          </a:xfrm>
          <a:prstGeom prst="rect">
            <a:avLst/>
          </a:prstGeom>
          <a:ln w="12700">
            <a:miter lim="400000"/>
          </a:ln>
        </p:spPr>
      </p:pic>
      <p:sp>
        <p:nvSpPr>
          <p:cNvPr id="26" name="Landscapers:…"/>
          <p:cNvSpPr txBox="1"/>
          <p:nvPr/>
        </p:nvSpPr>
        <p:spPr>
          <a:xfrm>
            <a:off x="3968211" y="2563956"/>
            <a:ext cx="1328358" cy="4815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100">
                <a:latin typeface="Cambria"/>
                <a:ea typeface="Cambria"/>
                <a:cs typeface="Cambria"/>
                <a:sym typeface="Cambria"/>
              </a:defRPr>
            </a:pPr>
            <a:r>
              <a:t>Landscapers: </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Mortgage Company:</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Moving Company: </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Painter: </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Photographer: </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Plumber: </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Pool Company: </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Roofer: </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Roofing &amp; Siding:</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Staging Pro: </a:t>
            </a:r>
          </a:p>
          <a:p>
            <a:pPr>
              <a:defRPr sz="1100">
                <a:latin typeface="Cambria"/>
                <a:ea typeface="Cambria"/>
                <a:cs typeface="Cambria"/>
                <a:sym typeface="Cambria"/>
              </a:defRPr>
            </a:pPr>
          </a:p>
          <a:p>
            <a:pPr>
              <a:defRPr sz="1100">
                <a:latin typeface="Cambria"/>
                <a:ea typeface="Cambria"/>
                <a:cs typeface="Cambria"/>
                <a:sym typeface="Cambria"/>
              </a:defRPr>
            </a:pPr>
          </a:p>
          <a:p>
            <a:pPr>
              <a:defRPr sz="1100">
                <a:latin typeface="Cambria"/>
                <a:ea typeface="Cambria"/>
                <a:cs typeface="Cambria"/>
                <a:sym typeface="Cambria"/>
              </a:defRPr>
            </a:pPr>
            <a:r>
              <a:t>Title Company: </a:t>
            </a:r>
          </a:p>
        </p:txBody>
      </p:sp>
      <p:grpSp>
        <p:nvGrpSpPr>
          <p:cNvPr id="29" name="avatar-01.png"/>
          <p:cNvGrpSpPr/>
          <p:nvPr/>
        </p:nvGrpSpPr>
        <p:grpSpPr>
          <a:xfrm>
            <a:off x="5841233" y="8069959"/>
            <a:ext cx="1912242" cy="1950341"/>
            <a:chOff x="0" y="0"/>
            <a:chExt cx="1912240" cy="1950340"/>
          </a:xfrm>
        </p:grpSpPr>
        <p:pic>
          <p:nvPicPr>
            <p:cNvPr id="28" name="avatar-01.png" descr="avatar-01.png"/>
            <p:cNvPicPr>
              <a:picLocks noChangeAspect="1"/>
            </p:cNvPicPr>
            <p:nvPr/>
          </p:nvPicPr>
          <p:blipFill>
            <a:blip r:embed="rId4">
              <a:extLst/>
            </a:blip>
            <a:stretch>
              <a:fillRect/>
            </a:stretch>
          </p:blipFill>
          <p:spPr>
            <a:xfrm>
              <a:off x="203200" y="203200"/>
              <a:ext cx="1505841" cy="1505841"/>
            </a:xfrm>
            <a:prstGeom prst="rect">
              <a:avLst/>
            </a:prstGeom>
            <a:ln>
              <a:noFill/>
            </a:ln>
            <a:effectLst/>
          </p:spPr>
        </p:pic>
        <p:pic>
          <p:nvPicPr>
            <p:cNvPr id="27" name="avatar-01.png" descr="avatar-01.png"/>
            <p:cNvPicPr>
              <a:picLocks noChangeAspect="0"/>
            </p:cNvPicPr>
            <p:nvPr/>
          </p:nvPicPr>
          <p:blipFill>
            <a:blip r:embed="rId5">
              <a:extLst/>
            </a:blip>
            <a:stretch>
              <a:fillRect/>
            </a:stretch>
          </p:blipFill>
          <p:spPr>
            <a:xfrm>
              <a:off x="0" y="0"/>
              <a:ext cx="1912241" cy="1950341"/>
            </a:xfrm>
            <a:prstGeom prst="rect">
              <a:avLst/>
            </a:prstGeom>
            <a:effectLst/>
          </p:spPr>
        </p:pic>
      </p:grpSp>
      <p:sp>
        <p:nvSpPr>
          <p:cNvPr id="30" name="Miscellaneous:"/>
          <p:cNvSpPr txBox="1"/>
          <p:nvPr/>
        </p:nvSpPr>
        <p:spPr>
          <a:xfrm>
            <a:off x="346017" y="8345152"/>
            <a:ext cx="106505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atin typeface="Cambria"/>
                <a:ea typeface="Cambria"/>
                <a:cs typeface="Cambria"/>
                <a:sym typeface="Cambria"/>
              </a:defRPr>
            </a:lvl1pPr>
          </a:lstStyle>
          <a:p>
            <a:pPr/>
            <a:r>
              <a:t>Miscellaneous:</a:t>
            </a:r>
          </a:p>
        </p:txBody>
      </p:sp>
      <p:pic>
        <p:nvPicPr>
          <p:cNvPr id="31" name="companylogo-01.png" descr="companylogo-01.png"/>
          <p:cNvPicPr>
            <a:picLocks noChangeAspect="1"/>
          </p:cNvPicPr>
          <p:nvPr/>
        </p:nvPicPr>
        <p:blipFill>
          <a:blip r:embed="rId6">
            <a:extLst/>
          </a:blip>
          <a:stretch>
            <a:fillRect/>
          </a:stretch>
        </p:blipFill>
        <p:spPr>
          <a:xfrm>
            <a:off x="4838553" y="1550497"/>
            <a:ext cx="2089379" cy="79171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