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92"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4" r:id="rId37"/>
    <p:sldId id="290" r:id="rId38"/>
    <p:sldId id="291" r:id="rId39"/>
  </p:sldIdLst>
  <p:sldSz cx="7772400" cy="100584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E4C"/>
    <a:srgbClr val="C4E4B5"/>
    <a:srgbClr val="FFFFFF"/>
    <a:srgbClr val="8CA282"/>
    <a:srgbClr val="F5F5F4"/>
    <a:srgbClr val="D1C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57" d="100"/>
          <a:sy n="57" d="100"/>
        </p:scale>
        <p:origin x="2438" y="48"/>
      </p:cViewPr>
      <p:guideLst>
        <p:guide orient="horz" pos="3168"/>
        <p:guide pos="244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2159000" y="696913"/>
            <a:ext cx="2692400" cy="3486150"/>
          </a:xfrm>
          <a:prstGeom prst="rect">
            <a:avLst/>
          </a:prstGeom>
        </p:spPr>
        <p:txBody>
          <a:bodyPr lIns="93177" tIns="46589" rIns="93177" bIns="46589"/>
          <a:lstStyle/>
          <a:p>
            <a:endParaRPr/>
          </a:p>
        </p:txBody>
      </p:sp>
      <p:sp>
        <p:nvSpPr>
          <p:cNvPr id="18" name="Shape 18"/>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64510" y="1129241"/>
            <a:ext cx="6217921" cy="244707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chor="ctr"/>
          <a:lstStyle/>
          <a:p>
            <a:r>
              <a:t>Texto del título</a:t>
            </a:r>
          </a:p>
        </p:txBody>
      </p:sp>
      <p:sp>
        <p:nvSpPr>
          <p:cNvPr id="3" name="Body Level One…"/>
          <p:cNvSpPr txBox="1">
            <a:spLocks noGrp="1"/>
          </p:cNvSpPr>
          <p:nvPr>
            <p:ph type="body" idx="1"/>
          </p:nvPr>
        </p:nvSpPr>
        <p:spPr>
          <a:xfrm>
            <a:off x="4338240" y="3576320"/>
            <a:ext cx="3044191" cy="64820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lstStyle/>
          <a:p>
            <a:r>
              <a:t>Nivel de cuerpo uno</a:t>
            </a:r>
          </a:p>
          <a:p>
            <a:pPr lvl="1"/>
            <a:r>
              <a:t>Nivel de cuerpo dos</a:t>
            </a:r>
          </a:p>
          <a:p>
            <a:pPr lvl="2"/>
            <a:r>
              <a:t>Nivel corporal tres</a:t>
            </a:r>
          </a:p>
          <a:p>
            <a:pPr lvl="3"/>
            <a:r>
              <a:t>Nivel corporal cuatro</a:t>
            </a:r>
          </a:p>
          <a:p>
            <a:pPr lvl="4"/>
            <a:r>
              <a:t>Nivel de cuerpo cinco</a:t>
            </a:r>
          </a:p>
        </p:txBody>
      </p:sp>
      <p:sp>
        <p:nvSpPr>
          <p:cNvPr id="4" name="Slide Number"/>
          <p:cNvSpPr txBox="1">
            <a:spLocks noGrp="1"/>
          </p:cNvSpPr>
          <p:nvPr>
            <p:ph type="sldNum" sz="quarter" idx="2"/>
          </p:nvPr>
        </p:nvSpPr>
        <p:spPr>
          <a:xfrm>
            <a:off x="7004543" y="9476627"/>
            <a:ext cx="232873" cy="228508"/>
          </a:xfrm>
          <a:prstGeom prst="rect">
            <a:avLst/>
          </a:prstGeom>
          <a:ln w="12700">
            <a:miter lim="400000"/>
          </a:ln>
        </p:spPr>
        <p:txBody>
          <a:bodyPr wrap="none" lIns="45718" tIns="45718" rIns="45718" bIns="45718" anchor="ctr">
            <a:spAutoFit/>
          </a:bodyPr>
          <a:lstStyle>
            <a:lvl1pPr algn="r" defTabSz="776287">
              <a:defRPr sz="1000">
                <a:solidFill>
                  <a:srgbClr val="898989"/>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1pPr>
      <a:lvl2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2pPr>
      <a:lvl3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3pPr>
      <a:lvl4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4pPr>
      <a:lvl5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5pPr>
      <a:lvl6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6pPr>
      <a:lvl7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7pPr>
      <a:lvl8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8pPr>
      <a:lvl9pPr marL="0" marR="0" indent="0" algn="l" defTabSz="776287"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Calibri"/>
          <a:ea typeface="Calibri"/>
          <a:cs typeface="Calibri"/>
          <a:sym typeface="Calibri"/>
        </a:defRPr>
      </a:lvl9pPr>
    </p:titleStyle>
    <p:bodyStyle>
      <a:lvl1pPr marL="193675" marR="0" indent="-193675"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1pPr>
      <a:lvl2pPr marL="611663" marR="0" indent="-222724"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2pPr>
      <a:lvl3pPr marL="1039905" marR="0" indent="-262030"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3pPr>
      <a:lvl4pPr marL="1462193" marR="0" indent="-296968"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4pPr>
      <a:lvl5pPr marL="1801634" marR="0" indent="-247472" algn="l" defTabSz="776287"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Calibri"/>
          <a:ea typeface="Calibri"/>
          <a:cs typeface="Calibri"/>
          <a:sym typeface="Calibri"/>
        </a:defRPr>
      </a:lvl5pPr>
      <a:lvl6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6pPr>
      <a:lvl7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7pPr>
      <a:lvl8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8pPr>
      <a:lvl9pPr marL="0" marR="0" indent="0" algn="l" defTabSz="776287" rtl="0" latinLnBrk="0">
        <a:lnSpc>
          <a:spcPct val="90000"/>
        </a:lnSpc>
        <a:spcBef>
          <a:spcPts val="800"/>
        </a:spcBef>
        <a:spcAft>
          <a:spcPts val="0"/>
        </a:spcAft>
        <a:buClrTx/>
        <a:buSzTx/>
        <a:buFont typeface="Arial"/>
        <a:buNone/>
        <a:tabLst/>
        <a:defRPr sz="2300" b="0" i="0" u="none" strike="noStrike" cap="none" spc="0" baseline="0">
          <a:solidFill>
            <a:srgbClr val="000000"/>
          </a:solidFill>
          <a:uFillTx/>
          <a:latin typeface="Calibri"/>
          <a:ea typeface="Calibri"/>
          <a:cs typeface="Calibri"/>
          <a:sym typeface="Calibri"/>
        </a:defRPr>
      </a:lvl9pPr>
    </p:bodyStyle>
    <p:otherStyle>
      <a:lvl1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0" algn="r" defTabSz="776287"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14489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Buyer's Guide to Real Estate copy 4.png" descr="Buyer's Guide to Real Estate copy 4.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606" y="75788"/>
            <a:ext cx="7771794" cy="10058406"/>
          </a:xfrm>
          <a:prstGeom prst="rect">
            <a:avLst/>
          </a:prstGeom>
          <a:ln w="12700">
            <a:miter lim="400000"/>
          </a:ln>
        </p:spPr>
      </p:pic>
      <p:sp>
        <p:nvSpPr>
          <p:cNvPr id="85"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86" name="Things That Can Hurt Your Credit Score…"/>
          <p:cNvSpPr txBox="1"/>
          <p:nvPr/>
        </p:nvSpPr>
        <p:spPr>
          <a:xfrm>
            <a:off x="473369" y="641189"/>
            <a:ext cx="6481908" cy="6494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just">
              <a:defRPr sz="1600" b="1">
                <a:uFill>
                  <a:solidFill>
                    <a:srgbClr val="000000"/>
                  </a:solidFill>
                </a:uFill>
                <a:latin typeface="Cambria"/>
                <a:ea typeface="Cambria"/>
                <a:cs typeface="Cambria"/>
                <a:sym typeface="Cambria"/>
              </a:defRPr>
            </a:pPr>
            <a:r>
              <a:rPr dirty="0"/>
              <a:t>Cosas que pueden perjudicar su puntuación de crédito</a:t>
            </a:r>
          </a:p>
          <a:p>
            <a:pPr algn="just">
              <a:defRPr sz="1600" b="1">
                <a:uFill>
                  <a:solidFill>
                    <a:srgbClr val="000000"/>
                  </a:solidFill>
                </a:uFill>
                <a:latin typeface="Cambria"/>
                <a:ea typeface="Cambria"/>
                <a:cs typeface="Cambria"/>
                <a:sym typeface="Cambria"/>
              </a:defRPr>
            </a:pP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¿Cómo es su historial de pagos? ¿Ha sido puntual en sus pagos? Los pagos atrasados o no realizados afectarán negativamente a su calificación crediticia. </a:t>
            </a:r>
          </a:p>
          <a:p>
            <a:pPr marL="541020" lvl="1" indent="-160020" algn="just">
              <a:spcBef>
                <a:spcPts val="1200"/>
              </a:spcBef>
              <a:buSzPct val="100000"/>
              <a:buChar char="•"/>
              <a:defRPr sz="1600">
                <a:uFill>
                  <a:solidFill>
                    <a:srgbClr val="000000"/>
                  </a:solidFill>
                </a:uFill>
                <a:latin typeface="Cambria"/>
                <a:ea typeface="Cambria"/>
                <a:cs typeface="Cambria"/>
                <a:sym typeface="Cambria"/>
              </a:defRPr>
            </a:pPr>
            <a:r>
              <a:rPr lang="en-US" dirty="0"/>
              <a:t>Si debe más del 33% de su línea de crédito total, eso reducirá drásticamente </a:t>
            </a:r>
            <a:r>
              <a:rPr dirty="0"/>
              <a:t>su puntuación de crédito. Por </a:t>
            </a:r>
            <a:r>
              <a:rPr lang="en-US" dirty="0"/>
              <a:t>lo tanto, una gran estrategia es pagar sus tarjetas de crédito por debajo de ese umbral del 33%</a:t>
            </a:r>
            <a:r>
              <a:rPr dirty="0"/>
              <a:t>.</a:t>
            </a:r>
          </a:p>
          <a:p>
            <a:pPr algn="just">
              <a:defRPr sz="1600">
                <a:uFill>
                  <a:solidFill>
                    <a:srgbClr val="000000"/>
                  </a:solidFill>
                </a:uFill>
                <a:latin typeface="Cambria"/>
                <a:ea typeface="Cambria"/>
                <a:cs typeface="Cambria"/>
                <a:sym typeface="Cambria"/>
              </a:defRPr>
            </a:pPr>
            <a:endParaRPr dirty="0"/>
          </a:p>
          <a:p>
            <a:pPr algn="just">
              <a:defRPr sz="2400" b="1">
                <a:uFill>
                  <a:solidFill>
                    <a:srgbClr val="000000"/>
                  </a:solidFill>
                </a:uFill>
                <a:latin typeface="Cambria"/>
                <a:ea typeface="Cambria"/>
                <a:cs typeface="Cambria"/>
                <a:sym typeface="Cambria"/>
              </a:defRPr>
            </a:pPr>
            <a:r>
              <a:rPr dirty="0"/>
              <a:t>Contratación de un profesional inmobiliario</a:t>
            </a:r>
          </a:p>
          <a:p>
            <a:pPr algn="just">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 profesional inmobiliario con licencia le proporcionará mucho más que el servicio de ayudarle a encontrar su casa ideal. Los agentes inmobiliarios son expertos negociadores con otros agentes, experimentados asesores financieros con los clientes y magníficos navegantes en las zonas geográficas que atienden. Un agente inmobiliario profesional es su mejor recurso a la hora de comprar su casa.</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Si eso no es suficiente, escuche al 93% de los propietarios de viviendas encuestados, que coincidieron en que SÍ, debe trabajar absolutamente con un profesional inmobiliario durante este proceso.</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Buyer's Guide to Real Estate copy 5.png" descr="Buyer's Guide to Real Estate copy 5.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89"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90" name="They Protect Your Best Interests…"/>
          <p:cNvSpPr txBox="1"/>
          <p:nvPr/>
        </p:nvSpPr>
        <p:spPr>
          <a:xfrm>
            <a:off x="386080" y="3275951"/>
            <a:ext cx="7107503" cy="598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b="1" dirty="0"/>
              <a:t>Protegen sus intereses </a:t>
            </a:r>
            <a:endParaRPr dirty="0"/>
          </a:p>
          <a:p>
            <a:pPr algn="just">
              <a:defRPr sz="1600">
                <a:uFill>
                  <a:solidFill>
                    <a:srgbClr val="000000"/>
                  </a:solidFill>
                </a:uFill>
                <a:latin typeface="Cambria"/>
                <a:ea typeface="Cambria"/>
                <a:cs typeface="Cambria"/>
                <a:sym typeface="Cambria"/>
              </a:defRPr>
            </a:pPr>
            <a:r>
              <a:rPr sz="1450" dirty="0"/>
              <a:t>De la misma manera que se recurre a un cirujano de confianza para un procedimiento médico o a un abogado para que le ayude con un problema legal o un contrato, la contratación de un agente inmobiliario profesional ayuda a garantizar que todos los intereses de su familia estén bien atendidos. Desde la navegación por procesos complicados hasta la negociación en su nombre, es importante tener un defensor de su lado.</a:t>
            </a:r>
          </a:p>
          <a:p>
            <a:pPr algn="just">
              <a:defRPr sz="1600">
                <a:uFill>
                  <a:solidFill>
                    <a:srgbClr val="000000"/>
                  </a:solidFill>
                </a:uFill>
                <a:latin typeface="Cambria"/>
                <a:ea typeface="Cambria"/>
                <a:cs typeface="Cambria"/>
                <a:sym typeface="Cambria"/>
              </a:defRPr>
            </a:pPr>
            <a:endParaRPr sz="1450" dirty="0"/>
          </a:p>
          <a:p>
            <a:pPr algn="just">
              <a:defRPr sz="1600">
                <a:uFill>
                  <a:solidFill>
                    <a:srgbClr val="000000"/>
                  </a:solidFill>
                </a:uFill>
                <a:latin typeface="Cambria"/>
                <a:ea typeface="Cambria"/>
                <a:cs typeface="Cambria"/>
                <a:sym typeface="Cambria"/>
              </a:defRPr>
            </a:pPr>
            <a:r>
              <a:rPr b="1" dirty="0"/>
              <a:t>Han hecho los deberes</a:t>
            </a:r>
          </a:p>
          <a:p>
            <a:pPr algn="just">
              <a:defRPr sz="1600">
                <a:uFill>
                  <a:solidFill>
                    <a:srgbClr val="000000"/>
                  </a:solidFill>
                </a:uFill>
                <a:latin typeface="Cambria"/>
                <a:ea typeface="Cambria"/>
                <a:cs typeface="Cambria"/>
                <a:sym typeface="Cambria"/>
              </a:defRPr>
            </a:pPr>
            <a:r>
              <a:rPr sz="1450" dirty="0"/>
              <a:t>En Estados Unidos, se necesitan entre 60 y 180 horas de curso antes de poder presentarse al examen inmobiliario. Durante ese tiempo, aprendemos principios que incluyen la valoración de la propiedad, los procedimientos de custodia, la financiación y los impuestos. Aprendemos las leyes estatales y federales que incluyen la redacción de contratos y arrendamientos vinculantes, títulos, gravámenes y cargas, y la discriminación ilegal. A continuación, aprendemos las prácticas seguras y justas para trabajar con los vendedores y compradores que incluyen habilidades de comunicación, la comercialización, la fijación de precios, y un amplio espectro de la tecnología necesaria y las herramientas necesarias para listar y vender bienes raíces en el mundo de hoy.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b="1" dirty="0"/>
              <a:t>Las normas son importantes</a:t>
            </a:r>
          </a:p>
          <a:p>
            <a:pPr algn="just">
              <a:defRPr sz="1600">
                <a:uFill>
                  <a:solidFill>
                    <a:srgbClr val="000000"/>
                  </a:solidFill>
                </a:uFill>
                <a:latin typeface="Cambria"/>
                <a:ea typeface="Cambria"/>
                <a:cs typeface="Cambria"/>
                <a:sym typeface="Cambria"/>
              </a:defRPr>
            </a:pPr>
            <a:r>
              <a:rPr sz="1450" dirty="0"/>
              <a:t>Hay una diferencia entre ser simplemente un agente con licencia y ser un REALTOR®.  Un Realtor® es un agente inmobiliario que es miembro activo de la National Association of Realtors®, que fue fundada en 1908, y es una de las mayores asociaciones comerciales de los Estados Unidos. Para formar parte de esta organización, los agentes </a:t>
            </a:r>
            <a:r>
              <a:rPr lang="en-US" sz="1450" dirty="0"/>
              <a:t>no sólo deben tener </a:t>
            </a:r>
            <a:r>
              <a:rPr sz="1450" dirty="0"/>
              <a:t>una licencia válida</a:t>
            </a:r>
            <a:r>
              <a:rPr lang="en-US" sz="1450" dirty="0"/>
              <a:t>, </a:t>
            </a:r>
            <a:r>
              <a:rPr sz="1450" dirty="0"/>
              <a:t>sino también un historial de conducta impecable y adherirse a un extenso Código de Ética y Normas de Práctica.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web address here"/>
          <p:cNvSpPr txBox="1"/>
          <p:nvPr/>
        </p:nvSpPr>
        <p:spPr>
          <a:xfrm>
            <a:off x="233604" y="9606281"/>
            <a:ext cx="1661131" cy="29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400" b="1">
                <a:latin typeface="+mj-lt"/>
                <a:ea typeface="+mj-ea"/>
                <a:cs typeface="+mj-cs"/>
                <a:sym typeface="Helvetica"/>
              </a:defRPr>
            </a:lvl1pPr>
          </a:lstStyle>
          <a:p>
            <a:r>
              <a:t>dirección web aquí</a:t>
            </a:r>
          </a:p>
        </p:txBody>
      </p:sp>
      <p:sp>
        <p:nvSpPr>
          <p:cNvPr id="93" name="email address here"/>
          <p:cNvSpPr txBox="1"/>
          <p:nvPr/>
        </p:nvSpPr>
        <p:spPr>
          <a:xfrm>
            <a:off x="5859705" y="9606281"/>
            <a:ext cx="1786302" cy="29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400" b="1">
                <a:latin typeface="+mj-lt"/>
                <a:ea typeface="+mj-ea"/>
                <a:cs typeface="+mj-cs"/>
                <a:sym typeface="Helvetica"/>
              </a:defRPr>
            </a:lvl1pPr>
          </a:lstStyle>
          <a:p>
            <a:r>
              <a:t>dirección de correo electrónico</a:t>
            </a:r>
          </a:p>
        </p:txBody>
      </p:sp>
      <p:pic>
        <p:nvPicPr>
          <p:cNvPr id="94" name="Group" descr="Group"/>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1" y="-7"/>
            <a:ext cx="7771800" cy="10058411"/>
          </a:xfrm>
          <a:prstGeom prst="rect">
            <a:avLst/>
          </a:prstGeom>
          <a:ln w="12700">
            <a:miter lim="400000"/>
          </a:ln>
        </p:spPr>
      </p:pic>
      <p:sp>
        <p:nvSpPr>
          <p:cNvPr id="95"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96" name="For buyers like you, that means hiring a REALTOR® allows you more peace of mind knowing that your representative has been thoroughly vetted and has sworn an oath to those professional ethics and standards.…"/>
          <p:cNvSpPr txBox="1"/>
          <p:nvPr/>
        </p:nvSpPr>
        <p:spPr>
          <a:xfrm>
            <a:off x="233604" y="397784"/>
            <a:ext cx="7223835" cy="3293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dirty="0"/>
              <a:t>Para los compradores como usted, eso significa que contratar a un REALTOR® le permite estar más tranquilo al saber que su representante ha sido investigado a fondo y ha prestado juramento a esas normas y ética profesional.</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lang="en-US" b="1" dirty="0"/>
              <a:t>"</a:t>
            </a:r>
            <a:r>
              <a:rPr b="1" dirty="0"/>
              <a:t>Facilidad legal</a:t>
            </a:r>
            <a:r>
              <a:rPr lang="en-US" b="1" dirty="0"/>
              <a:t>" </a:t>
            </a:r>
            <a:endParaRPr b="1" dirty="0"/>
          </a:p>
          <a:p>
            <a:pPr algn="just">
              <a:defRPr sz="1600">
                <a:uFill>
                  <a:solidFill>
                    <a:srgbClr val="000000"/>
                  </a:solidFill>
                </a:uFill>
                <a:latin typeface="Cambria"/>
                <a:ea typeface="Cambria"/>
                <a:cs typeface="Cambria"/>
                <a:sym typeface="Cambria"/>
              </a:defRPr>
            </a:pPr>
            <a:r>
              <a:rPr dirty="0"/>
              <a:t>Como puede imaginar, la gestión de contratos, cláusulas adicionales, contingencias y advertencias en un mundo que se ha vuelto más litigioso que nunca no es para los débiles de corazón. Al igual que un contador público puede ayudarle a navegar con éxito a través de los cambiantes códigos de impuestos para presentar con confianza una declaración de impuestos, un profesional inmobiliario ayuda a los vendedores de viviendas a navegar de forma experta y legal por el precio, los términos, las condiciones y los contratos con mucha más tranquilidad.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web address here"/>
          <p:cNvSpPr txBox="1"/>
          <p:nvPr/>
        </p:nvSpPr>
        <p:spPr>
          <a:xfrm>
            <a:off x="233604" y="9606281"/>
            <a:ext cx="1661131" cy="29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400" b="1">
                <a:latin typeface="+mj-lt"/>
                <a:ea typeface="+mj-ea"/>
                <a:cs typeface="+mj-cs"/>
                <a:sym typeface="Helvetica"/>
              </a:defRPr>
            </a:lvl1pPr>
          </a:lstStyle>
          <a:p>
            <a:r>
              <a:t>dirección web aquí</a:t>
            </a:r>
          </a:p>
        </p:txBody>
      </p:sp>
      <p:sp>
        <p:nvSpPr>
          <p:cNvPr id="99" name="email address here"/>
          <p:cNvSpPr txBox="1"/>
          <p:nvPr/>
        </p:nvSpPr>
        <p:spPr>
          <a:xfrm>
            <a:off x="5859705" y="9606281"/>
            <a:ext cx="1786302" cy="29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400" b="1">
                <a:latin typeface="+mj-lt"/>
                <a:ea typeface="+mj-ea"/>
                <a:cs typeface="+mj-cs"/>
                <a:sym typeface="Helvetica"/>
              </a:defRPr>
            </a:lvl1pPr>
          </a:lstStyle>
          <a:p>
            <a:r>
              <a:t>dirección de correo electrónico</a:t>
            </a:r>
          </a:p>
        </p:txBody>
      </p:sp>
      <p:pic>
        <p:nvPicPr>
          <p:cNvPr id="100" name="Group" descr="Group"/>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1" y="-7"/>
            <a:ext cx="7771800" cy="10058411"/>
          </a:xfrm>
          <a:prstGeom prst="rect">
            <a:avLst/>
          </a:prstGeom>
          <a:ln w="12700">
            <a:miter lim="400000"/>
          </a:ln>
        </p:spPr>
      </p:pic>
      <p:sp>
        <p:nvSpPr>
          <p:cNvPr id="101"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rPr dirty="0"/>
              <a:t>Nombre del agente aquí ⋅ (123) 456-7890</a:t>
            </a:r>
          </a:p>
        </p:txBody>
      </p:sp>
      <p:sp>
        <p:nvSpPr>
          <p:cNvPr id="102" name="Do I need a Buyer’s Agent?…"/>
          <p:cNvSpPr txBox="1"/>
          <p:nvPr/>
        </p:nvSpPr>
        <p:spPr>
          <a:xfrm>
            <a:off x="1198880" y="1414254"/>
            <a:ext cx="5486400" cy="7109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just">
              <a:defRPr sz="2400" b="1">
                <a:uFill>
                  <a:solidFill>
                    <a:srgbClr val="000000"/>
                  </a:solidFill>
                </a:uFill>
                <a:latin typeface="Cambria"/>
                <a:ea typeface="Cambria"/>
                <a:cs typeface="Cambria"/>
                <a:sym typeface="Cambria"/>
              </a:defRPr>
            </a:pPr>
            <a:r>
              <a:rPr dirty="0"/>
              <a:t>¿</a:t>
            </a:r>
            <a:r>
              <a:rPr dirty="0" err="1"/>
              <a:t>Necesito</a:t>
            </a:r>
            <a:r>
              <a:rPr dirty="0"/>
              <a:t> un </a:t>
            </a:r>
            <a:r>
              <a:rPr dirty="0" err="1"/>
              <a:t>agente</a:t>
            </a:r>
            <a:r>
              <a:rPr dirty="0"/>
              <a:t> de </a:t>
            </a:r>
            <a:r>
              <a:rPr dirty="0" err="1"/>
              <a:t>compras</a:t>
            </a:r>
            <a:r>
              <a:rPr dirty="0"/>
              <a:t>?</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 </a:t>
            </a:r>
            <a:r>
              <a:rPr dirty="0" err="1"/>
              <a:t>agente</a:t>
            </a:r>
            <a:r>
              <a:rPr dirty="0"/>
              <a:t> del comprador es un </a:t>
            </a:r>
            <a:r>
              <a:rPr dirty="0" err="1"/>
              <a:t>agente</a:t>
            </a:r>
            <a:r>
              <a:rPr dirty="0"/>
              <a:t> </a:t>
            </a:r>
            <a:r>
              <a:rPr dirty="0" err="1"/>
              <a:t>inmobiliario</a:t>
            </a:r>
            <a:r>
              <a:rPr dirty="0"/>
              <a:t> </a:t>
            </a:r>
            <a:r>
              <a:rPr dirty="0" err="1"/>
              <a:t>profesional</a:t>
            </a:r>
            <a:r>
              <a:rPr dirty="0"/>
              <a:t> con </a:t>
            </a:r>
            <a:r>
              <a:rPr dirty="0" err="1"/>
              <a:t>licencia</a:t>
            </a:r>
            <a:r>
              <a:rPr dirty="0"/>
              <a:t> que </a:t>
            </a:r>
            <a:r>
              <a:rPr dirty="0" err="1"/>
              <a:t>trabaja</a:t>
            </a:r>
            <a:r>
              <a:rPr dirty="0"/>
              <a:t> </a:t>
            </a:r>
            <a:r>
              <a:rPr dirty="0" err="1"/>
              <a:t>en</a:t>
            </a:r>
            <a:r>
              <a:rPr dirty="0"/>
              <a:t> </a:t>
            </a:r>
            <a:r>
              <a:rPr dirty="0" err="1"/>
              <a:t>nombre</a:t>
            </a:r>
            <a:r>
              <a:rPr dirty="0"/>
              <a:t> del comprador de una </a:t>
            </a:r>
            <a:r>
              <a:rPr dirty="0" err="1"/>
              <a:t>vivienda</a:t>
            </a:r>
            <a:r>
              <a:rPr dirty="0"/>
              <a:t>. </a:t>
            </a:r>
            <a:r>
              <a:rPr dirty="0" err="1"/>
              <a:t>Representa</a:t>
            </a:r>
            <a:r>
              <a:rPr dirty="0"/>
              <a:t> </a:t>
            </a:r>
            <a:r>
              <a:rPr dirty="0" err="1"/>
              <a:t>oficialmente</a:t>
            </a:r>
            <a:r>
              <a:rPr dirty="0"/>
              <a:t> al comprador </a:t>
            </a:r>
            <a:r>
              <a:rPr dirty="0" err="1"/>
              <a:t>en</a:t>
            </a:r>
            <a:r>
              <a:rPr dirty="0"/>
              <a:t> </a:t>
            </a:r>
            <a:r>
              <a:rPr dirty="0" err="1"/>
              <a:t>todos</a:t>
            </a:r>
            <a:r>
              <a:rPr dirty="0"/>
              <a:t> los </a:t>
            </a:r>
            <a:r>
              <a:rPr dirty="0" err="1"/>
              <a:t>aspectos</a:t>
            </a:r>
            <a:r>
              <a:rPr dirty="0"/>
              <a:t> de la </a:t>
            </a:r>
            <a:r>
              <a:rPr dirty="0" err="1"/>
              <a:t>compra</a:t>
            </a:r>
            <a:r>
              <a:rPr dirty="0"/>
              <a:t> de </a:t>
            </a:r>
            <a:r>
              <a:rPr dirty="0" err="1"/>
              <a:t>su</a:t>
            </a:r>
            <a:r>
              <a:rPr dirty="0"/>
              <a:t> </a:t>
            </a:r>
            <a:r>
              <a:rPr dirty="0" err="1"/>
              <a:t>vivienda</a:t>
            </a:r>
            <a:r>
              <a:rPr dirty="0"/>
              <a:t>. Los </a:t>
            </a:r>
            <a:r>
              <a:rPr dirty="0" err="1"/>
              <a:t>agentes</a:t>
            </a:r>
            <a:r>
              <a:rPr dirty="0"/>
              <a:t> del comprador </a:t>
            </a:r>
            <a:r>
              <a:rPr dirty="0" err="1"/>
              <a:t>están</a:t>
            </a:r>
            <a:r>
              <a:rPr dirty="0"/>
              <a:t> </a:t>
            </a:r>
            <a:r>
              <a:rPr dirty="0" err="1"/>
              <a:t>legalmente</a:t>
            </a:r>
            <a:r>
              <a:rPr dirty="0"/>
              <a:t> </a:t>
            </a:r>
            <a:r>
              <a:rPr dirty="0" err="1"/>
              <a:t>obligados</a:t>
            </a:r>
            <a:r>
              <a:rPr dirty="0"/>
              <a:t> a </a:t>
            </a:r>
            <a:r>
              <a:rPr dirty="0" err="1"/>
              <a:t>ayudar</a:t>
            </a:r>
            <a:r>
              <a:rPr dirty="0"/>
              <a:t> a los </a:t>
            </a:r>
            <a:r>
              <a:rPr dirty="0" err="1"/>
              <a:t>compradores</a:t>
            </a:r>
            <a:r>
              <a:rPr dirty="0"/>
              <a:t>, </a:t>
            </a:r>
            <a:r>
              <a:rPr dirty="0" err="1"/>
              <a:t>mientras</a:t>
            </a:r>
            <a:r>
              <a:rPr dirty="0"/>
              <a:t> que un </a:t>
            </a:r>
            <a:r>
              <a:rPr dirty="0" err="1"/>
              <a:t>agente</a:t>
            </a:r>
            <a:r>
              <a:rPr dirty="0"/>
              <a:t> del </a:t>
            </a:r>
            <a:r>
              <a:rPr dirty="0" err="1"/>
              <a:t>listado</a:t>
            </a:r>
            <a:r>
              <a:rPr dirty="0"/>
              <a:t> -</a:t>
            </a:r>
            <a:r>
              <a:rPr dirty="0" err="1"/>
              <a:t>el</a:t>
            </a:r>
            <a:r>
              <a:rPr dirty="0"/>
              <a:t> </a:t>
            </a:r>
            <a:r>
              <a:rPr dirty="0" err="1"/>
              <a:t>agente</a:t>
            </a:r>
            <a:r>
              <a:rPr dirty="0"/>
              <a:t> </a:t>
            </a:r>
            <a:r>
              <a:rPr dirty="0" err="1"/>
              <a:t>inmobiliario</a:t>
            </a:r>
            <a:r>
              <a:rPr dirty="0"/>
              <a:t> que </a:t>
            </a:r>
            <a:r>
              <a:rPr dirty="0" err="1"/>
              <a:t>representa</a:t>
            </a:r>
            <a:r>
              <a:rPr dirty="0"/>
              <a:t> </a:t>
            </a:r>
            <a:r>
              <a:rPr dirty="0" err="1"/>
              <a:t>el</a:t>
            </a:r>
            <a:r>
              <a:rPr dirty="0"/>
              <a:t> </a:t>
            </a:r>
            <a:r>
              <a:rPr dirty="0" err="1"/>
              <a:t>listado</a:t>
            </a:r>
            <a:r>
              <a:rPr dirty="0"/>
              <a:t> de la casa- </a:t>
            </a:r>
            <a:r>
              <a:rPr dirty="0" err="1"/>
              <a:t>siempre</a:t>
            </a:r>
            <a:r>
              <a:rPr dirty="0"/>
              <a:t> </a:t>
            </a:r>
            <a:r>
              <a:rPr dirty="0" err="1"/>
              <a:t>estará</a:t>
            </a:r>
            <a:r>
              <a:rPr dirty="0"/>
              <a:t> </a:t>
            </a:r>
            <a:r>
              <a:rPr dirty="0" err="1"/>
              <a:t>obligado</a:t>
            </a:r>
            <a:r>
              <a:rPr dirty="0"/>
              <a:t> a </a:t>
            </a:r>
            <a:r>
              <a:rPr dirty="0" err="1"/>
              <a:t>su</a:t>
            </a:r>
            <a:r>
              <a:rPr dirty="0"/>
              <a:t> </a:t>
            </a:r>
            <a:r>
              <a:rPr dirty="0" err="1"/>
              <a:t>relación</a:t>
            </a:r>
            <a:r>
              <a:rPr dirty="0"/>
              <a:t> contractual con </a:t>
            </a:r>
            <a:r>
              <a:rPr dirty="0" err="1"/>
              <a:t>el</a:t>
            </a:r>
            <a:r>
              <a:rPr dirty="0"/>
              <a:t> </a:t>
            </a:r>
            <a:r>
              <a:rPr dirty="0" err="1"/>
              <a:t>vendedor</a:t>
            </a:r>
            <a:r>
              <a:rPr dirty="0"/>
              <a:t> y </a:t>
            </a:r>
            <a:r>
              <a:rPr dirty="0" err="1"/>
              <a:t>trabajará</a:t>
            </a:r>
            <a:r>
              <a:rPr dirty="0"/>
              <a:t> </a:t>
            </a:r>
            <a:r>
              <a:rPr dirty="0" err="1"/>
              <a:t>en</a:t>
            </a:r>
            <a:r>
              <a:rPr dirty="0"/>
              <a:t> </a:t>
            </a:r>
            <a:r>
              <a:rPr dirty="0" err="1"/>
              <a:t>su</a:t>
            </a:r>
            <a:r>
              <a:rPr dirty="0"/>
              <a:t> </a:t>
            </a:r>
            <a:r>
              <a:rPr dirty="0" err="1"/>
              <a:t>mejor</a:t>
            </a:r>
            <a:r>
              <a:rPr dirty="0"/>
              <a:t> </a:t>
            </a:r>
            <a:r>
              <a:rPr dirty="0" err="1"/>
              <a:t>interés</a:t>
            </a:r>
            <a:r>
              <a:rPr dirty="0"/>
              <a:t>.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La </a:t>
            </a:r>
            <a:r>
              <a:rPr dirty="0" err="1"/>
              <a:t>ventaja</a:t>
            </a:r>
            <a:r>
              <a:rPr dirty="0"/>
              <a:t> de </a:t>
            </a:r>
            <a:r>
              <a:rPr dirty="0" err="1"/>
              <a:t>firmar</a:t>
            </a:r>
            <a:r>
              <a:rPr dirty="0"/>
              <a:t> un </a:t>
            </a:r>
            <a:r>
              <a:rPr dirty="0" err="1"/>
              <a:t>acuerdo</a:t>
            </a:r>
            <a:r>
              <a:rPr dirty="0"/>
              <a:t> de </a:t>
            </a:r>
            <a:r>
              <a:rPr dirty="0" err="1"/>
              <a:t>agencia</a:t>
            </a:r>
            <a:r>
              <a:rPr dirty="0"/>
              <a:t> del comprador es que </a:t>
            </a:r>
            <a:r>
              <a:rPr dirty="0" err="1"/>
              <a:t>tendrá</a:t>
            </a:r>
            <a:r>
              <a:rPr dirty="0"/>
              <a:t> un </a:t>
            </a:r>
            <a:r>
              <a:rPr dirty="0" err="1"/>
              <a:t>agente</a:t>
            </a:r>
            <a:r>
              <a:rPr dirty="0"/>
              <a:t> </a:t>
            </a:r>
            <a:r>
              <a:rPr dirty="0" err="1"/>
              <a:t>profesional</a:t>
            </a:r>
            <a:r>
              <a:rPr dirty="0"/>
              <a:t> </a:t>
            </a:r>
            <a:r>
              <a:rPr dirty="0" err="1"/>
              <a:t>trabajando</a:t>
            </a:r>
            <a:r>
              <a:rPr dirty="0"/>
              <a:t> para </a:t>
            </a:r>
            <a:r>
              <a:rPr dirty="0" err="1"/>
              <a:t>encontrar</a:t>
            </a:r>
            <a:r>
              <a:rPr dirty="0"/>
              <a:t> y </a:t>
            </a:r>
            <a:r>
              <a:rPr dirty="0" err="1"/>
              <a:t>asegurar</a:t>
            </a:r>
            <a:r>
              <a:rPr dirty="0"/>
              <a:t> la casa ideal para </a:t>
            </a:r>
            <a:r>
              <a:rPr dirty="0" err="1"/>
              <a:t>usted</a:t>
            </a:r>
            <a:r>
              <a:rPr dirty="0"/>
              <a:t>. Es </a:t>
            </a:r>
            <a:r>
              <a:rPr dirty="0" err="1"/>
              <a:t>mucho</a:t>
            </a:r>
            <a:r>
              <a:rPr dirty="0"/>
              <a:t> </a:t>
            </a:r>
            <a:r>
              <a:rPr dirty="0" err="1"/>
              <a:t>más</a:t>
            </a:r>
            <a:r>
              <a:rPr dirty="0"/>
              <a:t> </a:t>
            </a:r>
            <a:r>
              <a:rPr dirty="0" err="1"/>
              <a:t>fácil</a:t>
            </a:r>
            <a:r>
              <a:rPr dirty="0"/>
              <a:t> </a:t>
            </a:r>
            <a:r>
              <a:rPr dirty="0" err="1"/>
              <a:t>encontrar</a:t>
            </a:r>
            <a:r>
              <a:rPr dirty="0"/>
              <a:t> una casa que </a:t>
            </a:r>
            <a:r>
              <a:rPr dirty="0" err="1"/>
              <a:t>satisfaga</a:t>
            </a:r>
            <a:r>
              <a:rPr dirty="0"/>
              <a:t> sus </a:t>
            </a:r>
            <a:r>
              <a:rPr dirty="0" err="1"/>
              <a:t>necesidades</a:t>
            </a:r>
            <a:r>
              <a:rPr dirty="0"/>
              <a:t>, </a:t>
            </a:r>
            <a:r>
              <a:rPr dirty="0" err="1"/>
              <a:t>negociar</a:t>
            </a:r>
            <a:r>
              <a:rPr dirty="0"/>
              <a:t> un </a:t>
            </a:r>
            <a:r>
              <a:rPr dirty="0" err="1"/>
              <a:t>contrato</a:t>
            </a:r>
            <a:r>
              <a:rPr dirty="0"/>
              <a:t> y </a:t>
            </a:r>
            <a:r>
              <a:rPr dirty="0" err="1"/>
              <a:t>cerrar</a:t>
            </a:r>
            <a:r>
              <a:rPr dirty="0"/>
              <a:t> la </a:t>
            </a:r>
            <a:r>
              <a:rPr dirty="0" err="1"/>
              <a:t>transacción</a:t>
            </a:r>
            <a:r>
              <a:rPr dirty="0"/>
              <a:t> con un </a:t>
            </a:r>
            <a:r>
              <a:rPr dirty="0" err="1"/>
              <a:t>agente</a:t>
            </a:r>
            <a:r>
              <a:rPr dirty="0"/>
              <a:t> </a:t>
            </a:r>
            <a:r>
              <a:rPr dirty="0" err="1"/>
              <a:t>experimentado</a:t>
            </a:r>
            <a:r>
              <a:rPr dirty="0"/>
              <a:t> a </a:t>
            </a:r>
            <a:r>
              <a:rPr dirty="0" err="1"/>
              <a:t>su</a:t>
            </a:r>
            <a:r>
              <a:rPr dirty="0"/>
              <a:t> </a:t>
            </a:r>
            <a:r>
              <a:rPr dirty="0" err="1"/>
              <a:t>lado</a:t>
            </a:r>
            <a:r>
              <a:rPr dirty="0"/>
              <a:t>. No </a:t>
            </a:r>
            <a:r>
              <a:rPr dirty="0" err="1"/>
              <a:t>tendrá</a:t>
            </a:r>
            <a:r>
              <a:rPr dirty="0"/>
              <a:t> que pasar </a:t>
            </a:r>
            <a:r>
              <a:rPr dirty="0" err="1"/>
              <a:t>interminables</a:t>
            </a:r>
            <a:r>
              <a:rPr dirty="0"/>
              <a:t> </a:t>
            </a:r>
            <a:r>
              <a:rPr dirty="0" err="1"/>
              <a:t>tardes</a:t>
            </a:r>
            <a:r>
              <a:rPr dirty="0"/>
              <a:t> y fines de </a:t>
            </a:r>
            <a:r>
              <a:rPr dirty="0" err="1"/>
              <a:t>semana</a:t>
            </a:r>
            <a:r>
              <a:rPr dirty="0"/>
              <a:t> </a:t>
            </a:r>
            <a:r>
              <a:rPr dirty="0" err="1"/>
              <a:t>buscando</a:t>
            </a:r>
            <a:r>
              <a:rPr dirty="0"/>
              <a:t> casas o </a:t>
            </a:r>
            <a:r>
              <a:rPr dirty="0" err="1"/>
              <a:t>intentando</a:t>
            </a:r>
            <a:r>
              <a:rPr dirty="0"/>
              <a:t> </a:t>
            </a:r>
            <a:r>
              <a:rPr dirty="0" err="1"/>
              <a:t>buscar</a:t>
            </a:r>
            <a:r>
              <a:rPr dirty="0"/>
              <a:t> </a:t>
            </a:r>
            <a:r>
              <a:rPr dirty="0" err="1"/>
              <a:t>en</a:t>
            </a:r>
            <a:r>
              <a:rPr dirty="0"/>
              <a:t> redes </a:t>
            </a:r>
            <a:r>
              <a:rPr dirty="0" err="1"/>
              <a:t>informáticas</a:t>
            </a:r>
            <a:r>
              <a:rPr dirty="0"/>
              <a:t> por </a:t>
            </a:r>
            <a:r>
              <a:rPr dirty="0" err="1"/>
              <a:t>su</a:t>
            </a:r>
            <a:r>
              <a:rPr dirty="0"/>
              <a:t> </a:t>
            </a:r>
            <a:r>
              <a:rPr dirty="0" err="1"/>
              <a:t>cuenta</a:t>
            </a:r>
            <a:r>
              <a:rPr dirty="0"/>
              <a:t>. </a:t>
            </a:r>
            <a:r>
              <a:rPr dirty="0" err="1"/>
              <a:t>Cuando</a:t>
            </a:r>
            <a:r>
              <a:rPr dirty="0"/>
              <a:t> </a:t>
            </a:r>
            <a:r>
              <a:rPr dirty="0" err="1"/>
              <a:t>visite</a:t>
            </a:r>
            <a:r>
              <a:rPr dirty="0"/>
              <a:t> las casas con </a:t>
            </a:r>
            <a:r>
              <a:rPr dirty="0" err="1"/>
              <a:t>su</a:t>
            </a:r>
            <a:r>
              <a:rPr dirty="0"/>
              <a:t> </a:t>
            </a:r>
            <a:r>
              <a:rPr dirty="0" err="1"/>
              <a:t>agente</a:t>
            </a:r>
            <a:r>
              <a:rPr dirty="0"/>
              <a:t> de </a:t>
            </a:r>
            <a:r>
              <a:rPr dirty="0" err="1"/>
              <a:t>compras</a:t>
            </a:r>
            <a:r>
              <a:rPr dirty="0"/>
              <a:t> </a:t>
            </a:r>
            <a:r>
              <a:rPr dirty="0" err="1"/>
              <a:t>profesional</a:t>
            </a:r>
            <a:r>
              <a:rPr dirty="0"/>
              <a:t>, </a:t>
            </a:r>
            <a:r>
              <a:rPr dirty="0" err="1"/>
              <a:t>ya</a:t>
            </a:r>
            <a:r>
              <a:rPr dirty="0"/>
              <a:t> </a:t>
            </a:r>
            <a:r>
              <a:rPr dirty="0" err="1"/>
              <a:t>sabrá</a:t>
            </a:r>
            <a:r>
              <a:rPr dirty="0"/>
              <a:t> que las casas </a:t>
            </a:r>
            <a:r>
              <a:rPr dirty="0" err="1"/>
              <a:t>cumplen</a:t>
            </a:r>
            <a:r>
              <a:rPr dirty="0"/>
              <a:t> con sus </a:t>
            </a:r>
            <a:r>
              <a:rPr dirty="0" err="1"/>
              <a:t>criterios</a:t>
            </a:r>
            <a:r>
              <a:rPr dirty="0"/>
              <a:t> y </a:t>
            </a:r>
            <a:r>
              <a:rPr dirty="0" err="1"/>
              <a:t>están</a:t>
            </a:r>
            <a:r>
              <a:rPr dirty="0"/>
              <a:t> dentro de </a:t>
            </a:r>
            <a:r>
              <a:rPr dirty="0" err="1"/>
              <a:t>su</a:t>
            </a:r>
            <a:r>
              <a:rPr dirty="0"/>
              <a:t> </a:t>
            </a:r>
            <a:r>
              <a:rPr dirty="0" err="1"/>
              <a:t>rango</a:t>
            </a:r>
            <a:r>
              <a:rPr dirty="0"/>
              <a:t> de </a:t>
            </a:r>
            <a:r>
              <a:rPr dirty="0" err="1"/>
              <a:t>precios</a:t>
            </a:r>
            <a:r>
              <a:rPr dirty="0"/>
              <a:t>.</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err="1"/>
              <a:t>Estaré</a:t>
            </a:r>
            <a:r>
              <a:rPr dirty="0"/>
              <a:t> </a:t>
            </a:r>
            <a:r>
              <a:rPr dirty="0" err="1"/>
              <a:t>encantado</a:t>
            </a:r>
            <a:r>
              <a:rPr dirty="0"/>
              <a:t> de </a:t>
            </a:r>
            <a:r>
              <a:rPr dirty="0" err="1"/>
              <a:t>explicarle</a:t>
            </a:r>
            <a:r>
              <a:rPr dirty="0"/>
              <a:t> </a:t>
            </a:r>
            <a:r>
              <a:rPr dirty="0" err="1"/>
              <a:t>el</a:t>
            </a:r>
            <a:r>
              <a:rPr dirty="0"/>
              <a:t> </a:t>
            </a:r>
            <a:r>
              <a:rPr dirty="0" err="1"/>
              <a:t>proceso</a:t>
            </a:r>
            <a:r>
              <a:rPr dirty="0"/>
              <a:t> de </a:t>
            </a:r>
            <a:r>
              <a:rPr dirty="0" err="1"/>
              <a:t>cómo</a:t>
            </a:r>
            <a:r>
              <a:rPr dirty="0"/>
              <a:t> </a:t>
            </a:r>
            <a:r>
              <a:rPr dirty="0" err="1"/>
              <a:t>funciona</a:t>
            </a:r>
            <a:r>
              <a:rPr dirty="0"/>
              <a:t> </a:t>
            </a:r>
            <a:r>
              <a:rPr dirty="0" err="1"/>
              <a:t>el</a:t>
            </a:r>
            <a:r>
              <a:rPr dirty="0"/>
              <a:t> </a:t>
            </a:r>
            <a:r>
              <a:rPr dirty="0" err="1"/>
              <a:t>Acuerdo</a:t>
            </a:r>
            <a:r>
              <a:rPr dirty="0"/>
              <a:t> de </a:t>
            </a:r>
            <a:r>
              <a:rPr dirty="0" err="1"/>
              <a:t>Agencia</a:t>
            </a:r>
            <a:r>
              <a:rPr dirty="0"/>
              <a:t> del Comprador y responder a </a:t>
            </a:r>
            <a:r>
              <a:rPr dirty="0" err="1"/>
              <a:t>cualquier</a:t>
            </a:r>
            <a:r>
              <a:rPr dirty="0"/>
              <a:t> </a:t>
            </a:r>
            <a:r>
              <a:rPr dirty="0" err="1"/>
              <a:t>pregunta</a:t>
            </a:r>
            <a:r>
              <a:rPr dirty="0"/>
              <a:t> que </a:t>
            </a:r>
            <a:r>
              <a:rPr dirty="0" err="1"/>
              <a:t>pueda</a:t>
            </a:r>
            <a:r>
              <a:rPr dirty="0"/>
              <a:t> </a:t>
            </a:r>
            <a:r>
              <a:rPr dirty="0" err="1"/>
              <a:t>tener</a:t>
            </a:r>
            <a:r>
              <a:rPr dirty="0"/>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web address here"/>
          <p:cNvSpPr txBox="1"/>
          <p:nvPr/>
        </p:nvSpPr>
        <p:spPr>
          <a:xfrm>
            <a:off x="233604" y="9606281"/>
            <a:ext cx="1661131" cy="29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400" b="1">
                <a:latin typeface="+mj-lt"/>
                <a:ea typeface="+mj-ea"/>
                <a:cs typeface="+mj-cs"/>
                <a:sym typeface="Helvetica"/>
              </a:defRPr>
            </a:lvl1pPr>
          </a:lstStyle>
          <a:p>
            <a:r>
              <a:t>dirección web aquí</a:t>
            </a:r>
          </a:p>
        </p:txBody>
      </p:sp>
      <p:sp>
        <p:nvSpPr>
          <p:cNvPr id="105" name="email address here"/>
          <p:cNvSpPr txBox="1"/>
          <p:nvPr/>
        </p:nvSpPr>
        <p:spPr>
          <a:xfrm>
            <a:off x="5859705" y="9606281"/>
            <a:ext cx="1786302" cy="294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400" b="1">
                <a:latin typeface="+mj-lt"/>
                <a:ea typeface="+mj-ea"/>
                <a:cs typeface="+mj-cs"/>
                <a:sym typeface="Helvetica"/>
              </a:defRPr>
            </a:lvl1pPr>
          </a:lstStyle>
          <a:p>
            <a:r>
              <a:t>dirección de correo electrónico</a:t>
            </a:r>
          </a:p>
        </p:txBody>
      </p:sp>
      <p:pic>
        <p:nvPicPr>
          <p:cNvPr id="106" name="Group" descr="Group"/>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1" y="-7"/>
            <a:ext cx="7771800" cy="10058411"/>
          </a:xfrm>
          <a:prstGeom prst="rect">
            <a:avLst/>
          </a:prstGeom>
          <a:ln w="12700">
            <a:miter lim="400000"/>
          </a:ln>
        </p:spPr>
      </p:pic>
      <p:sp>
        <p:nvSpPr>
          <p:cNvPr id="107"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rPr dirty="0"/>
              <a:t>Nombre del agente aquí ⋅ (123) 456-7890</a:t>
            </a:r>
          </a:p>
        </p:txBody>
      </p:sp>
      <p:sp>
        <p:nvSpPr>
          <p:cNvPr id="108" name="Enlisting the services of a professional Buyer’s Agent is similar to using an accountant to help you with your taxes, a doctor to help you with your health care, or a mechanic to help you with your car.  If you had the time to devote to learning everythi"/>
          <p:cNvSpPr txBox="1"/>
          <p:nvPr/>
        </p:nvSpPr>
        <p:spPr>
          <a:xfrm>
            <a:off x="532516" y="5593250"/>
            <a:ext cx="6471399" cy="3293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just">
              <a:defRPr sz="1600">
                <a:uFill>
                  <a:solidFill>
                    <a:srgbClr val="000000"/>
                  </a:solidFill>
                </a:uFill>
                <a:latin typeface="Cambria"/>
                <a:ea typeface="Cambria"/>
                <a:cs typeface="Cambria"/>
                <a:sym typeface="Cambria"/>
              </a:defRPr>
            </a:pPr>
            <a:r>
              <a:rPr dirty="0"/>
              <a:t>Recurrir a los servicios de un agente de compras profesional es similar a recurrir a un contable para que le ayude con sus impuestos, a un médico para que le ayude con su atención médica o a un mecánico para que le ayude con su coche.  Si tuviera tiempo para dedicarse a aprender todo lo relacionado con la contabilidad, la medicina y la mecánica del automóvil, podría realizar estos servicios usted mismo. ¿Pero quién tiene tiempo? Por eso permite que otros profesionales le ayuden en sus áreas específicas de conocimiento.</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Me ocuparé de las molestias de las transacciones inmobiliarias cotidianas por usted. Le dejo concentrarse en su trabajo a tiempo completo, mientras yo hago mi trabajo. Le guiaré a través del proceso de compra de una casa y representaré exclusivamente sus intereses mientras le ayudo a encontrar una casa, presentar su oferta de contrato, negociar y cerrar su casa.</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mote and protect your interests.…"/>
          <p:cNvSpPr txBox="1"/>
          <p:nvPr/>
        </p:nvSpPr>
        <p:spPr>
          <a:xfrm>
            <a:off x="764063" y="4179895"/>
            <a:ext cx="6244274" cy="5006341"/>
          </a:xfrm>
          <a:prstGeom prst="rect">
            <a:avLst/>
          </a:prstGeom>
          <a:ln w="12700">
            <a:miter lim="400000"/>
          </a:ln>
          <a:extLst>
            <a:ext uri="{C572A759-6A51-4108-AA02-DFA0A04FC94B}">
              <ma14:wrappingTextBoxFlag xmlns="" xmlns:a16="http://schemas.microsoft.com/office/drawing/2014/main" xmlns:ma14="http://schemas.microsoft.com/office/mac/drawingml/2011/main" xmlns:a14="http://schemas.microsoft.com/office/drawing/2010/main" xmlns:m="http://schemas.openxmlformats.org/officeDocument/2006/math" val="1"/>
            </a:ext>
          </a:extLst>
        </p:spPr>
        <p:txBody>
          <a:bodyPr lIns="45719" rIns="45719">
            <a:spAutoFit/>
          </a:bodyPr>
          <a:lstStyle/>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Promover</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proteger</a:t>
            </a:r>
            <a:r>
              <a:rPr kumimoji="0" sz="1300" b="0" i="0" u="none" strike="noStrike" kern="0" cap="none" spc="0" normalizeH="0" baseline="0" noProof="0" dirty="0">
                <a:ln>
                  <a:noFill/>
                </a:ln>
                <a:solidFill>
                  <a:srgbClr val="000000"/>
                </a:solidFill>
                <a:effectLst/>
                <a:uLnTx/>
                <a:uFillTx/>
                <a:latin typeface="Proxima Nova"/>
                <a:sym typeface="Proxima Nova"/>
              </a:rPr>
              <a:t> sus </a:t>
            </a:r>
            <a:r>
              <a:rPr kumimoji="0" sz="1300" b="0" i="0" u="none" strike="noStrike" kern="0" cap="none" spc="0" normalizeH="0" baseline="0" noProof="0" dirty="0" err="1">
                <a:ln>
                  <a:noFill/>
                </a:ln>
                <a:solidFill>
                  <a:srgbClr val="000000"/>
                </a:solidFill>
                <a:effectLst/>
                <a:uLnTx/>
                <a:uFillTx/>
                <a:latin typeface="Proxima Nova"/>
                <a:sym typeface="Proxima Nova"/>
              </a:rPr>
              <a:t>intereses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Firmar</a:t>
            </a:r>
            <a:r>
              <a:rPr kumimoji="0" sz="1300" b="0" i="0" u="none" strike="noStrike" kern="0" cap="none" spc="0" normalizeH="0" baseline="0" noProof="0" dirty="0">
                <a:ln>
                  <a:noFill/>
                </a:ln>
                <a:solidFill>
                  <a:srgbClr val="000000"/>
                </a:solidFill>
                <a:effectLst/>
                <a:uLnTx/>
                <a:uFillTx/>
                <a:latin typeface="Proxima Nova"/>
                <a:sym typeface="Proxima Nova"/>
              </a:rPr>
              <a:t> un </a:t>
            </a:r>
            <a:r>
              <a:rPr kumimoji="0" sz="1300" b="0" i="0" u="none" strike="noStrike" kern="0" cap="none" spc="0" normalizeH="0" baseline="0" noProof="0" dirty="0" err="1">
                <a:ln>
                  <a:noFill/>
                </a:ln>
                <a:solidFill>
                  <a:srgbClr val="000000"/>
                </a:solidFill>
                <a:effectLst/>
                <a:uLnTx/>
                <a:uFillTx/>
                <a:latin typeface="Proxima Nova"/>
                <a:sym typeface="Proxima Nova"/>
              </a:rPr>
              <a:t>contrato</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agencia</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diciendo</a:t>
            </a:r>
            <a:r>
              <a:rPr kumimoji="0" sz="1300" b="0" i="0" u="none" strike="noStrike" kern="0" cap="none" spc="0" normalizeH="0" baseline="0" noProof="0" dirty="0">
                <a:ln>
                  <a:noFill/>
                </a:ln>
                <a:solidFill>
                  <a:srgbClr val="000000"/>
                </a:solidFill>
                <a:effectLst/>
                <a:uLnTx/>
                <a:uFillTx/>
                <a:latin typeface="Proxima Nova"/>
                <a:sym typeface="Proxima Nova"/>
              </a:rPr>
              <a:t> que </a:t>
            </a:r>
            <a:r>
              <a:rPr kumimoji="0" sz="1300" b="0" i="0" u="none" strike="noStrike" kern="0" cap="none" spc="0" normalizeH="0" baseline="0" noProof="0" dirty="0" err="1">
                <a:ln>
                  <a:noFill/>
                </a:ln>
                <a:solidFill>
                  <a:srgbClr val="000000"/>
                </a:solidFill>
                <a:effectLst/>
                <a:uLnTx/>
                <a:uFillTx/>
                <a:latin typeface="Proxima Nova"/>
                <a:sym typeface="Proxima Nova"/>
              </a:rPr>
              <a:t>te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representaré</a:t>
            </a:r>
            <a:r>
              <a:rPr kumimoji="0" sz="1300" b="0" i="0" u="none" strike="noStrike" kern="0" cap="none" spc="0" normalizeH="0" baseline="0" noProof="0" dirty="0">
                <a:ln>
                  <a:noFill/>
                </a:ln>
                <a:solidFill>
                  <a:srgbClr val="000000"/>
                </a:solidFill>
                <a:effectLst/>
                <a:uLnTx/>
                <a:uFillTx/>
                <a:latin typeface="Proxima Nova"/>
                <a:sym typeface="Proxima Nova"/>
              </a:rPr>
              <a:t> a </a:t>
            </a:r>
            <a:r>
              <a:rPr kumimoji="0" sz="1300" b="0" i="0" u="none" strike="noStrike" kern="0" cap="none" spc="0" normalizeH="0" baseline="0" noProof="0" dirty="0" err="1">
                <a:ln>
                  <a:noFill/>
                </a:ln>
                <a:solidFill>
                  <a:srgbClr val="000000"/>
                </a:solidFill>
                <a:effectLst/>
                <a:uLnTx/>
                <a:uFillTx/>
                <a:latin typeface="Proxima Nova"/>
                <a:sym typeface="Proxima Nova"/>
              </a:rPr>
              <a:t>ti</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el</a:t>
            </a:r>
            <a:r>
              <a:rPr kumimoji="0" sz="1300" b="0" i="0" u="none" strike="noStrike" kern="0" cap="none" spc="0" normalizeH="0" baseline="0" noProof="0" dirty="0">
                <a:ln>
                  <a:noFill/>
                </a:ln>
                <a:solidFill>
                  <a:srgbClr val="000000"/>
                </a:solidFill>
                <a:effectLst/>
                <a:uLnTx/>
                <a:uFillTx/>
                <a:latin typeface="Proxima Nova"/>
                <a:sym typeface="Proxima Nova"/>
              </a:rPr>
              <a:t> comprador.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Pedirle</a:t>
            </a:r>
            <a:r>
              <a:rPr kumimoji="0" sz="1300" b="0" i="0" u="none" strike="noStrike" kern="0" cap="none" spc="0" normalizeH="0" baseline="0" noProof="0" dirty="0">
                <a:ln>
                  <a:noFill/>
                </a:ln>
                <a:solidFill>
                  <a:srgbClr val="000000"/>
                </a:solidFill>
                <a:effectLst/>
                <a:uLnTx/>
                <a:uFillTx/>
                <a:latin typeface="Proxima Nova"/>
                <a:sym typeface="Proxima Nova"/>
              </a:rPr>
              <a:t> que sea </a:t>
            </a:r>
            <a:r>
              <a:rPr kumimoji="0" sz="1300" b="0" i="0" u="none" strike="noStrike" kern="0" cap="none" spc="0" normalizeH="0" baseline="0" noProof="0" dirty="0" err="1">
                <a:ln>
                  <a:noFill/>
                </a:ln>
                <a:solidFill>
                  <a:srgbClr val="000000"/>
                </a:solidFill>
                <a:effectLst/>
                <a:uLnTx/>
                <a:uFillTx/>
                <a:latin typeface="Proxima Nova"/>
                <a:sym typeface="Proxima Nova"/>
              </a:rPr>
              <a:t>leal</a:t>
            </a:r>
            <a:r>
              <a:rPr kumimoji="0" sz="1300" b="0" i="0" u="none" strike="noStrike" kern="0" cap="none" spc="0" normalizeH="0" baseline="0" noProof="0" dirty="0">
                <a:ln>
                  <a:noFill/>
                </a:ln>
                <a:solidFill>
                  <a:srgbClr val="000000"/>
                </a:solidFill>
                <a:effectLst/>
                <a:uLnTx/>
                <a:uFillTx/>
                <a:latin typeface="Proxima Nova"/>
                <a:sym typeface="Proxima Nova"/>
              </a:rPr>
              <a:t> y que no </a:t>
            </a:r>
            <a:r>
              <a:rPr kumimoji="0" sz="1300" b="0" i="0" u="none" strike="noStrike" kern="0" cap="none" spc="0" normalizeH="0" baseline="0" noProof="0" dirty="0" err="1">
                <a:ln>
                  <a:noFill/>
                </a:ln>
                <a:solidFill>
                  <a:srgbClr val="000000"/>
                </a:solidFill>
                <a:effectLst/>
                <a:uLnTx/>
                <a:uFillTx/>
                <a:latin typeface="Proxima Nova"/>
                <a:sym typeface="Proxima Nova"/>
              </a:rPr>
              <a:t>trabaje</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otros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agentes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inmobiliarios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Localiza</a:t>
            </a:r>
            <a:r>
              <a:rPr kumimoji="0" lang="es-VE" sz="1300" b="0" i="0" u="none" strike="noStrike" kern="0" cap="none" spc="0" normalizeH="0" baseline="0" noProof="0" dirty="0">
                <a:ln>
                  <a:noFill/>
                </a:ln>
                <a:solidFill>
                  <a:srgbClr val="000000"/>
                </a:solidFill>
                <a:effectLst/>
                <a:uLnTx/>
                <a:uFillTx/>
                <a:latin typeface="Proxima Nova"/>
                <a:sym typeface="Proxima Nova"/>
              </a:rPr>
              <a:t>r</a:t>
            </a:r>
            <a:r>
              <a:rPr kumimoji="0" sz="1300" b="0" i="0" u="none" strike="noStrike" kern="0" cap="none" spc="0" normalizeH="0" baseline="0" noProof="0" dirty="0">
                <a:ln>
                  <a:noFill/>
                </a:ln>
                <a:solidFill>
                  <a:srgbClr val="000000"/>
                </a:solidFill>
                <a:effectLst/>
                <a:uLnTx/>
                <a:uFillTx/>
                <a:latin typeface="Proxima Nova"/>
                <a:sym typeface="Proxima Nova"/>
              </a:rPr>
              <a:t> y m</a:t>
            </a:r>
            <a:r>
              <a:rPr kumimoji="0" lang="es-VE" sz="1300" b="0" i="0" u="none" strike="noStrike" kern="0" cap="none" spc="0" normalizeH="0" baseline="0" noProof="0" dirty="0" err="1">
                <a:ln>
                  <a:noFill/>
                </a:ln>
                <a:solidFill>
                  <a:srgbClr val="000000"/>
                </a:solidFill>
                <a:effectLst/>
                <a:uLnTx/>
                <a:uFillTx/>
                <a:latin typeface="Proxima Nova"/>
                <a:sym typeface="Proxima Nova"/>
              </a:rPr>
              <a:t>ostrar</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propiedades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disponibles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cualquier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empresa</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señalándole</a:t>
            </a:r>
            <a:r>
              <a:rPr kumimoji="0" sz="1300" b="0" i="0" u="none" strike="noStrike" kern="0" cap="none" spc="0" normalizeH="0" baseline="0" noProof="0" dirty="0">
                <a:ln>
                  <a:noFill/>
                </a:ln>
                <a:solidFill>
                  <a:srgbClr val="000000"/>
                </a:solidFill>
                <a:effectLst/>
                <a:uLnTx/>
                <a:uFillTx/>
                <a:latin typeface="Proxima Nova"/>
                <a:sym typeface="Proxima Nova"/>
              </a:rPr>
              <a:t> los puntos </a:t>
            </a:r>
            <a:r>
              <a:rPr kumimoji="0" sz="1300" b="0" i="0" u="none" strike="noStrike" kern="0" cap="none" spc="0" normalizeH="0" baseline="0" noProof="0" dirty="0" err="1">
                <a:ln>
                  <a:noFill/>
                </a:ln>
                <a:solidFill>
                  <a:srgbClr val="000000"/>
                </a:solidFill>
                <a:effectLst/>
                <a:uLnTx/>
                <a:uFillTx/>
                <a:latin typeface="Proxima Nova"/>
                <a:sym typeface="Proxima Nova"/>
              </a:rPr>
              <a:t>fuertes</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débiles</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respetando</a:t>
            </a:r>
            <a:r>
              <a:rPr kumimoji="0" sz="1300" b="0" i="0" u="none" strike="noStrike" kern="0" cap="none" spc="0" normalizeH="0" baseline="0" noProof="0" dirty="0">
                <a:ln>
                  <a:noFill/>
                </a:ln>
                <a:solidFill>
                  <a:srgbClr val="000000"/>
                </a:solidFill>
                <a:effectLst/>
                <a:uLnTx/>
                <a:uFillTx/>
                <a:latin typeface="Proxima Nova"/>
                <a:sym typeface="Proxima Nova"/>
              </a:rPr>
              <a:t> sus </a:t>
            </a:r>
            <a:r>
              <a:rPr kumimoji="0" sz="1300" b="0" i="0" u="none" strike="noStrike" kern="0" cap="none" spc="0" normalizeH="0" baseline="0" noProof="0" dirty="0" err="1">
                <a:ln>
                  <a:noFill/>
                </a:ln>
                <a:solidFill>
                  <a:srgbClr val="000000"/>
                </a:solidFill>
                <a:effectLst/>
                <a:uLnTx/>
                <a:uFillTx/>
                <a:latin typeface="Proxima Nova"/>
                <a:sym typeface="Proxima Nova"/>
              </a:rPr>
              <a:t>límites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precio</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Proporcionar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información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importante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los barrios, los </a:t>
            </a:r>
            <a:r>
              <a:rPr kumimoji="0" sz="1300" b="0" i="0" u="none" strike="noStrike" kern="0" cap="none" spc="0" normalizeH="0" baseline="0" noProof="0" dirty="0" err="1">
                <a:ln>
                  <a:noFill/>
                </a:ln>
                <a:solidFill>
                  <a:srgbClr val="000000"/>
                </a:solidFill>
                <a:effectLst/>
                <a:uLnTx/>
                <a:uFillTx/>
                <a:latin typeface="Proxima Nova"/>
                <a:sym typeface="Proxima Nova"/>
              </a:rPr>
              <a:t>planos</a:t>
            </a:r>
            <a:r>
              <a:rPr kumimoji="0" sz="1300" b="0" i="0" u="none" strike="noStrike" kern="0" cap="none" spc="0" normalizeH="0" baseline="0" noProof="0" dirty="0">
                <a:ln>
                  <a:noFill/>
                </a:ln>
                <a:solidFill>
                  <a:srgbClr val="000000"/>
                </a:solidFill>
                <a:effectLst/>
                <a:uLnTx/>
                <a:uFillTx/>
                <a:latin typeface="Proxima Nova"/>
                <a:sym typeface="Proxima Nova"/>
              </a:rPr>
              <a:t> y las </a:t>
            </a:r>
            <a:r>
              <a:rPr kumimoji="0" sz="1300" b="0" i="0" u="none" strike="noStrike" kern="0" cap="none" spc="0" normalizeH="0" baseline="0" noProof="0" dirty="0" err="1">
                <a:ln>
                  <a:noFill/>
                </a:ln>
                <a:solidFill>
                  <a:srgbClr val="000000"/>
                </a:solidFill>
                <a:effectLst/>
                <a:uLnTx/>
                <a:uFillTx/>
                <a:latin typeface="Proxima Nova"/>
                <a:sym typeface="Proxima Nova"/>
              </a:rPr>
              <a:t>características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reventa</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Consejo</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los </a:t>
            </a:r>
            <a:r>
              <a:rPr kumimoji="0" sz="1300" b="0" i="0" u="none" strike="noStrike" kern="0" cap="none" spc="0" normalizeH="0" baseline="0" noProof="0" dirty="0" err="1">
                <a:ln>
                  <a:noFill/>
                </a:ln>
                <a:solidFill>
                  <a:srgbClr val="000000"/>
                </a:solidFill>
                <a:effectLst/>
                <a:uLnTx/>
                <a:uFillTx/>
                <a:latin typeface="Proxima Nova"/>
                <a:sym typeface="Proxima Nova"/>
              </a:rPr>
              <a:t>valores</a:t>
            </a:r>
            <a:r>
              <a:rPr kumimoji="0" sz="1300" b="0" i="0" u="none" strike="noStrike" kern="0" cap="none" spc="0" normalizeH="0" baseline="0" noProof="0" dirty="0">
                <a:ln>
                  <a:noFill/>
                </a:ln>
                <a:solidFill>
                  <a:srgbClr val="000000"/>
                </a:solidFill>
                <a:effectLst/>
                <a:uLnTx/>
                <a:uFillTx/>
                <a:latin typeface="Proxima Nova"/>
                <a:sym typeface="Proxima Nova"/>
              </a:rPr>
              <a:t> de la </a:t>
            </a:r>
            <a:r>
              <a:rPr kumimoji="0" sz="1300" b="0" i="0" u="none" strike="noStrike" kern="0" cap="none" spc="0" normalizeH="0" baseline="0" noProof="0" dirty="0" err="1">
                <a:ln>
                  <a:noFill/>
                </a:ln>
                <a:solidFill>
                  <a:srgbClr val="000000"/>
                </a:solidFill>
                <a:effectLst/>
                <a:uLnTx/>
                <a:uFillTx/>
                <a:latin typeface="Proxima Nova"/>
                <a:sym typeface="Proxima Nova"/>
              </a:rPr>
              <a:t>propiedad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Manten</a:t>
            </a:r>
            <a:r>
              <a:rPr kumimoji="0" lang="es-VE" sz="1300" b="0" i="0" u="none" strike="noStrike" kern="0" cap="none" spc="0" normalizeH="0" baseline="0" noProof="0" dirty="0" err="1">
                <a:ln>
                  <a:noFill/>
                </a:ln>
                <a:solidFill>
                  <a:srgbClr val="000000"/>
                </a:solidFill>
                <a:effectLst/>
                <a:uLnTx/>
                <a:uFillTx/>
                <a:latin typeface="Proxima Nova"/>
                <a:sym typeface="Proxima Nova"/>
              </a:rPr>
              <a:t>er</a:t>
            </a:r>
            <a:r>
              <a:rPr kumimoji="0" sz="1300" b="0" i="0" u="none" strike="noStrike" kern="0" cap="none" spc="0" normalizeH="0" baseline="0" noProof="0" dirty="0">
                <a:ln>
                  <a:noFill/>
                </a:ln>
                <a:solidFill>
                  <a:srgbClr val="000000"/>
                </a:solidFill>
                <a:effectLst/>
                <a:uLnTx/>
                <a:uFillTx/>
                <a:latin typeface="Proxima Nova"/>
                <a:sym typeface="Proxima Nova"/>
              </a:rPr>
              <a:t> la </a:t>
            </a:r>
            <a:r>
              <a:rPr kumimoji="0" sz="1300" b="0" i="0" u="none" strike="noStrike" kern="0" cap="none" spc="0" normalizeH="0" baseline="0" noProof="0" dirty="0" err="1">
                <a:ln>
                  <a:noFill/>
                </a:ln>
                <a:solidFill>
                  <a:srgbClr val="000000"/>
                </a:solidFill>
                <a:effectLst/>
                <a:uLnTx/>
                <a:uFillTx/>
                <a:latin typeface="Proxima Nova"/>
                <a:sym typeface="Proxima Nova"/>
              </a:rPr>
              <a:t>confidencialidad</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su</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negociación</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posición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financiera</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Aconsejarle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ofertas</a:t>
            </a:r>
            <a:r>
              <a:rPr kumimoji="0" sz="1300" b="0" i="0" u="none" strike="noStrike" kern="0" cap="none" spc="0" normalizeH="0" baseline="0" noProof="0" dirty="0">
                <a:ln>
                  <a:noFill/>
                </a:ln>
                <a:solidFill>
                  <a:srgbClr val="000000"/>
                </a:solidFill>
                <a:effectLst/>
                <a:uLnTx/>
                <a:uFillTx/>
                <a:latin typeface="Proxima Nova"/>
                <a:sym typeface="Proxima Nova"/>
              </a:rPr>
              <a:t> que </a:t>
            </a:r>
            <a:r>
              <a:rPr kumimoji="0" sz="1300" b="0" i="0" u="none" strike="noStrike" kern="0" cap="none" spc="0" normalizeH="0" baseline="0" noProof="0" dirty="0" err="1">
                <a:ln>
                  <a:noFill/>
                </a:ln>
                <a:solidFill>
                  <a:srgbClr val="000000"/>
                </a:solidFill>
                <a:effectLst/>
                <a:uLnTx/>
                <a:uFillTx/>
                <a:latin typeface="Proxima Nova"/>
                <a:sym typeface="Proxima Nova"/>
              </a:rPr>
              <a:t>puede</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hacer</a:t>
            </a:r>
            <a:r>
              <a:rPr kumimoji="0" sz="1300" b="0" i="0" u="none" strike="noStrike" kern="0" cap="none" spc="0" normalizeH="0" baseline="0" noProof="0" dirty="0">
                <a:ln>
                  <a:noFill/>
                </a:ln>
                <a:solidFill>
                  <a:srgbClr val="000000"/>
                </a:solidFill>
                <a:effectLst/>
                <a:uLnTx/>
                <a:uFillTx/>
                <a:latin typeface="Proxima Nova"/>
                <a:sym typeface="Proxima Nova"/>
              </a:rPr>
              <a:t> por una </a:t>
            </a:r>
            <a:r>
              <a:rPr kumimoji="0" sz="1300" b="0" i="0" u="none" strike="noStrike" kern="0" cap="none" spc="0" normalizeH="0" baseline="0" noProof="0" dirty="0" err="1">
                <a:ln>
                  <a:noFill/>
                </a:ln>
                <a:solidFill>
                  <a:srgbClr val="000000"/>
                </a:solidFill>
                <a:effectLst/>
                <a:uLnTx/>
                <a:uFillTx/>
                <a:latin typeface="Proxima Nova"/>
                <a:sym typeface="Proxima Nova"/>
              </a:rPr>
              <a:t>propiedad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Ayudarle</a:t>
            </a:r>
            <a:r>
              <a:rPr kumimoji="0" sz="1300" b="0" i="0" u="none" strike="noStrike" kern="0" cap="none" spc="0" normalizeH="0" baseline="0" noProof="0" dirty="0">
                <a:ln>
                  <a:noFill/>
                </a:ln>
                <a:solidFill>
                  <a:srgbClr val="000000"/>
                </a:solidFill>
                <a:effectLst/>
                <a:uLnTx/>
                <a:uFillTx/>
                <a:latin typeface="Proxima Nova"/>
                <a:sym typeface="Proxima Nova"/>
              </a:rPr>
              <a:t> a </a:t>
            </a:r>
            <a:r>
              <a:rPr kumimoji="0" sz="1300" b="0" i="0" u="none" strike="noStrike" kern="0" cap="none" spc="0" normalizeH="0" baseline="0" noProof="0" dirty="0" err="1">
                <a:ln>
                  <a:noFill/>
                </a:ln>
                <a:solidFill>
                  <a:srgbClr val="000000"/>
                </a:solidFill>
                <a:effectLst/>
                <a:uLnTx/>
                <a:uFillTx/>
                <a:latin typeface="Proxima Nova"/>
                <a:sym typeface="Proxima Nova"/>
              </a:rPr>
              <a:t>organizar</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inspecciones</a:t>
            </a:r>
            <a:r>
              <a:rPr kumimoji="0" sz="1300" b="0" i="0" u="none" strike="noStrike" kern="0" cap="none" spc="0" normalizeH="0" baseline="0" noProof="0" dirty="0">
                <a:ln>
                  <a:noFill/>
                </a:ln>
                <a:solidFill>
                  <a:srgbClr val="000000"/>
                </a:solidFill>
                <a:effectLst/>
                <a:uLnTx/>
                <a:uFillTx/>
                <a:latin typeface="Proxima Nova"/>
                <a:sym typeface="Proxima Nova"/>
              </a:rPr>
              <a:t> de la </a:t>
            </a:r>
            <a:r>
              <a:rPr kumimoji="0" sz="1300" b="0" i="0" u="none" strike="noStrike" kern="0" cap="none" spc="0" normalizeH="0" baseline="0" noProof="0" dirty="0" err="1">
                <a:ln>
                  <a:noFill/>
                </a:ln>
                <a:solidFill>
                  <a:srgbClr val="000000"/>
                </a:solidFill>
                <a:effectLst/>
                <a:uLnTx/>
                <a:uFillTx/>
                <a:latin typeface="Proxima Nova"/>
                <a:sym typeface="Proxima Nova"/>
              </a:rPr>
              <a:t>propiedad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Present</a:t>
            </a:r>
            <a:r>
              <a:rPr kumimoji="0" lang="es-VE" sz="1300" b="0" i="0" u="none" strike="noStrike" kern="0" cap="none" spc="0" normalizeH="0" baseline="0" noProof="0" dirty="0">
                <a:ln>
                  <a:noFill/>
                </a:ln>
                <a:solidFill>
                  <a:srgbClr val="000000"/>
                </a:solidFill>
                <a:effectLst/>
                <a:uLnTx/>
                <a:uFillTx/>
                <a:latin typeface="Proxima Nova"/>
                <a:sym typeface="Proxima Nova"/>
              </a:rPr>
              <a:t>arle</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ofertas</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compra</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prontitud</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a:ln>
                  <a:noFill/>
                </a:ln>
                <a:solidFill>
                  <a:srgbClr val="000000"/>
                </a:solidFill>
                <a:effectLst/>
                <a:uLnTx/>
                <a:uFillTx/>
                <a:latin typeface="Proxima Nova"/>
                <a:sym typeface="Proxima Nova"/>
              </a:rPr>
              <a:t>Responder con </a:t>
            </a:r>
            <a:r>
              <a:rPr kumimoji="0" sz="1300" b="0" i="0" u="none" strike="noStrike" kern="0" cap="none" spc="0" normalizeH="0" baseline="0" noProof="0" dirty="0" err="1">
                <a:ln>
                  <a:noFill/>
                </a:ln>
                <a:solidFill>
                  <a:srgbClr val="000000"/>
                </a:solidFill>
                <a:effectLst/>
                <a:uLnTx/>
                <a:uFillTx/>
                <a:latin typeface="Proxima Nova"/>
                <a:sym typeface="Proxima Nova"/>
              </a:rPr>
              <a:t>honestidad</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precisión</a:t>
            </a:r>
            <a:r>
              <a:rPr kumimoji="0" sz="1300" b="0" i="0" u="none" strike="noStrike" kern="0" cap="none" spc="0" normalizeH="0" baseline="0" noProof="0" dirty="0">
                <a:ln>
                  <a:noFill/>
                </a:ln>
                <a:solidFill>
                  <a:srgbClr val="000000"/>
                </a:solidFill>
                <a:effectLst/>
                <a:uLnTx/>
                <a:uFillTx/>
                <a:latin typeface="Proxima Nova"/>
                <a:sym typeface="Proxima Nova"/>
              </a:rPr>
              <a:t> a las </a:t>
            </a:r>
            <a:r>
              <a:rPr kumimoji="0" sz="1300" b="0" i="0" u="none" strike="noStrike" kern="0" cap="none" spc="0" normalizeH="0" baseline="0" noProof="0" dirty="0" err="1">
                <a:ln>
                  <a:noFill/>
                </a:ln>
                <a:solidFill>
                  <a:srgbClr val="000000"/>
                </a:solidFill>
                <a:effectLst/>
                <a:uLnTx/>
                <a:uFillTx/>
                <a:latin typeface="Proxima Nova"/>
                <a:sym typeface="Proxima Nova"/>
              </a:rPr>
              <a:t>preguntas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Consultar</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usted</a:t>
            </a:r>
            <a:r>
              <a:rPr kumimoji="0" sz="1300" b="0" i="0" u="none" strike="noStrike" kern="0" cap="none" spc="0" normalizeH="0" baseline="0" noProof="0" dirty="0">
                <a:ln>
                  <a:noFill/>
                </a:ln>
                <a:solidFill>
                  <a:srgbClr val="000000"/>
                </a:solidFill>
                <a:effectLst/>
                <a:uLnTx/>
                <a:uFillTx/>
                <a:latin typeface="Proxima Nova"/>
                <a:sym typeface="Proxima Nova"/>
              </a:rPr>
              <a:t> las </a:t>
            </a:r>
            <a:r>
              <a:rPr kumimoji="0" sz="1300" b="0" i="0" u="none" strike="noStrike" kern="0" cap="none" spc="0" normalizeH="0" baseline="0" noProof="0" dirty="0" err="1">
                <a:ln>
                  <a:noFill/>
                </a:ln>
                <a:solidFill>
                  <a:srgbClr val="000000"/>
                </a:solidFill>
                <a:effectLst/>
                <a:uLnTx/>
                <a:uFillTx/>
                <a:latin typeface="Proxima Nova"/>
                <a:sym typeface="Proxima Nova"/>
              </a:rPr>
              <a:t>contraofertas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Negociar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sólo</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su</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nombre</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lang="es-VE" sz="1300" dirty="0">
                <a:latin typeface="Proxima Nova"/>
                <a:sym typeface="Proxima Nova"/>
              </a:rPr>
              <a:t>Hacer seguimiento</a:t>
            </a:r>
            <a:r>
              <a:rPr kumimoji="0" sz="1300" b="0" i="0" u="none" strike="noStrike" kern="0" cap="none" spc="0" normalizeH="0" baseline="0" noProof="0" dirty="0">
                <a:ln>
                  <a:noFill/>
                </a:ln>
                <a:solidFill>
                  <a:srgbClr val="000000"/>
                </a:solidFill>
                <a:effectLst/>
                <a:uLnTx/>
                <a:uFillTx/>
                <a:latin typeface="Proxima Nova"/>
                <a:sym typeface="Proxima Nova"/>
              </a:rPr>
              <a:t> de las </a:t>
            </a:r>
            <a:r>
              <a:rPr kumimoji="0" sz="1300" b="0" i="0" u="none" strike="noStrike" kern="0" cap="none" spc="0" normalizeH="0" baseline="0" noProof="0" dirty="0" err="1">
                <a:ln>
                  <a:noFill/>
                </a:ln>
                <a:solidFill>
                  <a:srgbClr val="000000"/>
                </a:solidFill>
                <a:effectLst/>
                <a:uLnTx/>
                <a:uFillTx/>
                <a:latin typeface="Proxima Nova"/>
                <a:sym typeface="Proxima Nova"/>
              </a:rPr>
              <a:t>correcciones</a:t>
            </a:r>
            <a:r>
              <a:rPr kumimoji="0" sz="1300" b="0" i="0" u="none" strike="noStrike" kern="0" cap="none" spc="0" normalizeH="0" baseline="0" noProof="0" dirty="0">
                <a:ln>
                  <a:noFill/>
                </a:ln>
                <a:solidFill>
                  <a:srgbClr val="000000"/>
                </a:solidFill>
                <a:effectLst/>
                <a:uLnTx/>
                <a:uFillTx/>
                <a:latin typeface="Proxima Nova"/>
                <a:sym typeface="Proxima Nova"/>
              </a:rPr>
              <a:t> y/o </a:t>
            </a:r>
            <a:r>
              <a:rPr kumimoji="0" sz="1300" b="0" i="0" u="none" strike="noStrike" kern="0" cap="none" spc="0" normalizeH="0" baseline="0" noProof="0" dirty="0" err="1">
                <a:ln>
                  <a:noFill/>
                </a:ln>
                <a:solidFill>
                  <a:srgbClr val="000000"/>
                </a:solidFill>
                <a:effectLst/>
                <a:uLnTx/>
                <a:uFillTx/>
                <a:latin typeface="Proxima Nova"/>
                <a:sym typeface="Proxima Nova"/>
              </a:rPr>
              <a:t>reparaciones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necesarias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Proporcionar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información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sobre</a:t>
            </a:r>
            <a:r>
              <a:rPr kumimoji="0" sz="1300" b="0" i="0" u="none" strike="noStrike" kern="0" cap="none" spc="0" normalizeH="0" baseline="0" noProof="0" dirty="0">
                <a:ln>
                  <a:noFill/>
                </a:ln>
                <a:solidFill>
                  <a:srgbClr val="000000"/>
                </a:solidFill>
                <a:effectLst/>
                <a:uLnTx/>
                <a:uFillTx/>
                <a:latin typeface="Proxima Nova"/>
                <a:sym typeface="Proxima Nova"/>
              </a:rPr>
              <a:t> los </a:t>
            </a:r>
            <a:r>
              <a:rPr kumimoji="0" sz="1300" b="0" i="0" u="none" strike="noStrike" kern="0" cap="none" spc="0" normalizeH="0" baseline="0" noProof="0" dirty="0" err="1">
                <a:ln>
                  <a:noFill/>
                </a:ln>
                <a:solidFill>
                  <a:srgbClr val="000000"/>
                </a:solidFill>
                <a:effectLst/>
                <a:uLnTx/>
                <a:uFillTx/>
                <a:latin typeface="Proxima Nova"/>
                <a:sym typeface="Proxima Nova"/>
              </a:rPr>
              <a:t>servicios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solicitados</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Proporcionar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orientación</a:t>
            </a:r>
            <a:r>
              <a:rPr kumimoji="0" sz="1300" b="0" i="0" u="none" strike="noStrike" kern="0" cap="none" spc="0" normalizeH="0" baseline="0" noProof="0" dirty="0">
                <a:ln>
                  <a:noFill/>
                </a:ln>
                <a:solidFill>
                  <a:srgbClr val="000000"/>
                </a:solidFill>
                <a:effectLst/>
                <a:uLnTx/>
                <a:uFillTx/>
                <a:latin typeface="Proxima Nova"/>
                <a:sym typeface="Proxima Nova"/>
              </a:rPr>
              <a:t> y </a:t>
            </a:r>
            <a:r>
              <a:rPr kumimoji="0" sz="1300" b="0" i="0" u="none" strike="noStrike" kern="0" cap="none" spc="0" normalizeH="0" baseline="0" noProof="0" dirty="0" err="1">
                <a:ln>
                  <a:noFill/>
                </a:ln>
                <a:solidFill>
                  <a:srgbClr val="000000"/>
                </a:solidFill>
                <a:effectLst/>
                <a:uLnTx/>
                <a:uFillTx/>
                <a:latin typeface="Proxima Nova"/>
                <a:sym typeface="Proxima Nova"/>
              </a:rPr>
              <a:t>apoyo</a:t>
            </a:r>
            <a:r>
              <a:rPr kumimoji="0" sz="1300" b="0" i="0" u="none" strike="noStrike" kern="0" cap="none" spc="0" normalizeH="0" baseline="0" noProof="0" dirty="0">
                <a:ln>
                  <a:noFill/>
                </a:ln>
                <a:solidFill>
                  <a:srgbClr val="000000"/>
                </a:solidFill>
                <a:effectLst/>
                <a:uLnTx/>
                <a:uFillTx/>
                <a:latin typeface="Proxima Nova"/>
                <a:sym typeface="Proxima Nova"/>
              </a:rPr>
              <a:t> a lo largo del </a:t>
            </a:r>
            <a:r>
              <a:rPr kumimoji="0" sz="1300" b="0" i="0" u="none" strike="noStrike" kern="0" cap="none" spc="0" normalizeH="0" baseline="0" noProof="0" dirty="0" err="1">
                <a:ln>
                  <a:noFill/>
                </a:ln>
                <a:solidFill>
                  <a:srgbClr val="000000"/>
                </a:solidFill>
                <a:effectLst/>
                <a:uLnTx/>
                <a:uFillTx/>
                <a:latin typeface="Proxima Nova"/>
                <a:sym typeface="Proxima Nova"/>
              </a:rPr>
              <a:t>proceso</a:t>
            </a:r>
            <a:r>
              <a:rPr kumimoji="0" sz="1300" b="0" i="0" u="none" strike="noStrike" kern="0" cap="none" spc="0" normalizeH="0" baseline="0" noProof="0" dirty="0">
                <a:ln>
                  <a:noFill/>
                </a:ln>
                <a:solidFill>
                  <a:srgbClr val="000000"/>
                </a:solidFill>
                <a:effectLst/>
                <a:uLnTx/>
                <a:uFillTx/>
                <a:latin typeface="Proxima Nova"/>
                <a:sym typeface="Proxima Nova"/>
              </a:rPr>
              <a:t> de </a:t>
            </a:r>
            <a:r>
              <a:rPr kumimoji="0" sz="1300" b="0" i="0" u="none" strike="noStrike" kern="0" cap="none" spc="0" normalizeH="0" baseline="0" noProof="0" dirty="0" err="1">
                <a:ln>
                  <a:noFill/>
                </a:ln>
                <a:solidFill>
                  <a:srgbClr val="000000"/>
                </a:solidFill>
                <a:effectLst/>
                <a:uLnTx/>
                <a:uFillTx/>
                <a:latin typeface="Proxima Nova"/>
                <a:sym typeface="Proxima Nova"/>
              </a:rPr>
              <a:t>cierre</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Estar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contacto</a:t>
            </a:r>
            <a:r>
              <a:rPr kumimoji="0" sz="1300" b="0" i="0" u="none" strike="noStrike" kern="0" cap="none" spc="0" normalizeH="0" baseline="0" noProof="0" dirty="0">
                <a:ln>
                  <a:noFill/>
                </a:ln>
                <a:solidFill>
                  <a:srgbClr val="000000"/>
                </a:solidFill>
                <a:effectLst/>
                <a:uLnTx/>
                <a:uFillTx/>
                <a:latin typeface="Proxima Nova"/>
                <a:sym typeface="Proxima Nova"/>
              </a:rPr>
              <a:t> con </a:t>
            </a:r>
            <a:r>
              <a:rPr kumimoji="0" sz="1300" b="0" i="0" u="none" strike="noStrike" kern="0" cap="none" spc="0" normalizeH="0" baseline="0" noProof="0" dirty="0" err="1">
                <a:ln>
                  <a:noFill/>
                </a:ln>
                <a:solidFill>
                  <a:srgbClr val="000000"/>
                </a:solidFill>
                <a:effectLst/>
                <a:uLnTx/>
                <a:uFillTx/>
                <a:latin typeface="Proxima Nova"/>
                <a:sym typeface="Proxima Nova"/>
              </a:rPr>
              <a:t>usted</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en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relación</a:t>
            </a:r>
            <a:r>
              <a:rPr kumimoji="0" sz="1300" b="0" i="0" u="none" strike="noStrike" kern="0" cap="none" spc="0" normalizeH="0" baseline="0" noProof="0" dirty="0">
                <a:ln>
                  <a:noFill/>
                </a:ln>
                <a:solidFill>
                  <a:srgbClr val="000000"/>
                </a:solidFill>
                <a:effectLst/>
                <a:uLnTx/>
                <a:uFillTx/>
                <a:latin typeface="Proxima Nova"/>
                <a:sym typeface="Proxima Nova"/>
              </a:rPr>
              <a:t> con las </a:t>
            </a:r>
            <a:r>
              <a:rPr kumimoji="0" sz="1300" b="0" i="0" u="none" strike="noStrike" kern="0" cap="none" spc="0" normalizeH="0" baseline="0" noProof="0" dirty="0" err="1">
                <a:ln>
                  <a:noFill/>
                </a:ln>
                <a:solidFill>
                  <a:srgbClr val="000000"/>
                </a:solidFill>
                <a:effectLst/>
                <a:uLnTx/>
                <a:uFillTx/>
                <a:latin typeface="Proxima Nova"/>
                <a:sym typeface="Proxima Nova"/>
              </a:rPr>
              <a:t>futuras</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condiciones</a:t>
            </a:r>
            <a:r>
              <a:rPr kumimoji="0" sz="1300" b="0" i="0" u="none" strike="noStrike" kern="0" cap="none" spc="0" normalizeH="0" baseline="0" noProof="0" dirty="0">
                <a:ln>
                  <a:noFill/>
                </a:ln>
                <a:solidFill>
                  <a:srgbClr val="000000"/>
                </a:solidFill>
                <a:effectLst/>
                <a:uLnTx/>
                <a:uFillTx/>
                <a:latin typeface="Proxima Nova"/>
                <a:sym typeface="Proxima Nova"/>
              </a:rPr>
              <a:t> del mercado que </a:t>
            </a:r>
            <a:r>
              <a:rPr kumimoji="0" sz="1300" b="0" i="0" u="none" strike="noStrike" kern="0" cap="none" spc="0" normalizeH="0" baseline="0" noProof="0" dirty="0" err="1">
                <a:ln>
                  <a:noFill/>
                </a:ln>
                <a:solidFill>
                  <a:srgbClr val="000000"/>
                </a:solidFill>
                <a:effectLst/>
                <a:uLnTx/>
                <a:uFillTx/>
                <a:latin typeface="Proxima Nova"/>
                <a:sym typeface="Proxima Nova"/>
              </a:rPr>
              <a:t>puedan</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afectar</a:t>
            </a:r>
            <a:r>
              <a:rPr kumimoji="0" sz="1300" b="0" i="0" u="none" strike="noStrike" kern="0" cap="none" spc="0" normalizeH="0" baseline="0" noProof="0" dirty="0">
                <a:ln>
                  <a:noFill/>
                </a:ln>
                <a:solidFill>
                  <a:srgbClr val="000000"/>
                </a:solidFill>
                <a:effectLst/>
                <a:uLnTx/>
                <a:uFillTx/>
                <a:latin typeface="Proxima Nova"/>
                <a:sym typeface="Proxima Nova"/>
              </a:rPr>
              <a:t> al valor de </a:t>
            </a:r>
            <a:r>
              <a:rPr kumimoji="0" sz="1300" b="0" i="0" u="none" strike="noStrike" kern="0" cap="none" spc="0" normalizeH="0" baseline="0" noProof="0" dirty="0" err="1">
                <a:ln>
                  <a:noFill/>
                </a:ln>
                <a:solidFill>
                  <a:srgbClr val="000000"/>
                </a:solidFill>
                <a:effectLst/>
                <a:uLnTx/>
                <a:uFillTx/>
                <a:latin typeface="Proxima Nova"/>
                <a:sym typeface="Proxima Nova"/>
              </a:rPr>
              <a:t>su</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vivienda</a:t>
            </a:r>
            <a:r>
              <a:rPr kumimoji="0" sz="1300" b="0" i="0" u="none" strike="noStrike" kern="0" cap="none" spc="0" normalizeH="0" baseline="0" noProof="0" dirty="0">
                <a:ln>
                  <a:noFill/>
                </a:ln>
                <a:solidFill>
                  <a:srgbClr val="000000"/>
                </a:solidFill>
                <a:effectLst/>
                <a:uLnTx/>
                <a:uFillTx/>
                <a:latin typeface="Proxima Nova"/>
                <a:sym typeface="Proxima Nova"/>
              </a:rPr>
              <a:t>. </a:t>
            </a:r>
          </a:p>
          <a:p>
            <a:pPr marL="342899" marR="0" lvl="0" indent="-342899" algn="l" defTabSz="776287" rtl="0" eaLnBrk="1" fontAlgn="auto" latinLnBrk="0" hangingPunct="0">
              <a:lnSpc>
                <a:spcPct val="100000"/>
              </a:lnSpc>
              <a:spcBef>
                <a:spcPts val="300"/>
              </a:spcBef>
              <a:spcAft>
                <a:spcPts val="0"/>
              </a:spcAft>
              <a:buClrTx/>
              <a:buSzPct val="100000"/>
              <a:buFontTx/>
              <a:buAutoNum type="arabicPeriod"/>
              <a:tabLst/>
              <a:defRPr sz="1300">
                <a:latin typeface="Proxima Nova"/>
                <a:ea typeface="Proxima Nova"/>
                <a:cs typeface="Proxima Nova"/>
                <a:sym typeface="Proxima Nova"/>
              </a:defRPr>
            </a:pPr>
            <a:r>
              <a:rPr kumimoji="0" sz="1300" b="0" i="0" u="none" strike="noStrike" kern="0" cap="none" spc="0" normalizeH="0" baseline="0" noProof="0" dirty="0" err="1">
                <a:ln>
                  <a:noFill/>
                </a:ln>
                <a:solidFill>
                  <a:srgbClr val="000000"/>
                </a:solidFill>
                <a:effectLst/>
                <a:uLnTx/>
                <a:uFillTx/>
                <a:latin typeface="Proxima Nova"/>
                <a:sym typeface="Proxima Nova"/>
              </a:rPr>
              <a:t>Agradezco</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cualquier</a:t>
            </a:r>
            <a:r>
              <a:rPr kumimoji="0" sz="1300" b="0" i="0" u="none" strike="noStrike" kern="0" cap="none" spc="0" normalizeH="0" baseline="0" noProof="0" dirty="0">
                <a:ln>
                  <a:noFill/>
                </a:ln>
                <a:solidFill>
                  <a:srgbClr val="000000"/>
                </a:solidFill>
                <a:effectLst/>
                <a:uLnTx/>
                <a:uFillTx/>
                <a:latin typeface="Proxima Nova"/>
                <a:sym typeface="Proxima Nova"/>
              </a:rPr>
              <a:t> </a:t>
            </a:r>
            <a:r>
              <a:rPr kumimoji="0" sz="1300" b="0" i="0" u="none" strike="noStrike" kern="0" cap="none" spc="0" normalizeH="0" baseline="0" noProof="0" dirty="0" err="1">
                <a:ln>
                  <a:noFill/>
                </a:ln>
                <a:solidFill>
                  <a:srgbClr val="000000"/>
                </a:solidFill>
                <a:effectLst/>
                <a:uLnTx/>
                <a:uFillTx/>
                <a:latin typeface="Proxima Nova"/>
                <a:sym typeface="Proxima Nova"/>
              </a:rPr>
              <a:t>recomendación</a:t>
            </a:r>
            <a:r>
              <a:rPr kumimoji="0" sz="1300" b="0" i="0" u="none" strike="noStrike" kern="0" cap="none" spc="0" normalizeH="0" baseline="0" noProof="0" dirty="0">
                <a:ln>
                  <a:noFill/>
                </a:ln>
                <a:solidFill>
                  <a:srgbClr val="000000"/>
                </a:solidFill>
                <a:effectLst/>
                <a:uLnTx/>
                <a:uFillTx/>
                <a:latin typeface="Proxima Nova"/>
                <a:sym typeface="Proxima Nova"/>
              </a:rPr>
              <a:t> a </a:t>
            </a:r>
            <a:r>
              <a:rPr kumimoji="0" sz="1300" b="0" i="0" u="none" strike="noStrike" kern="0" cap="none" spc="0" normalizeH="0" baseline="0" noProof="0" dirty="0" err="1">
                <a:ln>
                  <a:noFill/>
                </a:ln>
                <a:solidFill>
                  <a:srgbClr val="000000"/>
                </a:solidFill>
                <a:effectLst/>
                <a:uLnTx/>
                <a:uFillTx/>
                <a:latin typeface="Proxima Nova"/>
                <a:sym typeface="Proxima Nova"/>
              </a:rPr>
              <a:t>familiares</a:t>
            </a:r>
            <a:r>
              <a:rPr kumimoji="0" sz="1300" b="0" i="0" u="none" strike="noStrike" kern="0" cap="none" spc="0" normalizeH="0" baseline="0" noProof="0" dirty="0">
                <a:ln>
                  <a:noFill/>
                </a:ln>
                <a:solidFill>
                  <a:srgbClr val="000000"/>
                </a:solidFill>
                <a:effectLst/>
                <a:uLnTx/>
                <a:uFillTx/>
                <a:latin typeface="Proxima Nova"/>
                <a:sym typeface="Proxima Nova"/>
              </a:rPr>
              <a:t> y amigos. </a:t>
            </a:r>
          </a:p>
        </p:txBody>
      </p:sp>
      <p:pic>
        <p:nvPicPr>
          <p:cNvPr id="24" name="Depositphotos_128752574_xl-2015.jpg" descr="Depositphotos_128752574_xl-2015.jpg"/>
          <p:cNvPicPr>
            <a:picLocks noChangeAspect="1"/>
          </p:cNvPicPr>
          <p:nvPr/>
        </p:nvPicPr>
        <p:blipFill>
          <a:blip r:embed="rId2" cstate="email">
            <a:extLst>
              <a:ext uri="{28A0092B-C50C-407E-A947-70E740481C1C}">
                <a14:useLocalDpi xmlns:a14="http://schemas.microsoft.com/office/drawing/2010/main"/>
              </a:ext>
            </a:extLst>
          </a:blip>
          <a:srcRect t="3333" b="10043"/>
          <a:stretch>
            <a:fillRect/>
          </a:stretch>
        </p:blipFill>
        <p:spPr>
          <a:xfrm>
            <a:off x="1592" y="-92457"/>
            <a:ext cx="7769216" cy="3613021"/>
          </a:xfrm>
          <a:prstGeom prst="rect">
            <a:avLst/>
          </a:prstGeom>
          <a:ln w="12700">
            <a:miter lim="400000"/>
          </a:ln>
        </p:spPr>
      </p:pic>
      <p:sp>
        <p:nvSpPr>
          <p:cNvPr id="25" name="As your Buyer’s Agent, I will…"/>
          <p:cNvSpPr txBox="1"/>
          <p:nvPr/>
        </p:nvSpPr>
        <p:spPr>
          <a:xfrm>
            <a:off x="203622" y="3639474"/>
            <a:ext cx="5778183" cy="430887"/>
          </a:xfrm>
          <a:prstGeom prst="rect">
            <a:avLst/>
          </a:prstGeom>
          <a:ln w="12700">
            <a:miter lim="400000"/>
          </a:ln>
          <a:extLst>
            <a:ext uri="{C572A759-6A51-4108-AA02-DFA0A04FC94B}">
              <ma14:wrappingTextBoxFlag xmlns="" xmlns:a16="http://schemas.microsoft.com/office/drawing/2014/main" xmlns:ma14="http://schemas.microsoft.com/office/mac/drawingml/2011/main" xmlns:a14="http://schemas.microsoft.com/office/drawing/2010/main" xmlns:m="http://schemas.openxmlformats.org/officeDocument/2006/math" val="1"/>
            </a:ext>
          </a:extLst>
        </p:spPr>
        <p:txBody>
          <a:bodyPr wrap="none" lIns="45719" rIns="45719">
            <a:spAutoFit/>
          </a:bodyPr>
          <a:lstStyle>
            <a:lvl1pPr>
              <a:defRPr sz="2200" b="1">
                <a:latin typeface="Proxima Nova"/>
                <a:ea typeface="Proxima Nova"/>
                <a:cs typeface="Proxima Nova"/>
                <a:sym typeface="Proxima Nov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2200" b="1" i="0" u="none" strike="noStrike" kern="0" cap="none" spc="0" normalizeH="0" baseline="0" noProof="0" dirty="0">
                <a:ln>
                  <a:noFill/>
                </a:ln>
                <a:solidFill>
                  <a:srgbClr val="000000"/>
                </a:solidFill>
                <a:effectLst/>
                <a:uLnTx/>
                <a:uFillTx/>
                <a:latin typeface="Proxima Nova"/>
                <a:sym typeface="Proxima Nova"/>
              </a:rPr>
              <a:t>Como </a:t>
            </a:r>
            <a:r>
              <a:rPr kumimoji="0" sz="2200" b="1" i="0" u="none" strike="noStrike" kern="0" cap="none" spc="0" normalizeH="0" baseline="0" noProof="0" dirty="0" err="1">
                <a:ln>
                  <a:noFill/>
                </a:ln>
                <a:solidFill>
                  <a:srgbClr val="000000"/>
                </a:solidFill>
                <a:effectLst/>
                <a:uLnTx/>
                <a:uFillTx/>
                <a:latin typeface="Proxima Nova"/>
                <a:sym typeface="Proxima Nova"/>
              </a:rPr>
              <a:t>su</a:t>
            </a:r>
            <a:r>
              <a:rPr kumimoji="0" sz="2200" b="1" i="0" u="none" strike="noStrike" kern="0" cap="none" spc="0" normalizeH="0" baseline="0" noProof="0" dirty="0">
                <a:ln>
                  <a:noFill/>
                </a:ln>
                <a:solidFill>
                  <a:srgbClr val="000000"/>
                </a:solidFill>
                <a:effectLst/>
                <a:uLnTx/>
                <a:uFillTx/>
                <a:latin typeface="Proxima Nova"/>
                <a:sym typeface="Proxima Nova"/>
              </a:rPr>
              <a:t> </a:t>
            </a:r>
            <a:r>
              <a:rPr kumimoji="0" sz="2200" b="1" i="0" u="none" strike="noStrike" kern="0" cap="none" spc="0" normalizeH="0" baseline="0" noProof="0" dirty="0" err="1">
                <a:ln>
                  <a:noFill/>
                </a:ln>
                <a:solidFill>
                  <a:srgbClr val="000000"/>
                </a:solidFill>
                <a:effectLst/>
                <a:uLnTx/>
                <a:uFillTx/>
                <a:latin typeface="Proxima Nova"/>
                <a:sym typeface="Proxima Nova"/>
              </a:rPr>
              <a:t>agente</a:t>
            </a:r>
            <a:r>
              <a:rPr kumimoji="0" sz="2200" b="1" i="0" u="none" strike="noStrike" kern="0" cap="none" spc="0" normalizeH="0" baseline="0" noProof="0" dirty="0">
                <a:ln>
                  <a:noFill/>
                </a:ln>
                <a:solidFill>
                  <a:srgbClr val="000000"/>
                </a:solidFill>
                <a:effectLst/>
                <a:uLnTx/>
                <a:uFillTx/>
                <a:latin typeface="Proxima Nova"/>
                <a:sym typeface="Proxima Nova"/>
              </a:rPr>
              <a:t> de </a:t>
            </a:r>
            <a:r>
              <a:rPr kumimoji="0" sz="2200" b="1" i="0" u="none" strike="noStrike" kern="0" cap="none" spc="0" normalizeH="0" baseline="0" noProof="0" dirty="0" err="1">
                <a:ln>
                  <a:noFill/>
                </a:ln>
                <a:solidFill>
                  <a:srgbClr val="000000"/>
                </a:solidFill>
                <a:effectLst/>
                <a:uLnTx/>
                <a:uFillTx/>
                <a:latin typeface="Proxima Nova"/>
                <a:sym typeface="Proxima Nova"/>
              </a:rPr>
              <a:t>compras</a:t>
            </a:r>
            <a:r>
              <a:rPr kumimoji="0" sz="2200" b="1" i="0" u="none" strike="noStrike" kern="0" cap="none" spc="0" normalizeH="0" baseline="0" noProof="0" dirty="0">
                <a:ln>
                  <a:noFill/>
                </a:ln>
                <a:solidFill>
                  <a:srgbClr val="000000"/>
                </a:solidFill>
                <a:effectLst/>
                <a:uLnTx/>
                <a:uFillTx/>
                <a:latin typeface="Proxima Nova"/>
                <a:sym typeface="Proxima Nova"/>
              </a:rPr>
              <a:t>, </a:t>
            </a:r>
            <a:r>
              <a:rPr kumimoji="0" sz="2200" b="1" i="0" u="none" strike="noStrike" kern="0" cap="none" spc="0" normalizeH="0" baseline="0" noProof="0" dirty="0" err="1">
                <a:ln>
                  <a:noFill/>
                </a:ln>
                <a:solidFill>
                  <a:srgbClr val="000000"/>
                </a:solidFill>
                <a:effectLst/>
                <a:uLnTx/>
                <a:uFillTx/>
                <a:latin typeface="Proxima Nova"/>
                <a:sym typeface="Proxima Nova"/>
              </a:rPr>
              <a:t>yo</a:t>
            </a:r>
            <a:r>
              <a:rPr kumimoji="0" lang="es-VE" sz="2200" b="1" i="0" u="none" strike="noStrike" kern="0" cap="none" spc="0" normalizeH="0" baseline="0" noProof="0" dirty="0">
                <a:ln>
                  <a:noFill/>
                </a:ln>
                <a:solidFill>
                  <a:srgbClr val="000000"/>
                </a:solidFill>
                <a:effectLst/>
                <a:uLnTx/>
                <a:uFillTx/>
                <a:latin typeface="Proxima Nova"/>
                <a:sym typeface="Proxima Nova"/>
              </a:rPr>
              <a:t> busco</a:t>
            </a:r>
            <a:r>
              <a:rPr kumimoji="0" sz="2200" b="1" i="0" u="none" strike="noStrike" kern="0" cap="none" spc="0" normalizeH="0" baseline="0" noProof="0" dirty="0">
                <a:ln>
                  <a:noFill/>
                </a:ln>
                <a:solidFill>
                  <a:srgbClr val="000000"/>
                </a:solidFill>
                <a:effectLst/>
                <a:uLnTx/>
                <a:uFillTx/>
                <a:latin typeface="Proxima Nova"/>
                <a:sym typeface="Proxima Nova"/>
              </a:rPr>
              <a:t>...</a:t>
            </a:r>
          </a:p>
        </p:txBody>
      </p:sp>
      <p:sp>
        <p:nvSpPr>
          <p:cNvPr id="26" name="Rectangle"/>
          <p:cNvSpPr/>
          <p:nvPr/>
        </p:nvSpPr>
        <p:spPr>
          <a:xfrm>
            <a:off x="-50800" y="3530600"/>
            <a:ext cx="7874000" cy="22606"/>
          </a:xfrm>
          <a:prstGeom prst="rect">
            <a:avLst/>
          </a:prstGeom>
          <a:solidFill>
            <a:srgbClr val="000000"/>
          </a:solidFill>
          <a:ln w="25400">
            <a:solidFill>
              <a:srgbClr val="000000"/>
            </a:solidFill>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 name="email address here">
            <a:extLst>
              <a:ext uri="{FF2B5EF4-FFF2-40B4-BE49-F238E27FC236}">
                <a16:creationId xmlns:a16="http://schemas.microsoft.com/office/drawing/2014/main" id="{5726A3AD-3443-41FA-9E29-0E8C595E97E5}"/>
              </a:ext>
            </a:extLst>
          </p:cNvPr>
          <p:cNvSpPr txBox="1"/>
          <p:nvPr/>
        </p:nvSpPr>
        <p:spPr>
          <a:xfrm>
            <a:off x="0" y="9470089"/>
            <a:ext cx="7823200" cy="738660"/>
          </a:xfrm>
          <a:prstGeom prst="rect">
            <a:avLst/>
          </a:prstGeom>
          <a:solidFill>
            <a:srgbClr val="D1C9A9"/>
          </a:solidFill>
          <a:ln w="12700">
            <a:miter lim="400000"/>
          </a:ln>
          <a:extLst>
            <a:ext uri="{C572A759-6A51-4108-AA02-DFA0A04FC94B}">
              <ma14:wrappingTextBoxFlag xmlns="" xmlns:a16="http://schemas.microsoft.com/office/drawing/2014/main"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lnSpc>
                <a:spcPct val="200000"/>
              </a:lnSpc>
              <a:defRPr sz="1400" b="1">
                <a:latin typeface="Georgia"/>
                <a:ea typeface="Georgia"/>
                <a:cs typeface="Georgia"/>
                <a:sym typeface="Georgia"/>
              </a:defRPr>
            </a:pPr>
            <a:r>
              <a:rPr sz="1400" b="1" dirty="0">
                <a:latin typeface="Georgia"/>
                <a:ea typeface="Georgia"/>
                <a:cs typeface="Georgia"/>
                <a:sym typeface="Georgia"/>
              </a:rPr>
              <a:t>Nombre del agente aquí ⋅ (123) 456-7890</a:t>
            </a:r>
            <a:endParaRPr lang="en-US" sz="1400" b="1" dirty="0">
              <a:latin typeface="Georgia"/>
              <a:ea typeface="Georgia"/>
              <a:cs typeface="Georgia"/>
              <a:sym typeface="Georgia"/>
            </a:endParaRPr>
          </a:p>
          <a:p>
            <a:pPr algn="ctr">
              <a:defRPr sz="1400" b="1">
                <a:latin typeface="Georgia"/>
                <a:ea typeface="Georgia"/>
                <a:cs typeface="Georgia"/>
                <a:sym typeface="Georgia"/>
              </a:defRPr>
            </a:pPr>
            <a:endParaRPr sz="1400" b="1" dirty="0">
              <a:latin typeface="Georgia"/>
              <a:ea typeface="Georgia"/>
              <a:cs typeface="Georgia"/>
              <a:sym typeface="Georgia"/>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Buyer's Guide to Real Estate copy 9.png" descr="Buyer's Guide to Real Estate copy 9.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48337" y="-3"/>
            <a:ext cx="7771794" cy="10058405"/>
          </a:xfrm>
          <a:prstGeom prst="rect">
            <a:avLst/>
          </a:prstGeom>
          <a:ln w="12700">
            <a:miter lim="400000"/>
          </a:ln>
        </p:spPr>
      </p:pic>
      <p:sp>
        <p:nvSpPr>
          <p:cNvPr id="111"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12" name="Who’s Involved in the Purchase  of Your Home?…"/>
          <p:cNvSpPr txBox="1"/>
          <p:nvPr/>
        </p:nvSpPr>
        <p:spPr>
          <a:xfrm>
            <a:off x="683458" y="446861"/>
            <a:ext cx="6367582" cy="8725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ctr">
              <a:defRPr sz="2400" b="1">
                <a:uFill>
                  <a:solidFill>
                    <a:srgbClr val="000000"/>
                  </a:solidFill>
                </a:uFill>
                <a:latin typeface="Cambria"/>
                <a:ea typeface="Cambria"/>
                <a:cs typeface="Cambria"/>
                <a:sym typeface="Cambria"/>
              </a:defRPr>
            </a:pPr>
            <a:r>
              <a:rPr sz="2600" dirty="0"/>
              <a:t>¿Quién interviene en la compra </a:t>
            </a:r>
            <a:br>
              <a:rPr sz="2600" dirty="0"/>
            </a:br>
            <a:r>
              <a:rPr sz="2600" dirty="0"/>
              <a:t>de su casa?</a:t>
            </a:r>
          </a:p>
          <a:p>
            <a:pPr algn="just">
              <a:defRPr sz="1600">
                <a:uFill>
                  <a:solidFill>
                    <a:srgbClr val="000000"/>
                  </a:solidFill>
                </a:uFill>
                <a:latin typeface="Cambria"/>
                <a:ea typeface="Cambria"/>
                <a:cs typeface="Cambria"/>
                <a:sym typeface="Cambria"/>
              </a:defRPr>
            </a:pPr>
            <a:endParaRPr dirty="0"/>
          </a:p>
          <a:p>
            <a:pPr algn="ctr">
              <a:defRPr sz="1600">
                <a:uFill>
                  <a:solidFill>
                    <a:srgbClr val="000000"/>
                  </a:solidFill>
                </a:uFill>
                <a:latin typeface="Cambria"/>
                <a:ea typeface="Cambria"/>
                <a:cs typeface="Cambria"/>
                <a:sym typeface="Cambria"/>
              </a:defRPr>
            </a:pPr>
            <a:r>
              <a:rPr sz="1700" dirty="0"/>
              <a:t>A la hora de negociar la compra de una vivienda, estas son las partes implicadas que influirán en los precios y condiciones acordados: </a:t>
            </a:r>
            <a:endParaRPr lang="en-US" sz="1700" dirty="0"/>
          </a:p>
          <a:p>
            <a:pPr algn="just">
              <a:defRPr sz="1600">
                <a:uFill>
                  <a:solidFill>
                    <a:srgbClr val="000000"/>
                  </a:solidFill>
                </a:uFill>
                <a:latin typeface="Cambria"/>
                <a:ea typeface="Cambria"/>
                <a:cs typeface="Cambria"/>
                <a:sym typeface="Cambria"/>
              </a:defRPr>
            </a:pP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Usted, el comprador</a:t>
            </a:r>
            <a:r>
              <a:rPr lang="en-US" dirty="0"/>
              <a:t>, </a:t>
            </a:r>
            <a:r>
              <a:rPr dirty="0"/>
              <a:t>quiere </a:t>
            </a:r>
            <a:r>
              <a:rPr lang="en-US" dirty="0"/>
              <a:t>encontrar una vivienda que se adapte a sus necesidades y hacer una buena inversión </a:t>
            </a: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agente del comprador</a:t>
            </a:r>
            <a:r>
              <a:rPr dirty="0"/>
              <a:t>: </a:t>
            </a:r>
            <a:r>
              <a:rPr lang="en-US" dirty="0"/>
              <a:t>el </a:t>
            </a:r>
            <a:r>
              <a:rPr dirty="0"/>
              <a:t>agente inmobiliario encargado de negociar en su nombre y de velar por sus intereses</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abogado del comprador</a:t>
            </a:r>
            <a:r>
              <a:rPr dirty="0"/>
              <a:t>: </a:t>
            </a:r>
            <a:r>
              <a:rPr lang="en-US" dirty="0"/>
              <a:t>protege </a:t>
            </a:r>
            <a:r>
              <a:rPr dirty="0"/>
              <a:t>sus intereses legales</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vendedor </a:t>
            </a:r>
            <a:r>
              <a:rPr dirty="0"/>
              <a:t>- </a:t>
            </a:r>
            <a:r>
              <a:rPr lang="en-US" dirty="0"/>
              <a:t>que </a:t>
            </a:r>
            <a:r>
              <a:rPr dirty="0"/>
              <a:t>busca vender su casa y obtener el precio más alto </a:t>
            </a:r>
            <a:r>
              <a:rPr lang="en-US" dirty="0"/>
              <a:t>y el </a:t>
            </a:r>
            <a:r>
              <a:rPr dirty="0"/>
              <a:t>mejor rendimiento de su inversión.</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agente del vendedor</a:t>
            </a:r>
            <a:r>
              <a:rPr dirty="0"/>
              <a:t>: </a:t>
            </a:r>
            <a:r>
              <a:rPr lang="en-US" dirty="0"/>
              <a:t>el </a:t>
            </a:r>
            <a:r>
              <a:rPr dirty="0"/>
              <a:t>agente inmobiliario que protegerá los intereses y negociará el precio y las condiciones en nombre del vendedor</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abogado del vendedor </a:t>
            </a:r>
            <a:r>
              <a:rPr dirty="0"/>
              <a:t>- </a:t>
            </a:r>
            <a:r>
              <a:rPr lang="en-US" dirty="0"/>
              <a:t>proteger </a:t>
            </a:r>
            <a:r>
              <a:rPr dirty="0"/>
              <a:t>los intereses legales del vendedor</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La empresa de inspección de la vivienda</a:t>
            </a:r>
            <a:r>
              <a:rPr dirty="0"/>
              <a:t>: </a:t>
            </a:r>
            <a:r>
              <a:rPr lang="en-US" dirty="0"/>
              <a:t>contratada </a:t>
            </a:r>
            <a:r>
              <a:rPr dirty="0"/>
              <a:t>por los compradores para encontrar problemas (grandes o pequeños) en la vivienda y así poder negociar y conocer lo que se está comprando.</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El </a:t>
            </a:r>
            <a:r>
              <a:rPr lang="en-US" b="1" dirty="0"/>
              <a:t>tasador</a:t>
            </a:r>
            <a:r>
              <a:rPr dirty="0"/>
              <a:t>: tasará el valor de la vivienda de forma objetiva en nombre del </a:t>
            </a:r>
            <a:r>
              <a:rPr lang="en-US" dirty="0"/>
              <a:t>prestamista </a:t>
            </a:r>
            <a:endParaRPr dirty="0"/>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lang="en-US" b="1" dirty="0"/>
              <a:t>Prestamista </a:t>
            </a:r>
            <a:r>
              <a:rPr b="1" dirty="0"/>
              <a:t>o banco</a:t>
            </a:r>
            <a:r>
              <a:rPr dirty="0"/>
              <a:t>: supervisará el proceso de préstamo, las opciones hipotecarias y el cierre.</a:t>
            </a:r>
          </a:p>
          <a:p>
            <a:pPr marL="160020" indent="-160020" algn="just">
              <a:spcAft>
                <a:spcPts val="1200"/>
              </a:spcAft>
              <a:buSzPct val="100000"/>
              <a:buChar char="•"/>
              <a:defRPr sz="1600">
                <a:uFill>
                  <a:solidFill>
                    <a:srgbClr val="000000"/>
                  </a:solidFill>
                </a:uFill>
                <a:latin typeface="Cambria"/>
                <a:ea typeface="Cambria"/>
                <a:cs typeface="Cambria"/>
                <a:sym typeface="Cambria"/>
              </a:defRPr>
            </a:pPr>
            <a:r>
              <a:rPr b="1" dirty="0"/>
              <a:t>Compañía de títulos</a:t>
            </a:r>
            <a:r>
              <a:rPr dirty="0"/>
              <a:t>: </a:t>
            </a:r>
            <a:r>
              <a:rPr lang="en-US" dirty="0"/>
              <a:t>garantiza </a:t>
            </a:r>
            <a:r>
              <a:rPr dirty="0"/>
              <a:t>un título claro y la transferencia de la propiedad.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16.png" descr="16.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15"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17.png" descr="17.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18"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19" name="This is the exciting part! You have been preparing yourself, your goals, your hopes and dreams, and now it’s time to get shopping!"/>
          <p:cNvSpPr txBox="1"/>
          <p:nvPr/>
        </p:nvSpPr>
        <p:spPr>
          <a:xfrm>
            <a:off x="1418261" y="2511766"/>
            <a:ext cx="4935878" cy="891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a:uFill>
                  <a:solidFill>
                    <a:srgbClr val="000000"/>
                  </a:solidFill>
                </a:uFill>
                <a:latin typeface="Cambria"/>
                <a:ea typeface="Cambria"/>
                <a:cs typeface="Cambria"/>
                <a:sym typeface="Cambria"/>
              </a:defRPr>
            </a:lvl1pPr>
          </a:lstStyle>
          <a:p>
            <a:r>
              <a:t>Esta es la parte más emocionante. Has estado preparándote, tus objetivos, tus esperanzas y sueños, y ahora es el momento de ir de compras.</a:t>
            </a:r>
          </a:p>
        </p:txBody>
      </p:sp>
      <p:sp>
        <p:nvSpPr>
          <p:cNvPr id="2" name="Rectángulo 1">
            <a:extLst>
              <a:ext uri="{FF2B5EF4-FFF2-40B4-BE49-F238E27FC236}">
                <a16:creationId xmlns:a16="http://schemas.microsoft.com/office/drawing/2014/main" id="{ED3F4359-A6AE-42CF-A52B-52C2D560C9C9}"/>
              </a:ext>
            </a:extLst>
          </p:cNvPr>
          <p:cNvSpPr/>
          <p:nvPr/>
        </p:nvSpPr>
        <p:spPr>
          <a:xfrm>
            <a:off x="1645920" y="975360"/>
            <a:ext cx="4551680" cy="1323435"/>
          </a:xfrm>
          <a:prstGeom prst="rect">
            <a:avLst/>
          </a:prstGeom>
          <a:solidFill>
            <a:srgbClr val="F5F5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VE" sz="4000" b="1" dirty="0"/>
              <a:t>¡Que la cacería de casas comience!</a:t>
            </a:r>
            <a:endParaRPr kumimoji="0" lang="es-MX" sz="40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Buyer's Guide to Real Estate copy 10.png" descr="Buyer's Guide to Real Estate copy 10.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22"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23" name="We can’t help but daydream about living in a new home, thinking about how we would decorate and creating our own special spaces, but even amidst the dreaming, it’s important that we make TWO lists when considering a home for purchase.…"/>
          <p:cNvSpPr txBox="1"/>
          <p:nvPr/>
        </p:nvSpPr>
        <p:spPr>
          <a:xfrm>
            <a:off x="772737" y="3169382"/>
            <a:ext cx="6046351" cy="501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just">
              <a:defRPr sz="1600">
                <a:solidFill>
                  <a:srgbClr val="FFFFFF"/>
                </a:solidFill>
                <a:uFill>
                  <a:solidFill>
                    <a:srgbClr val="000000"/>
                  </a:solidFill>
                </a:uFill>
                <a:latin typeface="Cambria"/>
                <a:ea typeface="Cambria"/>
                <a:cs typeface="Cambria"/>
                <a:sym typeface="Cambria"/>
              </a:defRPr>
            </a:pPr>
            <a:r>
              <a:rPr dirty="0"/>
              <a:t>No podemos evitar soñar despiertos con la idea de vivir en una nueva casa, pensar en cómo decoraríamos y crearíamos nuestros propios espacios especiales, pero incluso en medio de la ensoñación, es importante que hagamos DOS listas cuando consideremos la compra de una casa.</a:t>
            </a:r>
          </a:p>
          <a:p>
            <a:pPr algn="just">
              <a:defRPr sz="1600">
                <a:solidFill>
                  <a:srgbClr val="FFFFFF"/>
                </a:solidFill>
                <a:uFill>
                  <a:solidFill>
                    <a:srgbClr val="000000"/>
                  </a:solidFill>
                </a:uFill>
                <a:latin typeface="Cambria"/>
                <a:ea typeface="Cambria"/>
                <a:cs typeface="Cambria"/>
                <a:sym typeface="Cambria"/>
              </a:defRPr>
            </a:pPr>
            <a:endParaRPr dirty="0"/>
          </a:p>
          <a:p>
            <a:pPr marL="541020" lvl="1" indent="-160020">
              <a:buSzPct val="60000"/>
              <a:buBlip>
                <a:blip r:embed="rId3"/>
              </a:buBlip>
              <a:defRPr sz="1600">
                <a:solidFill>
                  <a:srgbClr val="FFFFFF"/>
                </a:solidFill>
                <a:uFill>
                  <a:solidFill>
                    <a:srgbClr val="000000"/>
                  </a:solidFill>
                </a:uFill>
                <a:latin typeface="Cambria"/>
                <a:ea typeface="Cambria"/>
                <a:cs typeface="Cambria"/>
                <a:sym typeface="Cambria"/>
              </a:defRPr>
            </a:pPr>
            <a:r>
              <a:rPr dirty="0"/>
              <a:t>La primera lista, y la más importante, es la lista de "lo que hay que tener". Es la lista de cosas no negociables que debe tener tu casa. ¿Trabaja desde casa y necesita un espacio adecuado para su negocio? ¿Tiene limitaciones de </a:t>
            </a:r>
            <a:r>
              <a:rPr lang="en-US" dirty="0"/>
              <a:t>movilidad y necesita una </a:t>
            </a:r>
            <a:r>
              <a:rPr dirty="0"/>
              <a:t>casa de una sola planta o con pocas escaleras? ¿Planea aumentar su familia en un futuro próximo y necesita varios dormitorios? ¿Su pasión es cocinar platos gourmet y necesita una cocina grande?</a:t>
            </a:r>
            <a:br>
              <a:rPr dirty="0"/>
            </a:br>
            <a:endParaRPr dirty="0"/>
          </a:p>
          <a:p>
            <a:pPr marL="541020" lvl="1" indent="-160020">
              <a:buSzPct val="60000"/>
              <a:buBlip>
                <a:blip r:embed="rId3"/>
              </a:buBlip>
              <a:defRPr sz="1600">
                <a:solidFill>
                  <a:srgbClr val="FFFFFF"/>
                </a:solidFill>
                <a:uFill>
                  <a:solidFill>
                    <a:srgbClr val="000000"/>
                  </a:solidFill>
                </a:uFill>
                <a:latin typeface="Cambria"/>
                <a:ea typeface="Cambria"/>
                <a:cs typeface="Cambria"/>
                <a:sym typeface="Cambria"/>
              </a:defRPr>
            </a:pPr>
            <a:r>
              <a:rPr dirty="0"/>
              <a:t>La segunda lista es para todas las características que le gustaría, pero podría prescindir de ellas si encontrara una gran casa que contara con todos sus "must-have". ¿Una piscina enterrada, quizás? ¿Grandes ventanales con vistas a un gran patio trasero? ¿Antiguos electrodomésticos? Esta es la lista de ensueño, llena de esas cosas que realmente quieres, pero que son negociables. </a:t>
            </a:r>
          </a:p>
        </p:txBody>
      </p:sp>
      <p:sp>
        <p:nvSpPr>
          <p:cNvPr id="124" name="Identifying your “Must-Have’s”  and “Nice-to-Have’s”"/>
          <p:cNvSpPr txBox="1"/>
          <p:nvPr/>
        </p:nvSpPr>
        <p:spPr>
          <a:xfrm>
            <a:off x="1670171" y="1068312"/>
            <a:ext cx="4432058" cy="802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ctr">
              <a:defRPr sz="2400" b="1">
                <a:solidFill>
                  <a:srgbClr val="FFFFFF"/>
                </a:solidFill>
                <a:uFill>
                  <a:solidFill>
                    <a:srgbClr val="000000"/>
                  </a:solidFill>
                </a:uFill>
                <a:latin typeface="Cambria"/>
                <a:ea typeface="Cambria"/>
                <a:cs typeface="Cambria"/>
                <a:sym typeface="Cambria"/>
              </a:defRPr>
            </a:pPr>
            <a:r>
              <a:t>Identificar lo que hay que tener </a:t>
            </a:r>
            <a:br/>
            <a:r>
              <a:t>y lo que se quiere tener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png" descr="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 y="-3"/>
            <a:ext cx="7771794" cy="10058405"/>
          </a:xfrm>
          <a:prstGeom prst="rect">
            <a:avLst/>
          </a:prstGeom>
          <a:ln w="12700">
            <a:miter lim="400000"/>
          </a:ln>
        </p:spPr>
      </p:pic>
      <p:sp>
        <p:nvSpPr>
          <p:cNvPr id="23" name="Buying a home is a big decision!…"/>
          <p:cNvSpPr txBox="1"/>
          <p:nvPr/>
        </p:nvSpPr>
        <p:spPr>
          <a:xfrm>
            <a:off x="918857" y="6690831"/>
            <a:ext cx="5934686" cy="1948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ctr">
              <a:lnSpc>
                <a:spcPct val="107916"/>
              </a:lnSpc>
              <a:spcBef>
                <a:spcPts val="800"/>
              </a:spcBef>
              <a:defRPr sz="2200">
                <a:uFill>
                  <a:solidFill>
                    <a:srgbClr val="000000"/>
                  </a:solidFill>
                </a:uFill>
                <a:latin typeface="Cambria"/>
                <a:ea typeface="Cambria"/>
                <a:cs typeface="Cambria"/>
                <a:sym typeface="Cambria"/>
              </a:defRPr>
            </a:pPr>
            <a:r>
              <a:rPr b="1"/>
              <a:t>Comprar una casa es una gran decisión. </a:t>
            </a:r>
          </a:p>
          <a:p>
            <a:pPr algn="ctr">
              <a:lnSpc>
                <a:spcPct val="107916"/>
              </a:lnSpc>
              <a:spcBef>
                <a:spcPts val="800"/>
              </a:spcBef>
              <a:defRPr sz="2200">
                <a:uFill>
                  <a:solidFill>
                    <a:srgbClr val="000000"/>
                  </a:solidFill>
                </a:uFill>
                <a:latin typeface="Cambria"/>
                <a:ea typeface="Cambria"/>
                <a:cs typeface="Cambria"/>
                <a:sym typeface="Cambria"/>
              </a:defRPr>
            </a:pPr>
            <a:r>
              <a:t>Quizá más aún hoy, cuando el mercado inmobiliario y la economía se están ajustando a las circunstancias siempre cambiantes que nos rodean. Quiero que sepas que estoy aquí para ayudarte en cada paso del camino.</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Buyer's Guide to Real Estate copy 11.png" descr="Buyer's Guide to Real Estate copy 11.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4"/>
            <a:ext cx="7771794" cy="10058406"/>
          </a:xfrm>
          <a:prstGeom prst="rect">
            <a:avLst/>
          </a:prstGeom>
          <a:ln w="12700">
            <a:miter lim="400000"/>
          </a:ln>
        </p:spPr>
      </p:pic>
      <p:sp>
        <p:nvSpPr>
          <p:cNvPr id="127"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28" name="Price. Once you have your budget set, look for homes that fit your range. Keep in mind that you’ll need to leave room for closing costs, possible renovations or upgrades, moving costs, etc.…"/>
          <p:cNvSpPr txBox="1"/>
          <p:nvPr/>
        </p:nvSpPr>
        <p:spPr>
          <a:xfrm>
            <a:off x="272373" y="3223758"/>
            <a:ext cx="3390963" cy="609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marL="186690" indent="-186690">
              <a:buSzPct val="100000"/>
              <a:buAutoNum type="arabicPeriod"/>
              <a:defRPr sz="1400">
                <a:uFill>
                  <a:solidFill>
                    <a:srgbClr val="000000"/>
                  </a:solidFill>
                </a:uFill>
                <a:latin typeface="Cambria"/>
                <a:ea typeface="Cambria"/>
                <a:cs typeface="Cambria"/>
                <a:sym typeface="Cambria"/>
              </a:defRPr>
            </a:pPr>
            <a:r>
              <a:rPr sz="1300" dirty="0"/>
              <a:t>El </a:t>
            </a:r>
            <a:r>
              <a:rPr sz="1300" b="1" dirty="0"/>
              <a:t>precio</a:t>
            </a:r>
            <a:r>
              <a:rPr sz="1300" dirty="0"/>
              <a:t>. Una vez que haya fijado su presupuesto, busque casas que se ajusten a su rango. Ten en cuenta que tendrás que dejar espacio para los gastos de cierre, posibles reformas o mejoras, gastos de mudanza, etc. </a:t>
            </a:r>
            <a:br>
              <a:rPr sz="1300" dirty="0"/>
            </a:br>
            <a:endParaRPr lang="en-US"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Dormitorios</a:t>
            </a:r>
            <a:r>
              <a:rPr sz="1300" dirty="0"/>
              <a:t>. El tamaño y la distribución de su nueva casa y su número de dormitorios es una consideración importante. No sólo debe pensar en sus necesidades actuales, sino en lo que puede necesitar en el futuro. </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Baños</a:t>
            </a:r>
            <a:r>
              <a:rPr sz="1300" dirty="0"/>
              <a:t>. Al igual que el número y el tamaño de los dormitorios, debe calcular el número de cuartos de baño que mejor se adapte a las necesidades de su hogar, así como las características de los mismos, y si requerirán una renovación.</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La cocina</a:t>
            </a:r>
            <a:r>
              <a:rPr sz="1300" dirty="0"/>
              <a:t>. Considerada por muchos como el "corazón de la casa", las necesidades/deseos de su cocina pueden ocupar parte de su presupuesto posterior al cierre si tiene que actualizarla o renovarla, así que téngalo en cuenta durante su búsqueda.  </a:t>
            </a:r>
            <a:br>
              <a:rPr sz="1300" dirty="0"/>
            </a:br>
            <a:endParaRPr sz="1300" dirty="0"/>
          </a:p>
          <a:p>
            <a:pPr marL="186690" indent="-186690">
              <a:buSzPct val="100000"/>
              <a:buAutoNum type="arabicPeriod"/>
              <a:defRPr sz="1400">
                <a:uFill>
                  <a:solidFill>
                    <a:srgbClr val="000000"/>
                  </a:solidFill>
                </a:uFill>
                <a:latin typeface="Cambria"/>
                <a:ea typeface="Cambria"/>
                <a:cs typeface="Cambria"/>
                <a:sym typeface="Cambria"/>
              </a:defRPr>
            </a:pPr>
            <a:r>
              <a:rPr sz="1300" b="1" dirty="0"/>
              <a:t>Comedor</a:t>
            </a:r>
            <a:r>
              <a:rPr sz="1300" dirty="0"/>
              <a:t>. </a:t>
            </a:r>
            <a:r>
              <a:rPr lang="en-US" sz="1300" dirty="0"/>
              <a:t>Esto </a:t>
            </a:r>
            <a:r>
              <a:rPr sz="1300" dirty="0"/>
              <a:t>puede ser una habitación formal separada, o un estilo combinado con su área de la cocina. Tenga en cuenta las necesidades personales de su hogar cuando busque diferentes estilos.</a:t>
            </a:r>
            <a:r>
              <a:rPr lang="en-US" sz="1300" dirty="0"/>
              <a:t>  </a:t>
            </a:r>
            <a:endParaRPr sz="1300" dirty="0"/>
          </a:p>
        </p:txBody>
      </p:sp>
      <p:sp>
        <p:nvSpPr>
          <p:cNvPr id="129" name="Rectangle"/>
          <p:cNvSpPr/>
          <p:nvPr/>
        </p:nvSpPr>
        <p:spPr>
          <a:xfrm>
            <a:off x="-15571" y="1406916"/>
            <a:ext cx="7803542" cy="1270001"/>
          </a:xfrm>
          <a:prstGeom prst="rect">
            <a:avLst/>
          </a:prstGeom>
          <a:solidFill>
            <a:srgbClr val="8AAFB6"/>
          </a:solidFill>
          <a:ln w="12700">
            <a:miter lim="400000"/>
          </a:ln>
          <a:effectLst>
            <a:outerShdw blurRad="63500" dist="25400" dir="5400000" rotWithShape="0">
              <a:srgbClr val="000000">
                <a:alpha val="50000"/>
              </a:srgbClr>
            </a:outerShdw>
          </a:effectLst>
        </p:spPr>
        <p:txBody>
          <a:bodyPr lIns="45718" tIns="45718" rIns="45718" bIns="45718"/>
          <a:lstStyle/>
          <a:p>
            <a:endParaRPr/>
          </a:p>
        </p:txBody>
      </p:sp>
      <p:sp>
        <p:nvSpPr>
          <p:cNvPr id="130" name="10 Things to Consider When Choosing Your New Home"/>
          <p:cNvSpPr txBox="1"/>
          <p:nvPr/>
        </p:nvSpPr>
        <p:spPr>
          <a:xfrm>
            <a:off x="272373" y="1564659"/>
            <a:ext cx="7304084"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sz="3000" b="1">
                <a:solidFill>
                  <a:srgbClr val="FFFFFF"/>
                </a:solidFill>
                <a:uFill>
                  <a:solidFill>
                    <a:srgbClr val="000000"/>
                  </a:solidFill>
                </a:uFill>
                <a:latin typeface="Cambria"/>
                <a:ea typeface="Cambria"/>
                <a:cs typeface="Cambria"/>
                <a:sym typeface="Cambria"/>
              </a:defRPr>
            </a:lvl1pPr>
          </a:lstStyle>
          <a:p>
            <a:r>
              <a:rPr dirty="0"/>
              <a:t>10 </a:t>
            </a:r>
            <a:r>
              <a:rPr dirty="0" err="1"/>
              <a:t>cosas</a:t>
            </a:r>
            <a:r>
              <a:rPr dirty="0"/>
              <a:t> que hay que </a:t>
            </a:r>
            <a:r>
              <a:rPr dirty="0" err="1"/>
              <a:t>tener</a:t>
            </a:r>
            <a:r>
              <a:rPr dirty="0"/>
              <a:t> </a:t>
            </a:r>
            <a:r>
              <a:rPr dirty="0" err="1"/>
              <a:t>en</a:t>
            </a:r>
            <a:r>
              <a:rPr dirty="0"/>
              <a:t> </a:t>
            </a:r>
            <a:r>
              <a:rPr dirty="0" err="1"/>
              <a:t>cuenta</a:t>
            </a:r>
            <a:r>
              <a:rPr dirty="0"/>
              <a:t> a la hora de </a:t>
            </a:r>
            <a:r>
              <a:rPr dirty="0" err="1"/>
              <a:t>elegir</a:t>
            </a:r>
            <a:r>
              <a:rPr dirty="0"/>
              <a:t> </a:t>
            </a:r>
            <a:r>
              <a:rPr dirty="0" err="1"/>
              <a:t>tu</a:t>
            </a:r>
            <a:r>
              <a:rPr dirty="0"/>
              <a:t> </a:t>
            </a:r>
            <a:r>
              <a:rPr dirty="0" err="1"/>
              <a:t>nueva</a:t>
            </a:r>
            <a:r>
              <a:rPr dirty="0"/>
              <a:t> casa</a:t>
            </a:r>
          </a:p>
        </p:txBody>
      </p:sp>
      <p:sp>
        <p:nvSpPr>
          <p:cNvPr id="131" name="Location. Even when you are sure of the city and/or certain part of town you’d love to live in, even particular streets within those areas can be different. Also consider the distance to major thoroughfares and work commutes.…"/>
          <p:cNvSpPr txBox="1"/>
          <p:nvPr/>
        </p:nvSpPr>
        <p:spPr>
          <a:xfrm>
            <a:off x="3798648" y="3223758"/>
            <a:ext cx="3477639" cy="6093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Ubicación</a:t>
            </a:r>
            <a:r>
              <a:rPr sz="1300" dirty="0"/>
              <a:t>. Aunque esté seguro de la ciudad y/o de la parte de la ciudad en la que le gustaría vivir, incluso las calles concretas dentro de esas zonas pueden ser diferentes. Ten en cuenta también la distancia a las principales vías de comunicación y los desplazamientos al trabajo.</a:t>
            </a:r>
            <a:br>
              <a:rPr sz="1300" dirty="0"/>
            </a:br>
            <a:endParaRPr lang="en-US"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Estilo</a:t>
            </a:r>
            <a:r>
              <a:rPr sz="1300" dirty="0"/>
              <a:t>. Hay condominios, casas coloniales, dúplex, ranchos y muchos otros estilos de casa. Tendrás que encontrar el que prefieras y se adapte a las necesidades de tu hogar. </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Espacios exteriores</a:t>
            </a:r>
            <a:r>
              <a:rPr sz="1300" dirty="0"/>
              <a:t>. Desde el atractivo de la acera y los porches delanteros hasta los jardines del patio trasero y las necesidades de mantenimiento del césped, hay muchas consideraciones que hay que tener en cuenta cuando se miran los detalles de la propiedad exterior de su nueva casa. </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Almacenamiento y aparcamiento</a:t>
            </a:r>
            <a:r>
              <a:rPr sz="1300" dirty="0"/>
              <a:t>. Se trata de dos necesidades de espacio importantes que pueden afectar a la comodidad de su hogar, así como a su confort y "habitabilidad". Preste atención a estas áreas y a si se ajustan a su estilo de vida y a las necesidades de su hogar.</a:t>
            </a:r>
            <a:br>
              <a:rPr sz="1300" dirty="0"/>
            </a:br>
            <a:endParaRPr sz="1300" dirty="0"/>
          </a:p>
          <a:p>
            <a:pPr marL="186690" indent="-186690">
              <a:buSzPct val="100000"/>
              <a:buAutoNum type="arabicPeriod" startAt="6"/>
              <a:defRPr sz="1400">
                <a:uFill>
                  <a:solidFill>
                    <a:srgbClr val="000000"/>
                  </a:solidFill>
                </a:uFill>
                <a:latin typeface="Cambria"/>
                <a:ea typeface="Cambria"/>
                <a:cs typeface="Cambria"/>
                <a:sym typeface="Cambria"/>
              </a:defRPr>
            </a:pPr>
            <a:r>
              <a:rPr sz="1300" b="1" dirty="0"/>
              <a:t>Eficiencia energética</a:t>
            </a:r>
            <a:r>
              <a:rPr sz="1300" dirty="0"/>
              <a:t>. El estado de las ventanas y de los sistemas de calefacción, ventilación y aire acondicionado puede tener un impacto significativo en los costes mensuales de energía, por lo que esto </a:t>
            </a:r>
            <a:r>
              <a:rPr lang="en-US" sz="1300" dirty="0"/>
              <a:t>podría </a:t>
            </a:r>
            <a:r>
              <a:rPr sz="1300" dirty="0"/>
              <a:t>ser algo que tenga en cuenta al considerar su casa.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Buyer's Guide to Real Estate copy 12.png" descr="Buyer's Guide to Real Estate copy 12.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34"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35" name="Look at Homes!…"/>
          <p:cNvSpPr txBox="1"/>
          <p:nvPr/>
        </p:nvSpPr>
        <p:spPr>
          <a:xfrm>
            <a:off x="716884" y="4022798"/>
            <a:ext cx="6685864" cy="3293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¡Mira las casas!</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Ahora que </a:t>
            </a:r>
            <a:r>
              <a:rPr lang="en-US" dirty="0"/>
              <a:t>ha </a:t>
            </a:r>
            <a:r>
              <a:rPr dirty="0"/>
              <a:t>elaborado su lista de cosas "</a:t>
            </a:r>
            <a:r>
              <a:rPr lang="en-US" dirty="0"/>
              <a:t>imprescindibles" </a:t>
            </a:r>
            <a:r>
              <a:rPr dirty="0"/>
              <a:t>y "</a:t>
            </a:r>
            <a:r>
              <a:rPr lang="en-US" dirty="0"/>
              <a:t>agradables"</a:t>
            </a:r>
            <a:r>
              <a:rPr dirty="0"/>
              <a:t>, irá por fin a ver las viviendas. Su agente inmobiliario tendrá información sobre el mercado inmobiliario local y sabrá qué buscar cuando vea las viviendas, ya sea en persona o virtualmente.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El plazo de su compra también puede ser una parte clave del proceso de compra. Si necesita mudarse rápidamente, encontrar una casa que esté disponible de inmediato es vital, y puede limitar las casas que visite. Sin embargo, si tiene un plazo de tiempo más largo, puede ser paciente y buscar una casa que sea perfecta para usted.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uyer's Guide to Real Estate copy 13.png" descr="Buyer's Guide to Real Estate copy 13.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38"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39" name="Things to Think About When Considering a Home…"/>
          <p:cNvSpPr txBox="1"/>
          <p:nvPr/>
        </p:nvSpPr>
        <p:spPr>
          <a:xfrm>
            <a:off x="291828" y="93210"/>
            <a:ext cx="7328171" cy="6001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sz="1600" dirty="0"/>
              <a:t>Cosas que hay que tener en cuenta al pensar en una casa</a:t>
            </a:r>
          </a:p>
          <a:p>
            <a:pPr>
              <a:defRPr sz="2400" b="1">
                <a:uFill>
                  <a:solidFill>
                    <a:srgbClr val="000000"/>
                  </a:solidFill>
                </a:uFill>
                <a:latin typeface="Cambria"/>
                <a:ea typeface="Cambria"/>
                <a:cs typeface="Cambria"/>
                <a:sym typeface="Cambria"/>
              </a:defRPr>
            </a:pPr>
            <a:endParaRPr sz="1600" dirty="0"/>
          </a:p>
          <a:p>
            <a:pPr algn="just">
              <a:defRPr sz="1600">
                <a:uFill>
                  <a:solidFill>
                    <a:srgbClr val="000000"/>
                  </a:solidFill>
                </a:uFill>
                <a:latin typeface="Cambria"/>
                <a:ea typeface="Cambria"/>
                <a:cs typeface="Cambria"/>
                <a:sym typeface="Cambria"/>
              </a:defRPr>
            </a:pPr>
            <a:r>
              <a:rPr sz="1600" dirty="0"/>
              <a:t>Cada casa tiene sus pros y sus contras, pero hay varias cosas que hay que tener en cuenta a la hora de considerar cada una como posible hogar:</a:t>
            </a:r>
          </a:p>
          <a:p>
            <a:pPr algn="just">
              <a:defRPr sz="1600">
                <a:uFill>
                  <a:solidFill>
                    <a:srgbClr val="000000"/>
                  </a:solidFill>
                </a:uFill>
                <a:latin typeface="Cambria"/>
                <a:ea typeface="Cambria"/>
                <a:cs typeface="Cambria"/>
                <a:sym typeface="Cambria"/>
              </a:defRPr>
            </a:pPr>
            <a:endParaRPr sz="1600" dirty="0"/>
          </a:p>
          <a:p>
            <a:pPr marL="160020" indent="-160020" algn="just">
              <a:buSzPct val="100000"/>
              <a:buChar char="•"/>
              <a:defRPr sz="1600">
                <a:uFill>
                  <a:solidFill>
                    <a:srgbClr val="000000"/>
                  </a:solidFill>
                </a:uFill>
                <a:latin typeface="Cambria"/>
                <a:ea typeface="Cambria"/>
                <a:cs typeface="Cambria"/>
                <a:sym typeface="Cambria"/>
              </a:defRPr>
            </a:pPr>
            <a:r>
              <a:rPr sz="1600" dirty="0"/>
              <a:t>¿Cuál es el estado general de la vivienda? ¿Hay algún problema de seguridad? Si tiene niños pequeños, ¿puede colocar puertas de seguridad en las escaleras? ¿Están las cerraduras de puertas y ventanas en buen estado?</a:t>
            </a:r>
          </a:p>
          <a:p>
            <a:pPr marL="160020" indent="-160020" algn="just">
              <a:buSzPct val="100000"/>
              <a:buChar char="•"/>
              <a:defRPr sz="1600">
                <a:uFill>
                  <a:solidFill>
                    <a:srgbClr val="000000"/>
                  </a:solidFill>
                </a:uFill>
                <a:latin typeface="Cambria"/>
                <a:ea typeface="Cambria"/>
                <a:cs typeface="Cambria"/>
                <a:sym typeface="Cambria"/>
              </a:defRPr>
            </a:pPr>
            <a:r>
              <a:rPr sz="1600" dirty="0"/>
              <a:t>¿Cómo es la funcionalidad de la vivienda? Una determinada vivienda puede ser perfecta en este momento de tu vida, pero ¿qué pasa dentro de 5 años? ¿Piensa tener una familia? ¿Serán nidos vacíos? ¿Piensa alquilar una habitación o trabajar desde casa? ¿Hay mucho espacio de almacenamiento?</a:t>
            </a:r>
          </a:p>
          <a:p>
            <a:pPr marL="160020" indent="-160020" algn="just">
              <a:buSzPct val="100000"/>
              <a:buChar char="•"/>
              <a:defRPr sz="1600">
                <a:uFill>
                  <a:solidFill>
                    <a:srgbClr val="000000"/>
                  </a:solidFill>
                </a:uFill>
                <a:latin typeface="Cambria"/>
                <a:ea typeface="Cambria"/>
                <a:cs typeface="Cambria"/>
                <a:sym typeface="Cambria"/>
              </a:defRPr>
            </a:pPr>
            <a:r>
              <a:rPr sz="1600" dirty="0"/>
              <a:t>¿Cómo es la ubicación de la casa? ¿Hay un parque cerca? ¿A qué distancia está la tienda de comestibles? ¿Los restaurantes? ¿Está cerca de su lugar de trabajo? ¿Está cerca de una carretera principal para escuchar el tráfico y las sirenas que pasan?</a:t>
            </a:r>
          </a:p>
          <a:p>
            <a:pPr algn="just">
              <a:defRPr sz="1600">
                <a:uFill>
                  <a:solidFill>
                    <a:srgbClr val="000000"/>
                  </a:solidFill>
                </a:uFill>
                <a:latin typeface="Cambria"/>
                <a:ea typeface="Cambria"/>
                <a:cs typeface="Cambria"/>
                <a:sym typeface="Cambria"/>
              </a:defRPr>
            </a:pPr>
            <a:endParaRPr sz="1600" dirty="0"/>
          </a:p>
          <a:p>
            <a:pPr>
              <a:defRPr sz="2400" b="1">
                <a:uFill>
                  <a:solidFill>
                    <a:srgbClr val="000000"/>
                  </a:solidFill>
                </a:uFill>
                <a:latin typeface="Cambria"/>
                <a:ea typeface="Cambria"/>
                <a:cs typeface="Cambria"/>
                <a:sym typeface="Cambria"/>
              </a:defRPr>
            </a:pPr>
            <a:r>
              <a:rPr sz="1600" dirty="0"/>
              <a:t>Visita virtual a la casa</a:t>
            </a:r>
          </a:p>
          <a:p>
            <a:pPr>
              <a:defRPr sz="2400" b="1">
                <a:uFill>
                  <a:solidFill>
                    <a:srgbClr val="000000"/>
                  </a:solidFill>
                </a:uFill>
                <a:latin typeface="Cambria"/>
                <a:ea typeface="Cambria"/>
                <a:cs typeface="Cambria"/>
                <a:sym typeface="Cambria"/>
              </a:defRPr>
            </a:pPr>
            <a:endParaRPr sz="1600" dirty="0"/>
          </a:p>
          <a:p>
            <a:pPr algn="just">
              <a:defRPr sz="1600">
                <a:uFill>
                  <a:solidFill>
                    <a:srgbClr val="000000"/>
                  </a:solidFill>
                </a:uFill>
                <a:latin typeface="Cambria"/>
                <a:ea typeface="Cambria"/>
                <a:cs typeface="Cambria"/>
                <a:sym typeface="Cambria"/>
              </a:defRPr>
            </a:pPr>
            <a:r>
              <a:rPr sz="1600" dirty="0"/>
              <a:t>Muchos agentes inmobiliarios </a:t>
            </a:r>
            <a:r>
              <a:rPr lang="en-US" sz="1600" dirty="0"/>
              <a:t>pueden utilizar </a:t>
            </a:r>
            <a:r>
              <a:rPr sz="1600" dirty="0"/>
              <a:t>Facetime o Zoom para mostrar casas ahora, o utilizar vídeos pregrabados, recorridos en 3D o planos interactivos para mostrar cada casa. Realtor®</a:t>
            </a:r>
            <a:r>
              <a:rPr lang="en-US" sz="1600" dirty="0">
                <a:ea typeface="+mn-lt"/>
                <a:cs typeface="+mn-lt"/>
              </a:rPr>
              <a:t>. </a:t>
            </a:r>
            <a:r>
              <a:rPr sz="1600" dirty="0"/>
              <a:t>com ha integrado ahora un modo de transmisión en directo para dar cabida a las jornadas de puertas abiertas virtuales y ponerlas a disposición de todos.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Buyer's Guide to Real Estate copy 14.png" descr="Buyer's Guide to Real Estate copy 14.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42"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43" name="Explore the Neighborhoods…"/>
          <p:cNvSpPr txBox="1"/>
          <p:nvPr/>
        </p:nvSpPr>
        <p:spPr>
          <a:xfrm>
            <a:off x="382877" y="5449766"/>
            <a:ext cx="6656450" cy="345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b="1">
                <a:uFill>
                  <a:solidFill>
                    <a:srgbClr val="000000"/>
                  </a:solidFill>
                </a:uFill>
                <a:latin typeface="Cambria"/>
                <a:ea typeface="Cambria"/>
                <a:cs typeface="Cambria"/>
                <a:sym typeface="Cambria"/>
              </a:defRPr>
            </a:pPr>
            <a:r>
              <a:rPr dirty="0"/>
              <a:t>Explorar los barrios</a:t>
            </a:r>
          </a:p>
          <a:p>
            <a:pPr>
              <a:defRPr sz="2400" b="1">
                <a:uFill>
                  <a:solidFill>
                    <a:srgbClr val="000000"/>
                  </a:solidFill>
                </a:uFill>
                <a:latin typeface="Cambria"/>
                <a:ea typeface="Cambria"/>
                <a:cs typeface="Cambria"/>
                <a:sym typeface="Cambria"/>
              </a:defRPr>
            </a:pPr>
            <a:endParaRPr dirty="0"/>
          </a:p>
          <a:p>
            <a:pPr marL="541421" lvl="1" indent="-160421" algn="just">
              <a:buSzPct val="100000"/>
              <a:buChar char="•"/>
              <a:defRPr sz="1600">
                <a:uFill>
                  <a:solidFill>
                    <a:srgbClr val="000000"/>
                  </a:solidFill>
                </a:uFill>
                <a:latin typeface="Cambria"/>
                <a:ea typeface="Cambria"/>
                <a:cs typeface="Cambria"/>
                <a:sym typeface="Cambria"/>
              </a:defRPr>
            </a:pPr>
            <a:r>
              <a:rPr dirty="0"/>
              <a:t>Conduzca o camine por las zonas a diferentes horas del día, durante la semana y los fines de semana.</a:t>
            </a:r>
          </a:p>
          <a:p>
            <a:pPr marL="541421" lvl="1" indent="-160421" algn="just">
              <a:buSzPct val="100000"/>
              <a:buChar char="•"/>
              <a:defRPr sz="1600">
                <a:uFill>
                  <a:solidFill>
                    <a:srgbClr val="000000"/>
                  </a:solidFill>
                </a:uFill>
                <a:latin typeface="Cambria"/>
                <a:ea typeface="Cambria"/>
                <a:cs typeface="Cambria"/>
                <a:sym typeface="Cambria"/>
              </a:defRPr>
            </a:pPr>
            <a:r>
              <a:rPr dirty="0"/>
              <a:t>Viaje hacia y desde los lugares que suele frecuentar. Busque el acceso a las principales vías de comunicación, autopistas y tiendas.</a:t>
            </a:r>
          </a:p>
          <a:p>
            <a:pPr marL="541421" lvl="1" indent="-160421" algn="just">
              <a:buSzPct val="100000"/>
              <a:buChar char="•"/>
              <a:defRPr sz="1600">
                <a:uFill>
                  <a:solidFill>
                    <a:srgbClr val="000000"/>
                  </a:solidFill>
                </a:uFill>
                <a:latin typeface="Cambria"/>
                <a:ea typeface="Cambria"/>
                <a:cs typeface="Cambria"/>
                <a:sym typeface="Cambria"/>
              </a:defRPr>
            </a:pPr>
            <a:r>
              <a:rPr dirty="0"/>
              <a:t>Consulte a los funcionarios locales de la sociedad civil, la policía, los bomberos y las escuelas para encontrar información sobre la zona.</a:t>
            </a:r>
          </a:p>
          <a:p>
            <a:pPr marL="541421" lvl="1" indent="-160421" algn="just">
              <a:buSzPct val="100000"/>
              <a:buChar char="•"/>
              <a:defRPr sz="1600">
                <a:uFill>
                  <a:solidFill>
                    <a:srgbClr val="000000"/>
                  </a:solidFill>
                </a:uFill>
                <a:latin typeface="Cambria"/>
                <a:ea typeface="Cambria"/>
                <a:cs typeface="Cambria"/>
                <a:sym typeface="Cambria"/>
              </a:defRPr>
            </a:pPr>
            <a:r>
              <a:rPr dirty="0"/>
              <a:t>Observe los patrones de acceso al tráfico en la zona durante diferentes horas del día y conduzca desde la zona hasta el trabajo.</a:t>
            </a:r>
          </a:p>
          <a:p>
            <a:pPr marL="541421" lvl="1" indent="-160421" algn="just">
              <a:buSzPct val="100000"/>
              <a:buChar char="•"/>
              <a:defRPr sz="1600">
                <a:uFill>
                  <a:solidFill>
                    <a:srgbClr val="000000"/>
                  </a:solidFill>
                </a:uFill>
                <a:latin typeface="Cambria"/>
                <a:ea typeface="Cambria"/>
                <a:cs typeface="Cambria"/>
                <a:sym typeface="Cambria"/>
              </a:defRPr>
            </a:pPr>
            <a:r>
              <a:rPr dirty="0"/>
              <a:t>¿Está el barrio cerca de parques, lugares de culto, centros de ocio, tiendas, teatros, restaurantes, transporte público, escuelas, etc.?</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Buyer's Guide to Real Estate copy 15.png" descr="Buyer's Guide to Real Estate copy 15.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4"/>
            <a:ext cx="7771794" cy="10058406"/>
          </a:xfrm>
          <a:prstGeom prst="rect">
            <a:avLst/>
          </a:prstGeom>
          <a:ln w="12700">
            <a:miter lim="400000"/>
          </a:ln>
        </p:spPr>
      </p:pic>
      <p:sp>
        <p:nvSpPr>
          <p:cNvPr id="146"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47" name="What If I Want to Purchase a Home Through a Builder?…"/>
          <p:cNvSpPr txBox="1"/>
          <p:nvPr/>
        </p:nvSpPr>
        <p:spPr>
          <a:xfrm>
            <a:off x="1265798" y="1033775"/>
            <a:ext cx="5240804" cy="7355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defRPr sz="2400" b="1">
                <a:uFill>
                  <a:solidFill>
                    <a:srgbClr val="000000"/>
                  </a:solidFill>
                </a:uFill>
                <a:latin typeface="Cambria"/>
                <a:ea typeface="Cambria"/>
                <a:cs typeface="Cambria"/>
                <a:sym typeface="Cambria"/>
              </a:defRPr>
            </a:pPr>
            <a:r>
              <a:t>¿Qué pasa si quiero comprar una casa a través de un constructor?</a:t>
            </a:r>
          </a:p>
          <a:p>
            <a:pPr>
              <a:defRPr sz="2400" b="1">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Las ventajas de contar con la ayuda de un agente para la compra de una vivienda nueva son las mismas que para la compra de una vivienda de reventa...</a:t>
            </a:r>
          </a:p>
          <a:p>
            <a:pPr algn="just">
              <a:defRPr sz="1600">
                <a:uFill>
                  <a:solidFill>
                    <a:srgbClr val="000000"/>
                  </a:solidFill>
                </a:uFill>
                <a:latin typeface="Cambria"/>
                <a:ea typeface="Cambria"/>
                <a:cs typeface="Cambria"/>
                <a:sym typeface="Cambria"/>
              </a:defRPr>
            </a:pPr>
            <a:endParaRPr/>
          </a:p>
          <a:p>
            <a:pPr marL="541020" lvl="1" indent="-160020" algn="just">
              <a:buSzPct val="100000"/>
              <a:buChar char="•"/>
              <a:defRPr sz="1600">
                <a:uFill>
                  <a:solidFill>
                    <a:srgbClr val="000000"/>
                  </a:solidFill>
                </a:uFill>
                <a:latin typeface="Cambria"/>
                <a:ea typeface="Cambria"/>
                <a:cs typeface="Cambria"/>
                <a:sym typeface="Cambria"/>
              </a:defRPr>
            </a:pPr>
            <a:r>
              <a:t>Conocimiento del mercado</a:t>
            </a:r>
          </a:p>
          <a:p>
            <a:pPr marL="541020" lvl="1" indent="-160020" algn="just">
              <a:buSzPct val="100000"/>
              <a:buChar char="•"/>
              <a:defRPr sz="1600">
                <a:uFill>
                  <a:solidFill>
                    <a:srgbClr val="000000"/>
                  </a:solidFill>
                </a:uFill>
                <a:latin typeface="Cambria"/>
                <a:ea typeface="Cambria"/>
                <a:cs typeface="Cambria"/>
                <a:sym typeface="Cambria"/>
              </a:defRPr>
            </a:pPr>
            <a:r>
              <a:t>Ayuda para encontrar rápidamente la casa perfecta</a:t>
            </a:r>
          </a:p>
          <a:p>
            <a:pPr marL="541020" lvl="1" indent="-160020" algn="just">
              <a:buSzPct val="100000"/>
              <a:buChar char="•"/>
              <a:defRPr sz="1600">
                <a:uFill>
                  <a:solidFill>
                    <a:srgbClr val="000000"/>
                  </a:solidFill>
                </a:uFill>
                <a:latin typeface="Cambria"/>
                <a:ea typeface="Cambria"/>
                <a:cs typeface="Cambria"/>
                <a:sym typeface="Cambria"/>
              </a:defRPr>
            </a:pPr>
            <a:r>
              <a:t>Experiencia en la redacción/negociación de contratos</a:t>
            </a:r>
          </a:p>
          <a:p>
            <a:pPr marL="541020" lvl="1" indent="-160020" algn="just">
              <a:buSzPct val="100000"/>
              <a:buChar char="•"/>
              <a:defRPr sz="1600">
                <a:uFill>
                  <a:solidFill>
                    <a:srgbClr val="000000"/>
                  </a:solidFill>
                </a:uFill>
                <a:latin typeface="Cambria"/>
                <a:ea typeface="Cambria"/>
                <a:cs typeface="Cambria"/>
                <a:sym typeface="Cambria"/>
              </a:defRPr>
            </a:pPr>
            <a:r>
              <a:t>Asistencia al cierre</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El constructor </a:t>
            </a:r>
            <a:r>
              <a:rPr lang="en-US"/>
              <a:t>suele tener </a:t>
            </a:r>
            <a:r>
              <a:t>un representante profesional que vela por sus intereses, y usted necesita la misma representación experta.</a:t>
            </a:r>
          </a:p>
          <a:p>
            <a:pPr algn="just">
              <a:defRPr sz="1600">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rPr dirty="0"/>
              <a:t>La compra de una vivienda a estrenar puede ser un poco más complicada y llevar más tiempo que la compra de una reventa, pero su profesional inmobiliario puede guiarle en este proceso. Es importante que sus intereses estén </a:t>
            </a:r>
            <a:r>
              <a:rPr lang="en-US"/>
              <a:t>protegidos </a:t>
            </a:r>
            <a:r>
              <a:rPr dirty="0"/>
              <a:t>cuando celebre un contrato para una casa semipersonalizada o construida a medida. Los detalles del contrato deben ser exactos para protegerle y asegurarse de que obtiene exactamente la casa que desea.</a:t>
            </a:r>
          </a:p>
          <a:p>
            <a:pPr algn="just">
              <a:defRPr sz="1600">
                <a:uFill>
                  <a:solidFill>
                    <a:srgbClr val="000000"/>
                  </a:solidFill>
                </a:uFill>
                <a:latin typeface="Cambria"/>
                <a:ea typeface="Cambria"/>
                <a:cs typeface="Cambria"/>
                <a:sym typeface="Cambria"/>
              </a:defRPr>
            </a:pPr>
            <a:endParaRPr/>
          </a:p>
          <a:p>
            <a:pPr algn="just">
              <a:defRPr sz="1600" i="1">
                <a:uFill>
                  <a:solidFill>
                    <a:srgbClr val="000000"/>
                  </a:solidFill>
                </a:uFill>
                <a:latin typeface="Cambria"/>
                <a:ea typeface="Cambria"/>
                <a:cs typeface="Cambria"/>
                <a:sym typeface="Cambria"/>
              </a:defRPr>
            </a:pPr>
            <a:r>
              <a:t>NOTA - el Constructor suele exigir que su Agente le acompañe en su primera visita a la oficina de ventas del Constructor para que su representante pueda participar en el proceso.</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uyer's Guide to Real Estate copy 16.png" descr="Buyer's Guide to Real Estate copy 16.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50"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51" name="Make an Offer on The Home of Your Choice…"/>
          <p:cNvSpPr txBox="1"/>
          <p:nvPr/>
        </p:nvSpPr>
        <p:spPr>
          <a:xfrm>
            <a:off x="487680" y="258761"/>
            <a:ext cx="6808065" cy="5139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Haga una oferta por la casa de su elección</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Después de haber mirado muchas casas y haber elegido la casa de sus sueños, estará listo para dar el siguiente paso y hacer una oferta. </a:t>
            </a:r>
          </a:p>
          <a:p>
            <a:pPr algn="just">
              <a:defRPr sz="1600">
                <a:uFill>
                  <a:solidFill>
                    <a:srgbClr val="000000"/>
                  </a:solidFill>
                </a:uFill>
                <a:latin typeface="Cambria"/>
                <a:ea typeface="Cambria"/>
                <a:cs typeface="Cambria"/>
                <a:sym typeface="Cambria"/>
              </a:defRPr>
            </a:pPr>
            <a:endParaRPr lang="en-US" dirty="0"/>
          </a:p>
          <a:p>
            <a:pPr algn="just">
              <a:defRPr sz="1600">
                <a:uFill>
                  <a:solidFill>
                    <a:srgbClr val="000000"/>
                  </a:solidFill>
                </a:uFill>
                <a:latin typeface="Cambria"/>
                <a:ea typeface="Cambria"/>
                <a:cs typeface="Cambria"/>
                <a:sym typeface="Cambria"/>
              </a:defRPr>
            </a:pPr>
            <a:r>
              <a:rPr dirty="0"/>
              <a:t>Su agente inmobiliario le ayudará a redactar la oferta, incluyendo el precio de venta y las cláusulas, y luego actuará como su defensor y presentará su oferta, representando sus intereses ante la otra parte.</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Negociar los detalles con el vendedor o el agente del vendedor</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Una vez que el vendedor vea su oferta, es muy probable que prepare una contraoferta. Con la ayuda de su agente inmobiliario negociador experto, las partes irán de un lado a otro hasta que ambas acepten la oferta. Durante este proceso, su agente inmobiliario le ofrecerá ideas y sugerencias sobre cómo proceder. Una vez que todas las partes estén de acuerdo con el precio, los términos y las condiciones, se firmará el contrato.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Buyer's Guide to Real Estate copy 17.png" descr="Buyer's Guide to Real Estate copy 17.png"/>
          <p:cNvPicPr>
            <a:picLocks noChangeAspect="1"/>
          </p:cNvPicPr>
          <p:nvPr/>
        </p:nvPicPr>
        <p:blipFill>
          <a:blip r:embed="rId2" cstate="email">
            <a:extLst>
              <a:ext uri="{28A0092B-C50C-407E-A947-70E740481C1C}">
                <a14:useLocalDpi xmlns:a14="http://schemas.microsoft.com/office/drawing/2010/main"/>
              </a:ext>
            </a:extLst>
          </a:blip>
          <a:srcRect l="5" r="5"/>
          <a:stretch>
            <a:fillRect/>
          </a:stretch>
        </p:blipFill>
        <p:spPr>
          <a:xfrm>
            <a:off x="303" y="-3"/>
            <a:ext cx="7771794" cy="10058405"/>
          </a:xfrm>
          <a:prstGeom prst="rect">
            <a:avLst/>
          </a:prstGeom>
          <a:ln w="12700">
            <a:miter lim="400000"/>
          </a:ln>
        </p:spPr>
      </p:pic>
      <p:sp>
        <p:nvSpPr>
          <p:cNvPr id="154"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55" name="Your offer was finally accepted by the seller, and you now move into the final phase of the home buying process! This is probably considered the stressful part by homebuyers everywhere. By the time the deal is done, you will have signed what feels like a"/>
          <p:cNvSpPr txBox="1"/>
          <p:nvPr/>
        </p:nvSpPr>
        <p:spPr>
          <a:xfrm>
            <a:off x="1747520" y="2950960"/>
            <a:ext cx="4185920"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ctr">
              <a:defRPr>
                <a:uFill>
                  <a:solidFill>
                    <a:srgbClr val="000000"/>
                  </a:solidFill>
                </a:uFill>
                <a:latin typeface="Cambria"/>
                <a:ea typeface="Cambria"/>
                <a:cs typeface="Cambria"/>
                <a:sym typeface="Cambria"/>
              </a:defRPr>
            </a:lvl1pPr>
          </a:lstStyle>
          <a:p>
            <a:r>
              <a:rPr dirty="0" err="1"/>
              <a:t>Su</a:t>
            </a:r>
            <a:r>
              <a:rPr dirty="0"/>
              <a:t> </a:t>
            </a:r>
            <a:r>
              <a:rPr dirty="0" err="1"/>
              <a:t>oferta</a:t>
            </a:r>
            <a:r>
              <a:rPr dirty="0"/>
              <a:t> ha </a:t>
            </a:r>
            <a:r>
              <a:rPr dirty="0" err="1"/>
              <a:t>sido</a:t>
            </a:r>
            <a:r>
              <a:rPr dirty="0"/>
              <a:t> </a:t>
            </a:r>
            <a:r>
              <a:rPr dirty="0" err="1"/>
              <a:t>finalmente</a:t>
            </a:r>
            <a:r>
              <a:rPr dirty="0"/>
              <a:t> </a:t>
            </a:r>
            <a:r>
              <a:rPr dirty="0" err="1"/>
              <a:t>aceptada</a:t>
            </a:r>
            <a:r>
              <a:rPr dirty="0"/>
              <a:t> por </a:t>
            </a:r>
            <a:r>
              <a:rPr dirty="0" err="1"/>
              <a:t>el</a:t>
            </a:r>
            <a:r>
              <a:rPr dirty="0"/>
              <a:t> </a:t>
            </a:r>
            <a:r>
              <a:rPr dirty="0" err="1"/>
              <a:t>vendedor</a:t>
            </a:r>
            <a:r>
              <a:rPr dirty="0"/>
              <a:t> y </a:t>
            </a:r>
            <a:r>
              <a:rPr dirty="0" err="1"/>
              <a:t>ahora</a:t>
            </a:r>
            <a:r>
              <a:rPr dirty="0"/>
              <a:t> </a:t>
            </a:r>
            <a:r>
              <a:rPr dirty="0" err="1"/>
              <a:t>pasa</a:t>
            </a:r>
            <a:r>
              <a:rPr dirty="0"/>
              <a:t> a la </a:t>
            </a:r>
            <a:r>
              <a:rPr dirty="0" err="1"/>
              <a:t>fase</a:t>
            </a:r>
            <a:r>
              <a:rPr dirty="0"/>
              <a:t> final del </a:t>
            </a:r>
            <a:r>
              <a:rPr dirty="0" err="1"/>
              <a:t>proceso</a:t>
            </a:r>
            <a:r>
              <a:rPr dirty="0"/>
              <a:t> de </a:t>
            </a:r>
            <a:r>
              <a:rPr dirty="0" err="1"/>
              <a:t>compra</a:t>
            </a:r>
            <a:r>
              <a:rPr dirty="0"/>
              <a:t> de una </a:t>
            </a:r>
            <a:r>
              <a:rPr dirty="0" err="1"/>
              <a:t>vivienda</a:t>
            </a:r>
            <a:r>
              <a:rPr dirty="0"/>
              <a:t>. </a:t>
            </a:r>
            <a:r>
              <a:rPr dirty="0" err="1"/>
              <a:t>Esta</a:t>
            </a:r>
            <a:r>
              <a:rPr dirty="0"/>
              <a:t> es </a:t>
            </a:r>
            <a:r>
              <a:rPr dirty="0" err="1"/>
              <a:t>probablemente</a:t>
            </a:r>
            <a:r>
              <a:rPr dirty="0"/>
              <a:t> la </a:t>
            </a:r>
            <a:r>
              <a:rPr dirty="0" err="1"/>
              <a:t>parte</a:t>
            </a:r>
            <a:r>
              <a:rPr dirty="0"/>
              <a:t> </a:t>
            </a:r>
            <a:r>
              <a:rPr dirty="0" err="1"/>
              <a:t>más</a:t>
            </a:r>
            <a:r>
              <a:rPr dirty="0"/>
              <a:t> </a:t>
            </a:r>
            <a:r>
              <a:rPr dirty="0" err="1"/>
              <a:t>estresante</a:t>
            </a:r>
            <a:r>
              <a:rPr dirty="0"/>
              <a:t> para los </a:t>
            </a:r>
            <a:r>
              <a:rPr dirty="0" err="1"/>
              <a:t>compradores</a:t>
            </a:r>
            <a:r>
              <a:rPr dirty="0"/>
              <a:t> de </a:t>
            </a:r>
            <a:r>
              <a:rPr dirty="0" err="1"/>
              <a:t>vivienda</a:t>
            </a:r>
            <a:r>
              <a:rPr dirty="0"/>
              <a:t> de </a:t>
            </a:r>
            <a:r>
              <a:rPr dirty="0" err="1"/>
              <a:t>todo</a:t>
            </a:r>
            <a:r>
              <a:rPr dirty="0"/>
              <a:t> </a:t>
            </a:r>
            <a:r>
              <a:rPr dirty="0" err="1"/>
              <a:t>el</a:t>
            </a:r>
            <a:r>
              <a:rPr dirty="0"/>
              <a:t> </a:t>
            </a:r>
            <a:r>
              <a:rPr dirty="0" err="1"/>
              <a:t>mundo</a:t>
            </a:r>
            <a:r>
              <a:rPr dirty="0"/>
              <a:t>. Para </a:t>
            </a:r>
            <a:r>
              <a:rPr dirty="0" err="1"/>
              <a:t>cuando</a:t>
            </a:r>
            <a:r>
              <a:rPr dirty="0"/>
              <a:t> se </a:t>
            </a:r>
            <a:r>
              <a:rPr dirty="0" err="1"/>
              <a:t>cierre</a:t>
            </a:r>
            <a:r>
              <a:rPr dirty="0"/>
              <a:t> </a:t>
            </a:r>
            <a:r>
              <a:rPr dirty="0" err="1"/>
              <a:t>el</a:t>
            </a:r>
            <a:r>
              <a:rPr dirty="0"/>
              <a:t> </a:t>
            </a:r>
            <a:r>
              <a:rPr dirty="0" err="1"/>
              <a:t>trato</a:t>
            </a:r>
            <a:r>
              <a:rPr dirty="0"/>
              <a:t>, </a:t>
            </a:r>
            <a:r>
              <a:rPr dirty="0" err="1"/>
              <a:t>habrás</a:t>
            </a:r>
            <a:r>
              <a:rPr dirty="0"/>
              <a:t> </a:t>
            </a:r>
            <a:r>
              <a:rPr dirty="0" err="1"/>
              <a:t>firmado</a:t>
            </a:r>
            <a:r>
              <a:rPr dirty="0"/>
              <a:t> lo que </a:t>
            </a:r>
            <a:r>
              <a:rPr dirty="0" err="1"/>
              <a:t>parecen</a:t>
            </a:r>
            <a:r>
              <a:rPr dirty="0"/>
              <a:t> miles de </a:t>
            </a:r>
            <a:r>
              <a:rPr dirty="0" err="1"/>
              <a:t>documentos</a:t>
            </a:r>
            <a:r>
              <a:rPr dirty="0"/>
              <a:t>.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Buyer's Guide to Real Estate copy 18.png" descr="Buyer's Guide to Real Estate copy 18.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58"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59" name="Have your Home Inspection and Appraisal Done…"/>
          <p:cNvSpPr txBox="1"/>
          <p:nvPr/>
        </p:nvSpPr>
        <p:spPr>
          <a:xfrm>
            <a:off x="487680" y="171212"/>
            <a:ext cx="6885886" cy="563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defRPr sz="2400" b="1">
                <a:uFill>
                  <a:solidFill>
                    <a:srgbClr val="000000"/>
                  </a:solidFill>
                </a:uFill>
                <a:latin typeface="Cambria"/>
                <a:ea typeface="Cambria"/>
                <a:cs typeface="Cambria"/>
                <a:sym typeface="Cambria"/>
              </a:defRPr>
            </a:pPr>
            <a:r>
              <a:rPr dirty="0"/>
              <a:t>Haga que le hagan una inspección y una tasación de su casa</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Normalmente</a:t>
            </a:r>
            <a:r>
              <a:rPr lang="en-US" dirty="0"/>
              <a:t>, se </a:t>
            </a:r>
            <a:r>
              <a:rPr dirty="0"/>
              <a:t>realizará una inspección completa de la vivienda y una tasación de la misma, sobre todo si se trata de una financiación.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Las tasaciones son programadas por su prestamista. Estas pueden ser un simple paseo exterior, utilizando fotos o videos para sus evaluaciones, o en otros casos se hace una evaluación física más completa.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Si va a comprar una propiedad de reventa, le recomendamos encarecidamente que un inspector de viviendas profesional realice una inspección exhaustiva. La inspección incluirá</a:t>
            </a:r>
            <a:r>
              <a:rPr lang="en-US" dirty="0"/>
              <a:t>, </a:t>
            </a:r>
            <a:r>
              <a:rPr dirty="0"/>
              <a:t>pero no se limitará a lo siguiente:</a:t>
            </a:r>
          </a:p>
          <a:p>
            <a:pPr marL="541020" lvl="1" indent="-160020" algn="just">
              <a:buSzPct val="100000"/>
              <a:buChar char="•"/>
              <a:defRPr sz="1600">
                <a:uFill>
                  <a:solidFill>
                    <a:srgbClr val="000000"/>
                  </a:solidFill>
                </a:uFill>
                <a:latin typeface="Cambria"/>
                <a:ea typeface="Cambria"/>
                <a:cs typeface="Cambria"/>
                <a:sym typeface="Cambria"/>
              </a:defRPr>
            </a:pPr>
            <a:r>
              <a:rPr dirty="0"/>
              <a:t>Electrodomésticos</a:t>
            </a:r>
          </a:p>
          <a:p>
            <a:pPr marL="541020" lvl="1" indent="-160020" algn="just">
              <a:buSzPct val="100000"/>
              <a:buChar char="•"/>
              <a:defRPr sz="1600">
                <a:uFill>
                  <a:solidFill>
                    <a:srgbClr val="000000"/>
                  </a:solidFill>
                </a:uFill>
                <a:latin typeface="Cambria"/>
                <a:ea typeface="Cambria"/>
                <a:cs typeface="Cambria"/>
                <a:sym typeface="Cambria"/>
              </a:defRPr>
            </a:pPr>
            <a:r>
              <a:rPr dirty="0"/>
              <a:t>Fontanería</a:t>
            </a:r>
          </a:p>
          <a:p>
            <a:pPr marL="541020" lvl="1" indent="-160020" algn="just">
              <a:buSzPct val="100000"/>
              <a:buChar char="•"/>
              <a:defRPr sz="1600">
                <a:uFill>
                  <a:solidFill>
                    <a:srgbClr val="000000"/>
                  </a:solidFill>
                </a:uFill>
                <a:latin typeface="Cambria"/>
                <a:ea typeface="Cambria"/>
                <a:cs typeface="Cambria"/>
                <a:sym typeface="Cambria"/>
              </a:defRPr>
            </a:pPr>
            <a:r>
              <a:rPr dirty="0"/>
              <a:t>Eléctrico</a:t>
            </a:r>
          </a:p>
          <a:p>
            <a:pPr marL="541020" lvl="1" indent="-160020" algn="just">
              <a:buSzPct val="100000"/>
              <a:buChar char="•"/>
              <a:defRPr sz="1600">
                <a:uFill>
                  <a:solidFill>
                    <a:srgbClr val="000000"/>
                  </a:solidFill>
                </a:uFill>
                <a:latin typeface="Cambria"/>
                <a:ea typeface="Cambria"/>
                <a:cs typeface="Cambria"/>
                <a:sym typeface="Cambria"/>
              </a:defRPr>
            </a:pPr>
            <a:r>
              <a:rPr dirty="0"/>
              <a:t>Aire acondicionado y calefacción</a:t>
            </a:r>
          </a:p>
          <a:p>
            <a:pPr marL="541020" lvl="1" indent="-160020" algn="just">
              <a:buSzPct val="100000"/>
              <a:buChar char="•"/>
              <a:defRPr sz="1600">
                <a:uFill>
                  <a:solidFill>
                    <a:srgbClr val="000000"/>
                  </a:solidFill>
                </a:uFill>
                <a:latin typeface="Cambria"/>
                <a:ea typeface="Cambria"/>
                <a:cs typeface="Cambria"/>
                <a:sym typeface="Cambria"/>
              </a:defRPr>
            </a:pPr>
            <a:r>
              <a:rPr dirty="0"/>
              <a:t>Ventilación</a:t>
            </a:r>
          </a:p>
          <a:p>
            <a:pPr marL="541020" lvl="1" indent="-160020" algn="just">
              <a:buSzPct val="100000"/>
              <a:buChar char="•"/>
              <a:defRPr sz="1600">
                <a:uFill>
                  <a:solidFill>
                    <a:srgbClr val="000000"/>
                  </a:solidFill>
                </a:uFill>
                <a:latin typeface="Cambria"/>
                <a:ea typeface="Cambria"/>
                <a:cs typeface="Cambria"/>
                <a:sym typeface="Cambria"/>
              </a:defRPr>
            </a:pPr>
            <a:r>
              <a:rPr dirty="0"/>
              <a:t>Techo y ático</a:t>
            </a:r>
          </a:p>
          <a:p>
            <a:pPr marL="541020" lvl="1" indent="-160020" algn="just">
              <a:buSzPct val="100000"/>
              <a:buChar char="•"/>
              <a:defRPr sz="1600">
                <a:uFill>
                  <a:solidFill>
                    <a:srgbClr val="000000"/>
                  </a:solidFill>
                </a:uFill>
                <a:latin typeface="Cambria"/>
                <a:ea typeface="Cambria"/>
                <a:cs typeface="Cambria"/>
                <a:sym typeface="Cambria"/>
              </a:defRPr>
            </a:pPr>
            <a:r>
              <a:rPr dirty="0"/>
              <a:t>Fundación</a:t>
            </a:r>
          </a:p>
          <a:p>
            <a:pPr marL="541020" lvl="1" indent="-160020" algn="just">
              <a:buSzPct val="100000"/>
              <a:buChar char="•"/>
              <a:defRPr sz="1600">
                <a:uFill>
                  <a:solidFill>
                    <a:srgbClr val="000000"/>
                  </a:solidFill>
                </a:uFill>
                <a:latin typeface="Cambria"/>
                <a:ea typeface="Cambria"/>
                <a:cs typeface="Cambria"/>
                <a:sym typeface="Cambria"/>
              </a:defRPr>
            </a:pPr>
            <a:r>
              <a:rPr dirty="0"/>
              <a:t>Estructura general</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Buyer's Guide to Real Estate copy 19.png" descr="Buyer's Guide to Real Estate copy 19.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62"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63" name="The inspection is not designed to criticize every minor problem or defect in the home. It is intended to report on major damage or serious problems that require repair. Should serious problems be indicated, the inspector will recommend that a structural "/>
          <p:cNvSpPr txBox="1"/>
          <p:nvPr/>
        </p:nvSpPr>
        <p:spPr>
          <a:xfrm>
            <a:off x="325120" y="2191117"/>
            <a:ext cx="7213600" cy="7248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just">
              <a:defRPr sz="1600">
                <a:uFill>
                  <a:solidFill>
                    <a:srgbClr val="000000"/>
                  </a:solidFill>
                </a:uFill>
                <a:latin typeface="Cambria"/>
                <a:ea typeface="Cambria"/>
                <a:cs typeface="Cambria"/>
                <a:sym typeface="Cambria"/>
              </a:defRPr>
            </a:pPr>
            <a:r>
              <a:rPr sz="1550" dirty="0"/>
              <a:t>La inspección no está pensada para criticar todos los problemas o defectos menores de la vivienda. Su objetivo es informar sobre los daños importantes o los problemas graves que requieren reparación. En caso de que se indiquen problemas graves, el inspector recomendará que un ingeniero estructural o algún otro profesional la inspeccione también.</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Una casa no puede "aprobar o suspender" una inspección, y su inspector no debe decirle si cree que la casa vale el dinero que usted ofrece. El trabajo del inspector consiste en informarle de las reparaciones recomendadas o necesarias para que usted pueda seguir tomando una decisión informada.</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Es posible que el vendedor esté dispuesto a negociar la realización de las reparaciones o un crédito por la realización de las mismas, o que usted decida que la vivienda requerirá demasiado trabajo y dinero. Una inspección profesional le ayudará a tomar una decisión clara. Además de la inspección general, puede desear que se realicen pruebas separadas para detectar termitas o la presencia de gas radón.</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A la hora de elegir un inspector de viviendas, considere uno que haya sido certificado como miembro cualificado y experimentado por una asociación comercial. Su agente inmobiliario puede recomendarle varios inspectores de viviendas profesionales para que los tenga en cuenta y asistan a la inspección.</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Recomiendo estar presente en la inspección y contratar a un inspector que esté familiarizado con el tipo de propiedad que pretende comprar y su entorno inmediato. Podrá entender claramente el informe de inspección y saber exactamente qué áreas necesitan atención. Además, podrá obtener respuestas a muchas preguntas, consejos para el mantenimiento y mucha información general que le ayudará una vez que se mude a su nueva casa. Y lo que es más importante, verá la casa a través de los ojos de otra tercera parte objetiva.</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uyer's Guide to Real Estate copy 20.png" descr="Buyer's Guide to Real Estate copy 20.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66"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67" name="Secure your Financing…"/>
          <p:cNvSpPr txBox="1"/>
          <p:nvPr/>
        </p:nvSpPr>
        <p:spPr>
          <a:xfrm>
            <a:off x="422529" y="674556"/>
            <a:ext cx="7028858" cy="5139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400" b="1">
                <a:uFill>
                  <a:solidFill>
                    <a:srgbClr val="000000"/>
                  </a:solidFill>
                </a:uFill>
                <a:latin typeface="Cambria"/>
                <a:ea typeface="Cambria"/>
                <a:cs typeface="Cambria"/>
                <a:sym typeface="Cambria"/>
              </a:defRPr>
            </a:pPr>
            <a:r>
              <a:rPr sz="1600" dirty="0"/>
              <a:t>Asegure su financiación</a:t>
            </a:r>
          </a:p>
          <a:p>
            <a:pPr>
              <a:defRPr sz="2400" b="1">
                <a:uFill>
                  <a:solidFill>
                    <a:srgbClr val="000000"/>
                  </a:solidFill>
                </a:uFill>
                <a:latin typeface="Cambria"/>
                <a:ea typeface="Cambria"/>
                <a:cs typeface="Cambria"/>
                <a:sym typeface="Cambria"/>
              </a:defRPr>
            </a:pPr>
            <a:endParaRPr sz="1400" dirty="0"/>
          </a:p>
          <a:p>
            <a:pPr algn="just">
              <a:defRPr sz="1600">
                <a:uFill>
                  <a:solidFill>
                    <a:srgbClr val="000000"/>
                  </a:solidFill>
                </a:uFill>
                <a:latin typeface="Cambria"/>
                <a:ea typeface="Cambria"/>
                <a:cs typeface="Cambria"/>
                <a:sym typeface="Cambria"/>
              </a:defRPr>
            </a:pPr>
            <a:r>
              <a:rPr sz="1400" dirty="0"/>
              <a:t>Dado que ya has acudido a tu prestamista para obtener la preaprobación, ahora es cuestión de asegurar los fondos por el importe de venta acordado. Ultimarás los detalles, como el pago inicial, el tipo de interés y el calendario de pagos, y firmarás los papeles.</a:t>
            </a:r>
          </a:p>
          <a:p>
            <a:pPr algn="just">
              <a:defRPr sz="1600">
                <a:uFill>
                  <a:solidFill>
                    <a:srgbClr val="000000"/>
                  </a:solidFill>
                </a:uFill>
                <a:latin typeface="Cambria"/>
                <a:ea typeface="Cambria"/>
                <a:cs typeface="Cambria"/>
                <a:sym typeface="Cambria"/>
              </a:defRPr>
            </a:pPr>
            <a:endParaRPr sz="1600" b="1" dirty="0"/>
          </a:p>
          <a:p>
            <a:pPr>
              <a:defRPr sz="2400" b="1">
                <a:uFill>
                  <a:solidFill>
                    <a:srgbClr val="000000"/>
                  </a:solidFill>
                </a:uFill>
                <a:latin typeface="Cambria"/>
                <a:ea typeface="Cambria"/>
                <a:cs typeface="Cambria"/>
                <a:sym typeface="Cambria"/>
              </a:defRPr>
            </a:pPr>
            <a:r>
              <a:rPr sz="1600" b="1" dirty="0"/>
              <a:t>Entender los costes de cierre</a:t>
            </a:r>
          </a:p>
          <a:p>
            <a:pPr>
              <a:defRPr sz="2400" b="1">
                <a:uFill>
                  <a:solidFill>
                    <a:srgbClr val="000000"/>
                  </a:solidFill>
                </a:uFill>
                <a:latin typeface="Cambria"/>
                <a:ea typeface="Cambria"/>
                <a:cs typeface="Cambria"/>
                <a:sym typeface="Cambria"/>
              </a:defRPr>
            </a:pPr>
            <a:endParaRPr sz="1400" dirty="0"/>
          </a:p>
          <a:p>
            <a:pPr algn="just">
              <a:defRPr sz="1600">
                <a:uFill>
                  <a:solidFill>
                    <a:srgbClr val="000000"/>
                  </a:solidFill>
                </a:uFill>
                <a:latin typeface="Cambria"/>
                <a:ea typeface="Cambria"/>
                <a:cs typeface="Cambria"/>
                <a:sym typeface="Cambria"/>
              </a:defRPr>
            </a:pPr>
            <a:r>
              <a:rPr sz="1400" dirty="0"/>
              <a:t>Una cosa que todo comprador de vivienda debe tener en cuenta, especialmente los que compran por primera vez, son los costes de cierre. Por lo general, estos gastos ascienden a un 3-4 % del coste de la vivienda que se está comprando. Por ejemplo, una casa de 400.000 dólares tendría aproximadamente entre 12.000 y 16.000 dólares de gastos de cierre. </a:t>
            </a:r>
          </a:p>
          <a:p>
            <a:pPr algn="just">
              <a:defRPr sz="1600">
                <a:uFill>
                  <a:solidFill>
                    <a:srgbClr val="000000"/>
                  </a:solidFill>
                </a:uFill>
                <a:latin typeface="Cambria"/>
                <a:ea typeface="Cambria"/>
                <a:cs typeface="Cambria"/>
                <a:sym typeface="Cambria"/>
              </a:defRPr>
            </a:pPr>
            <a:endParaRPr sz="1400" dirty="0"/>
          </a:p>
          <a:p>
            <a:pPr algn="just">
              <a:defRPr sz="1600">
                <a:uFill>
                  <a:solidFill>
                    <a:srgbClr val="000000"/>
                  </a:solidFill>
                </a:uFill>
                <a:latin typeface="Cambria"/>
                <a:ea typeface="Cambria"/>
                <a:cs typeface="Cambria"/>
                <a:sym typeface="Cambria"/>
              </a:defRPr>
            </a:pPr>
            <a:r>
              <a:rPr sz="1400" dirty="0"/>
              <a:t>Estas son las cosas que debe pagar el comprador:</a:t>
            </a:r>
          </a:p>
          <a:p>
            <a:pPr algn="just">
              <a:defRPr sz="1600">
                <a:uFill>
                  <a:solidFill>
                    <a:srgbClr val="000000"/>
                  </a:solidFill>
                </a:uFill>
                <a:latin typeface="Cambria"/>
                <a:ea typeface="Cambria"/>
                <a:cs typeface="Cambria"/>
                <a:sym typeface="Cambria"/>
              </a:defRPr>
            </a:pPr>
            <a:endParaRPr sz="1400" dirty="0"/>
          </a:p>
          <a:p>
            <a:pPr marL="160421" indent="-160421" algn="just">
              <a:buSzPct val="100000"/>
              <a:buChar char="•"/>
              <a:defRPr sz="1600">
                <a:uFill>
                  <a:solidFill>
                    <a:srgbClr val="000000"/>
                  </a:solidFill>
                </a:uFill>
                <a:latin typeface="Cambria"/>
                <a:ea typeface="Cambria"/>
                <a:cs typeface="Cambria"/>
                <a:sym typeface="Cambria"/>
              </a:defRPr>
            </a:pPr>
            <a:r>
              <a:rPr sz="1400" dirty="0"/>
              <a:t>Inspección de la vivienda</a:t>
            </a:r>
          </a:p>
          <a:p>
            <a:pPr marL="160421" indent="-160421" algn="just">
              <a:buSzPct val="100000"/>
              <a:buChar char="•"/>
              <a:defRPr sz="1600">
                <a:uFill>
                  <a:solidFill>
                    <a:srgbClr val="000000"/>
                  </a:solidFill>
                </a:uFill>
                <a:latin typeface="Cambria"/>
                <a:ea typeface="Cambria"/>
                <a:cs typeface="Cambria"/>
                <a:sym typeface="Cambria"/>
              </a:defRPr>
            </a:pPr>
            <a:r>
              <a:rPr sz="1400" dirty="0"/>
              <a:t>Valoración de la propiedad</a:t>
            </a:r>
          </a:p>
          <a:p>
            <a:pPr marL="160421" indent="-160421" algn="just">
              <a:buSzPct val="100000"/>
              <a:buChar char="•"/>
              <a:defRPr sz="1600">
                <a:uFill>
                  <a:solidFill>
                    <a:srgbClr val="000000"/>
                  </a:solidFill>
                </a:uFill>
                <a:latin typeface="Cambria"/>
                <a:ea typeface="Cambria"/>
                <a:cs typeface="Cambria"/>
                <a:sym typeface="Cambria"/>
              </a:defRPr>
            </a:pPr>
            <a:r>
              <a:rPr sz="1400" dirty="0"/>
              <a:t>Encuesta sobre la propiedad</a:t>
            </a:r>
          </a:p>
          <a:p>
            <a:pPr marL="160421" indent="-160421" algn="just">
              <a:buSzPct val="100000"/>
              <a:buChar char="•"/>
              <a:defRPr sz="1600">
                <a:uFill>
                  <a:solidFill>
                    <a:srgbClr val="000000"/>
                  </a:solidFill>
                </a:uFill>
                <a:latin typeface="Cambria"/>
                <a:ea typeface="Cambria"/>
                <a:cs typeface="Cambria"/>
                <a:sym typeface="Cambria"/>
              </a:defRPr>
            </a:pPr>
            <a:r>
              <a:rPr sz="1400" dirty="0"/>
              <a:t>Depósito (pago inicial)</a:t>
            </a:r>
          </a:p>
          <a:p>
            <a:pPr marL="160421" indent="-160421" algn="just">
              <a:buSzPct val="100000"/>
              <a:buChar char="•"/>
              <a:defRPr sz="1600">
                <a:uFill>
                  <a:solidFill>
                    <a:srgbClr val="000000"/>
                  </a:solidFill>
                </a:uFill>
                <a:latin typeface="Cambria"/>
                <a:ea typeface="Cambria"/>
                <a:cs typeface="Cambria"/>
                <a:sym typeface="Cambria"/>
              </a:defRPr>
            </a:pPr>
            <a:r>
              <a:rPr sz="1400" dirty="0"/>
              <a:t>Seguro de título</a:t>
            </a:r>
          </a:p>
          <a:p>
            <a:pPr marL="160421" indent="-160421" algn="just">
              <a:buSzPct val="100000"/>
              <a:buChar char="•"/>
              <a:defRPr sz="1600">
                <a:uFill>
                  <a:solidFill>
                    <a:srgbClr val="000000"/>
                  </a:solidFill>
                </a:uFill>
                <a:latin typeface="Cambria"/>
                <a:ea typeface="Cambria"/>
                <a:cs typeface="Cambria"/>
                <a:sym typeface="Cambria"/>
              </a:defRPr>
            </a:pPr>
            <a:r>
              <a:rPr sz="1400" dirty="0"/>
              <a:t>Seguro de propiedad</a:t>
            </a:r>
          </a:p>
          <a:p>
            <a:pPr marL="160421" indent="-160421" algn="just">
              <a:buSzPct val="100000"/>
              <a:buChar char="•"/>
              <a:defRPr sz="1600">
                <a:uFill>
                  <a:solidFill>
                    <a:srgbClr val="000000"/>
                  </a:solidFill>
                </a:uFill>
                <a:latin typeface="Cambria"/>
                <a:ea typeface="Cambria"/>
                <a:cs typeface="Cambria"/>
                <a:sym typeface="Cambria"/>
              </a:defRPr>
            </a:pPr>
            <a:r>
              <a:rPr sz="1400" dirty="0"/>
              <a:t>Impuesto sobre transmisiones patrimoniales</a:t>
            </a:r>
          </a:p>
          <a:p>
            <a:pPr algn="just">
              <a:defRPr sz="1600">
                <a:uFill>
                  <a:solidFill>
                    <a:srgbClr val="000000"/>
                  </a:solidFill>
                </a:uFill>
                <a:latin typeface="Cambria"/>
                <a:ea typeface="Cambria"/>
                <a:cs typeface="Cambria"/>
                <a:sym typeface="Cambria"/>
              </a:defRPr>
            </a:pPr>
            <a:endParaRPr dirty="0"/>
          </a:p>
        </p:txBody>
      </p:sp>
      <p:sp>
        <p:nvSpPr>
          <p:cNvPr id="168" name="State recording fees…"/>
          <p:cNvSpPr txBox="1"/>
          <p:nvPr/>
        </p:nvSpPr>
        <p:spPr>
          <a:xfrm>
            <a:off x="4076489" y="3760411"/>
            <a:ext cx="3675591" cy="1815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160421" indent="-160421" algn="just">
              <a:buSzPct val="100000"/>
              <a:buChar char="•"/>
              <a:defRPr sz="1600">
                <a:uFill>
                  <a:solidFill>
                    <a:srgbClr val="000000"/>
                  </a:solidFill>
                </a:uFill>
                <a:latin typeface="Cambria"/>
                <a:ea typeface="Cambria"/>
                <a:cs typeface="Cambria"/>
                <a:sym typeface="Cambria"/>
              </a:defRPr>
            </a:pPr>
            <a:r>
              <a:rPr sz="1400" dirty="0"/>
              <a:t>Tasas de registro del Estado</a:t>
            </a:r>
          </a:p>
          <a:p>
            <a:pPr marL="160421" indent="-160421" algn="just">
              <a:buSzPct val="100000"/>
              <a:buChar char="•"/>
              <a:defRPr sz="1600">
                <a:uFill>
                  <a:solidFill>
                    <a:srgbClr val="000000"/>
                  </a:solidFill>
                </a:uFill>
                <a:latin typeface="Cambria"/>
                <a:ea typeface="Cambria"/>
                <a:cs typeface="Cambria"/>
                <a:sym typeface="Cambria"/>
              </a:defRPr>
            </a:pPr>
            <a:r>
              <a:rPr sz="1400" dirty="0"/>
              <a:t>Impuestos sobre la propiedad, servicios públicos y cuotas de condominio</a:t>
            </a:r>
          </a:p>
          <a:p>
            <a:pPr marL="160421" indent="-160421" algn="just">
              <a:buSzPct val="100000"/>
              <a:buChar char="•"/>
              <a:defRPr sz="1600">
                <a:uFill>
                  <a:solidFill>
                    <a:srgbClr val="000000"/>
                  </a:solidFill>
                </a:uFill>
                <a:latin typeface="Cambria"/>
                <a:ea typeface="Cambria"/>
                <a:cs typeface="Cambria"/>
                <a:sym typeface="Cambria"/>
              </a:defRPr>
            </a:pPr>
            <a:r>
              <a:rPr sz="1400" dirty="0"/>
              <a:t>Seguro de impago de hipotecas</a:t>
            </a:r>
          </a:p>
          <a:p>
            <a:pPr marL="160421" indent="-160421" algn="just">
              <a:buSzPct val="100000"/>
              <a:buChar char="•"/>
              <a:defRPr sz="1600">
                <a:uFill>
                  <a:solidFill>
                    <a:srgbClr val="000000"/>
                  </a:solidFill>
                </a:uFill>
                <a:latin typeface="Cambria"/>
                <a:ea typeface="Cambria"/>
                <a:cs typeface="Cambria"/>
                <a:sym typeface="Cambria"/>
              </a:defRPr>
            </a:pPr>
            <a:r>
              <a:rPr sz="1400" dirty="0"/>
              <a:t>Tasas de depósito en garantía</a:t>
            </a:r>
          </a:p>
          <a:p>
            <a:pPr marL="160421" indent="-160421" algn="just">
              <a:buSzPct val="100000"/>
              <a:buChar char="•"/>
              <a:defRPr sz="1600">
                <a:uFill>
                  <a:solidFill>
                    <a:srgbClr val="000000"/>
                  </a:solidFill>
                </a:uFill>
                <a:latin typeface="Cambria"/>
                <a:ea typeface="Cambria"/>
                <a:cs typeface="Cambria"/>
                <a:sym typeface="Cambria"/>
              </a:defRPr>
            </a:pPr>
            <a:r>
              <a:rPr sz="1400" dirty="0"/>
              <a:t>Honorarios y desembolsos de los abogados</a:t>
            </a:r>
          </a:p>
          <a:p>
            <a:pPr marL="160421" indent="-160421" algn="just">
              <a:buSzPct val="100000"/>
              <a:buChar char="•"/>
              <a:defRPr sz="1600">
                <a:uFill>
                  <a:solidFill>
                    <a:srgbClr val="000000"/>
                  </a:solidFill>
                </a:uFill>
                <a:latin typeface="Cambria"/>
                <a:ea typeface="Cambria"/>
                <a:cs typeface="Cambria"/>
                <a:sym typeface="Cambria"/>
              </a:defRPr>
            </a:pPr>
            <a:r>
              <a:rPr sz="1400" dirty="0"/>
              <a:t>Garantías para viviendas nuevas</a:t>
            </a:r>
          </a:p>
          <a:p>
            <a:pPr marL="160421" indent="-160421" algn="just">
              <a:buSzPct val="100000"/>
              <a:buChar char="•"/>
              <a:defRPr sz="1600">
                <a:uFill>
                  <a:solidFill>
                    <a:srgbClr val="000000"/>
                  </a:solidFill>
                </a:uFill>
                <a:latin typeface="Cambria"/>
                <a:ea typeface="Cambria"/>
                <a:cs typeface="Cambria"/>
                <a:sym typeface="Cambria"/>
              </a:defRPr>
            </a:pPr>
            <a:r>
              <a:rPr sz="1400" dirty="0"/>
              <a:t>Gastos de mudanza</a:t>
            </a:r>
          </a:p>
        </p:txBody>
      </p:sp>
      <p:sp>
        <p:nvSpPr>
          <p:cNvPr id="169" name="Commissions are usually paid by the seller, but there are occasions when the commission for the sale of the house comes out of your pocket. Talk to the real estate agent and read all documentation carefully so you understand their commission structure."/>
          <p:cNvSpPr txBox="1"/>
          <p:nvPr/>
        </p:nvSpPr>
        <p:spPr>
          <a:xfrm>
            <a:off x="422529" y="5721427"/>
            <a:ext cx="6843503" cy="738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sz="1400" dirty="0"/>
              <a:t>Las comisiones las </a:t>
            </a:r>
            <a:r>
              <a:rPr sz="1400" i="1" dirty="0"/>
              <a:t>suele </a:t>
            </a:r>
            <a:r>
              <a:rPr sz="1400" dirty="0"/>
              <a:t>pagar el vendedor, pero hay ocasiones en las que la comisión por la venta de la casa sale de su bolsillo. Hable con </a:t>
            </a:r>
            <a:r>
              <a:rPr lang="en-US" sz="1400" dirty="0"/>
              <a:t>su </a:t>
            </a:r>
            <a:r>
              <a:rPr sz="1400" dirty="0"/>
              <a:t>agente inmobiliario y lea detenidamente toda la documentación para entender </a:t>
            </a:r>
            <a:r>
              <a:rPr lang="en-US" sz="1400" dirty="0"/>
              <a:t>la </a:t>
            </a:r>
            <a:r>
              <a:rPr sz="1400" dirty="0"/>
              <a:t>estructura de las comisiones.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3.png" descr="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 y="-3"/>
            <a:ext cx="7771794" cy="10058405"/>
          </a:xfrm>
          <a:prstGeom prst="rect">
            <a:avLst/>
          </a:prstGeom>
          <a:ln w="12700">
            <a:miter lim="400000"/>
          </a:ln>
        </p:spPr>
      </p:pic>
      <p:sp>
        <p:nvSpPr>
          <p:cNvPr id="26"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27" name="web address here"/>
          <p:cNvSpPr txBox="1"/>
          <p:nvPr/>
        </p:nvSpPr>
        <p:spPr>
          <a:xfrm>
            <a:off x="142644" y="1402665"/>
            <a:ext cx="3252817" cy="784829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a:defRPr b="1">
                <a:latin typeface="Georgia"/>
                <a:ea typeface="Georgia"/>
                <a:cs typeface="Georgia"/>
                <a:sym typeface="Georgia"/>
              </a:defRPr>
            </a:pPr>
            <a:r>
              <a:rPr sz="1600" dirty="0"/>
              <a:t>Entender el mercado de la vivienda</a:t>
            </a:r>
          </a:p>
          <a:p>
            <a:pPr>
              <a:defRPr b="1">
                <a:latin typeface="Georgia"/>
                <a:ea typeface="Georgia"/>
                <a:cs typeface="Georgia"/>
                <a:sym typeface="Georgia"/>
              </a:defRPr>
            </a:pPr>
            <a:endParaRPr sz="1600" dirty="0"/>
          </a:p>
          <a:p>
            <a:pPr>
              <a:defRPr sz="1400">
                <a:latin typeface="+mj-lt"/>
                <a:ea typeface="+mj-ea"/>
                <a:cs typeface="+mj-cs"/>
                <a:sym typeface="Helvetica"/>
              </a:defRPr>
            </a:pPr>
            <a:endParaRPr lang="es-VE" sz="1200" dirty="0"/>
          </a:p>
          <a:p>
            <a:pPr>
              <a:defRPr sz="1400">
                <a:latin typeface="+mj-lt"/>
                <a:ea typeface="+mj-ea"/>
                <a:cs typeface="+mj-cs"/>
                <a:sym typeface="Helvetica"/>
              </a:defRPr>
            </a:pPr>
            <a:r>
              <a:rPr sz="1200" dirty="0" err="1"/>
              <a:t>Ciclos</a:t>
            </a:r>
            <a:r>
              <a:rPr sz="1200" dirty="0"/>
              <a:t> del mercado inmobiliario</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¿Es un buen momento para comprar? </a:t>
            </a:r>
          </a:p>
          <a:p>
            <a:pPr>
              <a:defRPr sz="1400">
                <a:latin typeface="+mj-lt"/>
                <a:ea typeface="+mj-ea"/>
                <a:cs typeface="+mj-cs"/>
                <a:sym typeface="Helvetica"/>
              </a:defRPr>
            </a:pPr>
            <a:endParaRPr sz="1200" dirty="0"/>
          </a:p>
          <a:p>
            <a:pPr>
              <a:defRPr b="1">
                <a:latin typeface="Georgia"/>
                <a:ea typeface="Georgia"/>
                <a:cs typeface="Georgia"/>
                <a:sym typeface="Georgia"/>
              </a:defRPr>
            </a:pPr>
            <a:r>
              <a:rPr sz="1600" dirty="0"/>
              <a:t>Preparación previa a la compra</a:t>
            </a:r>
          </a:p>
          <a:p>
            <a:pPr>
              <a:defRPr b="1">
                <a:latin typeface="Georgia"/>
                <a:ea typeface="Georgia"/>
                <a:cs typeface="Georgia"/>
                <a:sym typeface="Georgia"/>
              </a:defRPr>
            </a:pPr>
            <a:endParaRPr sz="1600" dirty="0"/>
          </a:p>
          <a:p>
            <a:pPr>
              <a:defRPr sz="1400">
                <a:latin typeface="+mj-lt"/>
                <a:ea typeface="+mj-ea"/>
                <a:cs typeface="+mj-cs"/>
                <a:sym typeface="Helvetica"/>
              </a:defRPr>
            </a:pPr>
            <a:r>
              <a:rPr sz="1200" dirty="0"/>
              <a:t>¿Está listo para comprar?</a:t>
            </a:r>
          </a:p>
          <a:p>
            <a:pPr>
              <a:defRPr sz="1400">
                <a:latin typeface="+mj-lt"/>
                <a:ea typeface="+mj-ea"/>
                <a:cs typeface="+mj-cs"/>
                <a:sym typeface="Helvetica"/>
              </a:defRPr>
            </a:pPr>
            <a:r>
              <a:rPr sz="1200" dirty="0"/>
              <a:t/>
            </a:r>
            <a:br>
              <a:rPr sz="1200" dirty="0"/>
            </a:br>
            <a:endParaRPr lang="es-VE" sz="1200" dirty="0"/>
          </a:p>
          <a:p>
            <a:pPr>
              <a:defRPr sz="1400">
                <a:latin typeface="+mj-lt"/>
                <a:ea typeface="+mj-ea"/>
                <a:cs typeface="+mj-cs"/>
                <a:sym typeface="Helvetica"/>
              </a:defRPr>
            </a:pPr>
            <a:r>
              <a:rPr sz="1200" dirty="0" err="1"/>
              <a:t>Obtenga</a:t>
            </a:r>
            <a:r>
              <a:rPr sz="1200" dirty="0"/>
              <a:t> la preaprobación de una hipoteca</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Lo que debe saber sobre su puntuación de crédito</a:t>
            </a:r>
          </a:p>
          <a:p>
            <a:pPr>
              <a:defRPr sz="1400">
                <a:latin typeface="+mj-lt"/>
                <a:ea typeface="+mj-ea"/>
                <a:cs typeface="+mj-cs"/>
                <a:sym typeface="Helvetica"/>
              </a:defRPr>
            </a:pPr>
            <a:endParaRPr sz="1200" dirty="0"/>
          </a:p>
          <a:p>
            <a:pPr>
              <a:defRPr sz="1400">
                <a:latin typeface="+mj-lt"/>
                <a:ea typeface="+mj-ea"/>
                <a:cs typeface="+mj-cs"/>
                <a:sym typeface="Helvetica"/>
              </a:defRPr>
            </a:pPr>
            <a:endParaRPr lang="es-VE" sz="1200" dirty="0"/>
          </a:p>
          <a:p>
            <a:pPr>
              <a:defRPr sz="1400">
                <a:latin typeface="+mj-lt"/>
                <a:ea typeface="+mj-ea"/>
                <a:cs typeface="+mj-cs"/>
                <a:sym typeface="Helvetica"/>
              </a:defRPr>
            </a:pPr>
            <a:r>
              <a:rPr sz="1200" dirty="0" err="1"/>
              <a:t>Contratación</a:t>
            </a:r>
            <a:r>
              <a:rPr sz="1200" dirty="0"/>
              <a:t> de un profesional inmobiliario</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¿Necesito un agente de compras?</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¿Quién interviene en la compra </a:t>
            </a:r>
            <a:br>
              <a:rPr sz="1200" dirty="0"/>
            </a:br>
            <a:r>
              <a:rPr sz="1200" dirty="0"/>
              <a:t>de su casa?</a:t>
            </a:r>
          </a:p>
          <a:p>
            <a:pPr>
              <a:defRPr sz="1400">
                <a:latin typeface="+mj-lt"/>
                <a:ea typeface="+mj-ea"/>
                <a:cs typeface="+mj-cs"/>
                <a:sym typeface="Helvetica"/>
              </a:defRPr>
            </a:pPr>
            <a:endParaRPr sz="1200" dirty="0"/>
          </a:p>
          <a:p>
            <a:pPr>
              <a:defRPr b="1">
                <a:latin typeface="Georgia"/>
                <a:ea typeface="Georgia"/>
                <a:cs typeface="Georgia"/>
                <a:sym typeface="Georgia"/>
              </a:defRPr>
            </a:pPr>
            <a:r>
              <a:rPr sz="1600" dirty="0"/>
              <a:t>Que empiece la búsqueda de casa</a:t>
            </a:r>
          </a:p>
          <a:p>
            <a:pPr>
              <a:defRPr b="1">
                <a:latin typeface="Georgia"/>
                <a:ea typeface="Georgia"/>
                <a:cs typeface="Georgia"/>
                <a:sym typeface="Georgia"/>
              </a:defRPr>
            </a:pPr>
            <a:endParaRPr sz="1600" dirty="0"/>
          </a:p>
          <a:p>
            <a:pPr>
              <a:defRPr sz="1400">
                <a:latin typeface="+mj-lt"/>
                <a:ea typeface="+mj-ea"/>
                <a:cs typeface="+mj-cs"/>
                <a:sym typeface="Helvetica"/>
              </a:defRPr>
            </a:pPr>
            <a:r>
              <a:rPr sz="1200" dirty="0"/>
              <a:t>Identificar los "imprescindibles" y los "deseables". </a:t>
            </a:r>
            <a:br>
              <a:rPr sz="1200" dirty="0"/>
            </a:br>
            <a:r>
              <a:rPr sz="1200" dirty="0"/>
              <a:t>y "lo que hay que tener".</a:t>
            </a:r>
          </a:p>
          <a:p>
            <a:pPr>
              <a:defRPr sz="1400">
                <a:latin typeface="+mj-lt"/>
                <a:ea typeface="+mj-ea"/>
                <a:cs typeface="+mj-cs"/>
                <a:sym typeface="Helvetica"/>
              </a:defRPr>
            </a:pPr>
            <a:endParaRPr sz="1200" dirty="0"/>
          </a:p>
          <a:p>
            <a:pPr>
              <a:defRPr sz="1400">
                <a:latin typeface="+mj-lt"/>
                <a:ea typeface="+mj-ea"/>
                <a:cs typeface="+mj-cs"/>
                <a:sym typeface="Helvetica"/>
              </a:defRPr>
            </a:pPr>
            <a:endParaRPr lang="es-VE" sz="1200" dirty="0"/>
          </a:p>
          <a:p>
            <a:pPr>
              <a:defRPr sz="1400">
                <a:latin typeface="+mj-lt"/>
                <a:ea typeface="+mj-ea"/>
                <a:cs typeface="+mj-cs"/>
                <a:sym typeface="Helvetica"/>
              </a:defRPr>
            </a:pPr>
            <a:r>
              <a:rPr sz="1200" dirty="0"/>
              <a:t>10 cosas que hay que tener en cuenta a la hora de elegir tu nueva casa</a:t>
            </a:r>
          </a:p>
          <a:p>
            <a:pPr>
              <a:defRPr sz="1400">
                <a:latin typeface="+mj-lt"/>
                <a:ea typeface="+mj-ea"/>
                <a:cs typeface="+mj-cs"/>
                <a:sym typeface="Helvetica"/>
              </a:defRPr>
            </a:pPr>
            <a:endParaRPr sz="1200" dirty="0"/>
          </a:p>
          <a:p>
            <a:pPr>
              <a:defRPr sz="1400">
                <a:latin typeface="+mj-lt"/>
                <a:ea typeface="+mj-ea"/>
                <a:cs typeface="+mj-cs"/>
                <a:sym typeface="Helvetica"/>
              </a:defRPr>
            </a:pPr>
            <a:r>
              <a:rPr sz="1200" dirty="0"/>
              <a:t>¡Mira las casas!</a:t>
            </a:r>
            <a:endParaRPr dirty="0"/>
          </a:p>
        </p:txBody>
      </p:sp>
      <p:sp>
        <p:nvSpPr>
          <p:cNvPr id="28" name="web address here"/>
          <p:cNvSpPr txBox="1"/>
          <p:nvPr/>
        </p:nvSpPr>
        <p:spPr>
          <a:xfrm>
            <a:off x="4151714" y="1338196"/>
            <a:ext cx="3200809" cy="81868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a:defRPr sz="1400">
                <a:latin typeface="+mj-lt"/>
                <a:ea typeface="+mj-ea"/>
                <a:cs typeface="+mj-cs"/>
                <a:sym typeface="Helvetica"/>
              </a:defRPr>
            </a:pPr>
            <a:r>
              <a:rPr dirty="0" err="1"/>
              <a:t>Cosas</a:t>
            </a:r>
            <a:r>
              <a:rPr dirty="0"/>
              <a:t> que hay que </a:t>
            </a:r>
            <a:r>
              <a:rPr dirty="0" err="1"/>
              <a:t>tener</a:t>
            </a:r>
            <a:r>
              <a:rPr dirty="0"/>
              <a:t> </a:t>
            </a:r>
            <a:r>
              <a:rPr dirty="0" err="1"/>
              <a:t>en</a:t>
            </a:r>
            <a:r>
              <a:rPr dirty="0"/>
              <a:t> </a:t>
            </a:r>
            <a:r>
              <a:rPr dirty="0" err="1"/>
              <a:t>cuenta</a:t>
            </a:r>
            <a:r>
              <a:rPr dirty="0"/>
              <a:t> al </a:t>
            </a:r>
            <a:r>
              <a:rPr dirty="0" err="1"/>
              <a:t>pensar</a:t>
            </a:r>
            <a:r>
              <a:rPr dirty="0"/>
              <a:t> </a:t>
            </a:r>
            <a:r>
              <a:rPr dirty="0" err="1"/>
              <a:t>en</a:t>
            </a:r>
            <a:r>
              <a:rPr dirty="0"/>
              <a:t> una casa</a:t>
            </a:r>
          </a:p>
          <a:p>
            <a:pPr>
              <a:defRPr sz="1400">
                <a:latin typeface="+mj-lt"/>
                <a:ea typeface="+mj-ea"/>
                <a:cs typeface="+mj-cs"/>
                <a:sym typeface="Helvetica"/>
              </a:defRPr>
            </a:pPr>
            <a:endParaRPr dirty="0"/>
          </a:p>
          <a:p>
            <a:pPr>
              <a:defRPr sz="1400">
                <a:latin typeface="+mj-lt"/>
                <a:ea typeface="+mj-ea"/>
                <a:cs typeface="+mj-cs"/>
                <a:sym typeface="Helvetica"/>
              </a:defRPr>
            </a:pPr>
            <a:r>
              <a:rPr dirty="0" err="1"/>
              <a:t>Visita</a:t>
            </a:r>
            <a:r>
              <a:rPr dirty="0"/>
              <a:t> virtual a la casa</a:t>
            </a:r>
          </a:p>
          <a:p>
            <a:pPr>
              <a:defRPr sz="1400">
                <a:latin typeface="+mj-lt"/>
                <a:ea typeface="+mj-ea"/>
                <a:cs typeface="+mj-cs"/>
                <a:sym typeface="Helvetica"/>
              </a:defRPr>
            </a:pPr>
            <a:endParaRPr dirty="0"/>
          </a:p>
          <a:p>
            <a:pPr>
              <a:defRPr sz="1400">
                <a:latin typeface="+mj-lt"/>
                <a:ea typeface="+mj-ea"/>
                <a:cs typeface="+mj-cs"/>
                <a:sym typeface="Helvetica"/>
              </a:defRPr>
            </a:pPr>
            <a:r>
              <a:rPr dirty="0" err="1"/>
              <a:t>Explorar</a:t>
            </a:r>
            <a:r>
              <a:rPr dirty="0"/>
              <a:t> los barrios</a:t>
            </a:r>
          </a:p>
          <a:p>
            <a:pPr>
              <a:defRPr sz="1400">
                <a:latin typeface="+mj-lt"/>
                <a:ea typeface="+mj-ea"/>
                <a:cs typeface="+mj-cs"/>
                <a:sym typeface="Helvetica"/>
              </a:defRPr>
            </a:pPr>
            <a:endParaRPr dirty="0"/>
          </a:p>
          <a:p>
            <a:pPr>
              <a:defRPr sz="1400">
                <a:latin typeface="+mj-lt"/>
                <a:ea typeface="+mj-ea"/>
                <a:cs typeface="+mj-cs"/>
                <a:sym typeface="Helvetica"/>
              </a:defRPr>
            </a:pPr>
            <a:r>
              <a:rPr dirty="0"/>
              <a:t>¿</a:t>
            </a:r>
            <a:r>
              <a:rPr dirty="0" err="1"/>
              <a:t>Qué</a:t>
            </a:r>
            <a:r>
              <a:rPr dirty="0"/>
              <a:t> </a:t>
            </a:r>
            <a:r>
              <a:rPr dirty="0" err="1"/>
              <a:t>pasa</a:t>
            </a:r>
            <a:r>
              <a:rPr dirty="0"/>
              <a:t> </a:t>
            </a:r>
            <a:r>
              <a:rPr dirty="0" err="1"/>
              <a:t>si</a:t>
            </a:r>
            <a:r>
              <a:rPr dirty="0"/>
              <a:t> </a:t>
            </a:r>
            <a:r>
              <a:rPr dirty="0" err="1"/>
              <a:t>quiero</a:t>
            </a:r>
            <a:r>
              <a:rPr dirty="0"/>
              <a:t> </a:t>
            </a:r>
            <a:r>
              <a:rPr dirty="0" err="1"/>
              <a:t>comprar</a:t>
            </a:r>
            <a:r>
              <a:rPr dirty="0"/>
              <a:t> una casa a </a:t>
            </a:r>
            <a:r>
              <a:rPr dirty="0" err="1"/>
              <a:t>través</a:t>
            </a:r>
            <a:r>
              <a:rPr dirty="0"/>
              <a:t> de un constructor?</a:t>
            </a:r>
          </a:p>
          <a:p>
            <a:pPr>
              <a:defRPr sz="1400">
                <a:latin typeface="+mj-lt"/>
                <a:ea typeface="+mj-ea"/>
                <a:cs typeface="+mj-cs"/>
                <a:sym typeface="Helvetica"/>
              </a:defRPr>
            </a:pPr>
            <a:endParaRPr dirty="0"/>
          </a:p>
          <a:p>
            <a:pPr>
              <a:defRPr sz="1400">
                <a:latin typeface="+mj-lt"/>
                <a:ea typeface="+mj-ea"/>
                <a:cs typeface="+mj-cs"/>
                <a:sym typeface="Helvetica"/>
              </a:defRPr>
            </a:pPr>
            <a:r>
              <a:rPr dirty="0" err="1"/>
              <a:t>Haga</a:t>
            </a:r>
            <a:r>
              <a:rPr dirty="0"/>
              <a:t> una </a:t>
            </a:r>
            <a:r>
              <a:rPr dirty="0" err="1"/>
              <a:t>oferta</a:t>
            </a:r>
            <a:r>
              <a:rPr dirty="0"/>
              <a:t> por la casa de </a:t>
            </a:r>
            <a:r>
              <a:rPr dirty="0" err="1"/>
              <a:t>su</a:t>
            </a:r>
            <a:r>
              <a:rPr dirty="0"/>
              <a:t> </a:t>
            </a:r>
            <a:r>
              <a:rPr dirty="0" err="1"/>
              <a:t>elección</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Negociar</a:t>
            </a:r>
            <a:r>
              <a:rPr dirty="0"/>
              <a:t> los </a:t>
            </a:r>
            <a:r>
              <a:rPr dirty="0" err="1"/>
              <a:t>detalles</a:t>
            </a:r>
            <a:r>
              <a:rPr dirty="0"/>
              <a:t> con </a:t>
            </a:r>
            <a:r>
              <a:rPr dirty="0" err="1"/>
              <a:t>el</a:t>
            </a:r>
            <a:r>
              <a:rPr dirty="0"/>
              <a:t> </a:t>
            </a:r>
            <a:r>
              <a:rPr dirty="0" err="1"/>
              <a:t>vendedor</a:t>
            </a:r>
            <a:r>
              <a:rPr dirty="0"/>
              <a:t> o </a:t>
            </a:r>
            <a:r>
              <a:rPr dirty="0" err="1"/>
              <a:t>el</a:t>
            </a:r>
            <a:r>
              <a:rPr dirty="0"/>
              <a:t> </a:t>
            </a:r>
            <a:r>
              <a:rPr dirty="0" err="1"/>
              <a:t>agente</a:t>
            </a:r>
            <a:r>
              <a:rPr dirty="0"/>
              <a:t> del </a:t>
            </a:r>
            <a:r>
              <a:rPr dirty="0" err="1"/>
              <a:t>vendedor</a:t>
            </a:r>
            <a:endParaRPr dirty="0"/>
          </a:p>
          <a:p>
            <a:pPr>
              <a:defRPr sz="1400">
                <a:latin typeface="+mj-lt"/>
                <a:ea typeface="+mj-ea"/>
                <a:cs typeface="+mj-cs"/>
                <a:sym typeface="Helvetica"/>
              </a:defRPr>
            </a:pPr>
            <a:endParaRPr dirty="0"/>
          </a:p>
          <a:p>
            <a:pPr>
              <a:defRPr b="1">
                <a:latin typeface="Georgia"/>
                <a:ea typeface="Georgia"/>
                <a:cs typeface="Georgia"/>
                <a:sym typeface="Georgia"/>
              </a:defRPr>
            </a:pPr>
            <a:r>
              <a:rPr dirty="0" err="1"/>
              <a:t>Comprar</a:t>
            </a:r>
            <a:r>
              <a:rPr dirty="0"/>
              <a:t> y </a:t>
            </a:r>
            <a:r>
              <a:rPr dirty="0" err="1"/>
              <a:t>cerrar</a:t>
            </a:r>
            <a:r>
              <a:rPr dirty="0"/>
              <a:t> </a:t>
            </a:r>
            <a:r>
              <a:rPr dirty="0" err="1"/>
              <a:t>el</a:t>
            </a:r>
            <a:r>
              <a:rPr dirty="0"/>
              <a:t> </a:t>
            </a:r>
            <a:r>
              <a:rPr dirty="0" err="1"/>
              <a:t>trato</a:t>
            </a:r>
            <a:endParaRPr dirty="0"/>
          </a:p>
          <a:p>
            <a:pPr>
              <a:defRPr b="1">
                <a:latin typeface="Georgia"/>
                <a:ea typeface="Georgia"/>
                <a:cs typeface="Georgia"/>
                <a:sym typeface="Georgia"/>
              </a:defRPr>
            </a:pPr>
            <a:endParaRPr dirty="0"/>
          </a:p>
          <a:p>
            <a:pPr>
              <a:defRPr sz="1400">
                <a:latin typeface="+mj-lt"/>
                <a:ea typeface="+mj-ea"/>
                <a:cs typeface="+mj-cs"/>
                <a:sym typeface="Helvetica"/>
              </a:defRPr>
            </a:pPr>
            <a:endParaRPr lang="es-VE" dirty="0"/>
          </a:p>
          <a:p>
            <a:pPr>
              <a:defRPr sz="1400">
                <a:latin typeface="+mj-lt"/>
                <a:ea typeface="+mj-ea"/>
                <a:cs typeface="+mj-cs"/>
                <a:sym typeface="Helvetica"/>
              </a:defRPr>
            </a:pPr>
            <a:r>
              <a:rPr dirty="0" err="1"/>
              <a:t>Haga</a:t>
            </a:r>
            <a:r>
              <a:rPr dirty="0"/>
              <a:t> que le </a:t>
            </a:r>
            <a:r>
              <a:rPr dirty="0" err="1"/>
              <a:t>hagan</a:t>
            </a:r>
            <a:r>
              <a:rPr dirty="0"/>
              <a:t> una </a:t>
            </a:r>
            <a:r>
              <a:rPr dirty="0" err="1"/>
              <a:t>inspección</a:t>
            </a:r>
            <a:r>
              <a:rPr dirty="0"/>
              <a:t> y una </a:t>
            </a:r>
            <a:r>
              <a:rPr dirty="0" err="1"/>
              <a:t>tasación</a:t>
            </a:r>
            <a:r>
              <a:rPr dirty="0"/>
              <a:t> de </a:t>
            </a:r>
            <a:r>
              <a:rPr dirty="0" err="1"/>
              <a:t>su</a:t>
            </a:r>
            <a:r>
              <a:rPr dirty="0"/>
              <a:t> casa</a:t>
            </a:r>
          </a:p>
          <a:p>
            <a:pPr>
              <a:defRPr sz="1400">
                <a:latin typeface="+mj-lt"/>
                <a:ea typeface="+mj-ea"/>
                <a:cs typeface="+mj-cs"/>
                <a:sym typeface="Helvetica"/>
              </a:defRPr>
            </a:pPr>
            <a:endParaRPr dirty="0"/>
          </a:p>
          <a:p>
            <a:pPr>
              <a:defRPr sz="1400">
                <a:latin typeface="+mj-lt"/>
                <a:ea typeface="+mj-ea"/>
                <a:cs typeface="+mj-cs"/>
                <a:sym typeface="Helvetica"/>
              </a:defRPr>
            </a:pPr>
            <a:r>
              <a:rPr dirty="0" err="1"/>
              <a:t>Asegure</a:t>
            </a:r>
            <a:r>
              <a:rPr dirty="0"/>
              <a:t> </a:t>
            </a:r>
            <a:r>
              <a:rPr dirty="0" err="1"/>
              <a:t>su</a:t>
            </a:r>
            <a:r>
              <a:rPr dirty="0"/>
              <a:t> </a:t>
            </a:r>
            <a:r>
              <a:rPr dirty="0" err="1"/>
              <a:t>financiación</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Entender</a:t>
            </a:r>
            <a:r>
              <a:rPr dirty="0"/>
              <a:t> los </a:t>
            </a:r>
            <a:r>
              <a:rPr dirty="0" err="1"/>
              <a:t>costes</a:t>
            </a:r>
            <a:r>
              <a:rPr dirty="0"/>
              <a:t> de </a:t>
            </a:r>
            <a:r>
              <a:rPr dirty="0" err="1"/>
              <a:t>cierre</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a:t>El </a:t>
            </a:r>
            <a:r>
              <a:rPr dirty="0" err="1"/>
              <a:t>cierre</a:t>
            </a:r>
            <a:r>
              <a:rPr dirty="0"/>
              <a:t> </a:t>
            </a:r>
            <a:r>
              <a:rPr dirty="0" err="1"/>
              <a:t>oficial</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Celebración</a:t>
            </a:r>
            <a:r>
              <a:rPr dirty="0"/>
              <a:t> y </a:t>
            </a:r>
            <a:r>
              <a:rPr dirty="0" err="1"/>
              <a:t>mudanza</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a:t>Lista de </a:t>
            </a:r>
            <a:r>
              <a:rPr dirty="0" err="1"/>
              <a:t>comprobación</a:t>
            </a:r>
            <a:r>
              <a:rPr dirty="0"/>
              <a:t> de la </a:t>
            </a:r>
            <a:r>
              <a:rPr dirty="0" err="1"/>
              <a:t>mudanza</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err="1"/>
              <a:t>Consejos</a:t>
            </a:r>
            <a:r>
              <a:rPr dirty="0"/>
              <a:t> para </a:t>
            </a:r>
            <a:r>
              <a:rPr dirty="0" err="1"/>
              <a:t>ayudar</a:t>
            </a:r>
            <a:r>
              <a:rPr dirty="0"/>
              <a:t> a los </a:t>
            </a:r>
            <a:r>
              <a:rPr dirty="0" err="1"/>
              <a:t>niños</a:t>
            </a:r>
            <a:r>
              <a:rPr dirty="0"/>
              <a:t> </a:t>
            </a:r>
            <a:r>
              <a:rPr dirty="0" err="1"/>
              <a:t>en</a:t>
            </a:r>
            <a:r>
              <a:rPr dirty="0"/>
              <a:t> la </a:t>
            </a:r>
            <a:r>
              <a:rPr dirty="0" err="1"/>
              <a:t>mudanza</a:t>
            </a:r>
            <a:endParaRPr dirty="0"/>
          </a:p>
          <a:p>
            <a:pPr>
              <a:defRPr sz="1400">
                <a:latin typeface="+mj-lt"/>
                <a:ea typeface="+mj-ea"/>
                <a:cs typeface="+mj-cs"/>
                <a:sym typeface="Helvetica"/>
              </a:defRPr>
            </a:pPr>
            <a:endParaRPr dirty="0"/>
          </a:p>
          <a:p>
            <a:pPr>
              <a:defRPr sz="1400">
                <a:latin typeface="+mj-lt"/>
                <a:ea typeface="+mj-ea"/>
                <a:cs typeface="+mj-cs"/>
                <a:sym typeface="Helvetica"/>
              </a:defRPr>
            </a:pPr>
            <a:r>
              <a:rPr dirty="0"/>
              <a:t>Mi </a:t>
            </a:r>
            <a:r>
              <a:rPr dirty="0" err="1"/>
              <a:t>compromiso</a:t>
            </a:r>
            <a:r>
              <a:rPr dirty="0"/>
              <a:t> con </a:t>
            </a:r>
            <a:r>
              <a:rPr dirty="0" err="1"/>
              <a:t>usted</a:t>
            </a:r>
            <a:r>
              <a:rPr dirty="0"/>
              <a:t>, </a:t>
            </a:r>
            <a:r>
              <a:rPr dirty="0" err="1"/>
              <a:t>el</a:t>
            </a:r>
            <a:r>
              <a:rPr dirty="0"/>
              <a:t> comprador</a:t>
            </a:r>
          </a:p>
        </p:txBody>
      </p:sp>
      <p:sp>
        <p:nvSpPr>
          <p:cNvPr id="29" name="04"/>
          <p:cNvSpPr txBox="1"/>
          <p:nvPr/>
        </p:nvSpPr>
        <p:spPr>
          <a:xfrm>
            <a:off x="3223145" y="1445797"/>
            <a:ext cx="412881"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04</a:t>
            </a:r>
          </a:p>
        </p:txBody>
      </p:sp>
      <p:sp>
        <p:nvSpPr>
          <p:cNvPr id="30" name="06"/>
          <p:cNvSpPr txBox="1"/>
          <p:nvPr/>
        </p:nvSpPr>
        <p:spPr>
          <a:xfrm>
            <a:off x="3228894" y="2158656"/>
            <a:ext cx="401384"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05</a:t>
            </a:r>
          </a:p>
        </p:txBody>
      </p:sp>
      <p:sp>
        <p:nvSpPr>
          <p:cNvPr id="31" name="07"/>
          <p:cNvSpPr txBox="1"/>
          <p:nvPr/>
        </p:nvSpPr>
        <p:spPr>
          <a:xfrm>
            <a:off x="3223313" y="2614322"/>
            <a:ext cx="412546"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06</a:t>
            </a:r>
          </a:p>
        </p:txBody>
      </p:sp>
      <p:sp>
        <p:nvSpPr>
          <p:cNvPr id="32" name="08"/>
          <p:cNvSpPr txBox="1"/>
          <p:nvPr/>
        </p:nvSpPr>
        <p:spPr>
          <a:xfrm>
            <a:off x="3234029" y="3069993"/>
            <a:ext cx="391114"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07</a:t>
            </a:r>
          </a:p>
        </p:txBody>
      </p:sp>
      <p:sp>
        <p:nvSpPr>
          <p:cNvPr id="33" name="09"/>
          <p:cNvSpPr txBox="1"/>
          <p:nvPr/>
        </p:nvSpPr>
        <p:spPr>
          <a:xfrm>
            <a:off x="3220076" y="3782852"/>
            <a:ext cx="419020"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08</a:t>
            </a:r>
          </a:p>
        </p:txBody>
      </p:sp>
      <p:sp>
        <p:nvSpPr>
          <p:cNvPr id="34" name="14"/>
          <p:cNvSpPr txBox="1"/>
          <p:nvPr/>
        </p:nvSpPr>
        <p:spPr>
          <a:xfrm>
            <a:off x="3223313" y="4229010"/>
            <a:ext cx="412546"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09</a:t>
            </a:r>
          </a:p>
        </p:txBody>
      </p:sp>
      <p:sp>
        <p:nvSpPr>
          <p:cNvPr id="35" name="16"/>
          <p:cNvSpPr txBox="1"/>
          <p:nvPr/>
        </p:nvSpPr>
        <p:spPr>
          <a:xfrm>
            <a:off x="3223313" y="4690040"/>
            <a:ext cx="412546"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09</a:t>
            </a:r>
          </a:p>
        </p:txBody>
      </p:sp>
      <p:sp>
        <p:nvSpPr>
          <p:cNvPr id="36" name="19"/>
          <p:cNvSpPr txBox="1"/>
          <p:nvPr/>
        </p:nvSpPr>
        <p:spPr>
          <a:xfrm>
            <a:off x="3241396" y="5310871"/>
            <a:ext cx="376380"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10</a:t>
            </a:r>
          </a:p>
        </p:txBody>
      </p:sp>
      <p:sp>
        <p:nvSpPr>
          <p:cNvPr id="37" name="20"/>
          <p:cNvSpPr txBox="1"/>
          <p:nvPr/>
        </p:nvSpPr>
        <p:spPr>
          <a:xfrm>
            <a:off x="3225769" y="5736928"/>
            <a:ext cx="358856"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13</a:t>
            </a:r>
          </a:p>
        </p:txBody>
      </p:sp>
      <p:sp>
        <p:nvSpPr>
          <p:cNvPr id="38" name="21"/>
          <p:cNvSpPr txBox="1"/>
          <p:nvPr/>
        </p:nvSpPr>
        <p:spPr>
          <a:xfrm>
            <a:off x="3249935" y="6170386"/>
            <a:ext cx="353052"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15</a:t>
            </a:r>
          </a:p>
        </p:txBody>
      </p:sp>
      <p:sp>
        <p:nvSpPr>
          <p:cNvPr id="39" name="23"/>
          <p:cNvSpPr txBox="1"/>
          <p:nvPr/>
        </p:nvSpPr>
        <p:spPr>
          <a:xfrm>
            <a:off x="3224070" y="6870547"/>
            <a:ext cx="342782"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17</a:t>
            </a:r>
          </a:p>
        </p:txBody>
      </p:sp>
      <p:sp>
        <p:nvSpPr>
          <p:cNvPr id="40" name="25"/>
          <p:cNvSpPr txBox="1"/>
          <p:nvPr/>
        </p:nvSpPr>
        <p:spPr>
          <a:xfrm>
            <a:off x="3226972" y="7671348"/>
            <a:ext cx="370688"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18</a:t>
            </a:r>
          </a:p>
        </p:txBody>
      </p:sp>
      <p:sp>
        <p:nvSpPr>
          <p:cNvPr id="41" name="26"/>
          <p:cNvSpPr txBox="1"/>
          <p:nvPr/>
        </p:nvSpPr>
        <p:spPr>
          <a:xfrm>
            <a:off x="3221389" y="8330217"/>
            <a:ext cx="364214"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19</a:t>
            </a:r>
          </a:p>
        </p:txBody>
      </p:sp>
      <p:sp>
        <p:nvSpPr>
          <p:cNvPr id="42" name="30"/>
          <p:cNvSpPr txBox="1"/>
          <p:nvPr/>
        </p:nvSpPr>
        <p:spPr>
          <a:xfrm>
            <a:off x="7198352" y="1322945"/>
            <a:ext cx="359303"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21</a:t>
            </a:r>
          </a:p>
        </p:txBody>
      </p:sp>
      <p:sp>
        <p:nvSpPr>
          <p:cNvPr id="43" name="31"/>
          <p:cNvSpPr txBox="1"/>
          <p:nvPr/>
        </p:nvSpPr>
        <p:spPr>
          <a:xfrm>
            <a:off x="7198352" y="1903889"/>
            <a:ext cx="359303"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21</a:t>
            </a:r>
          </a:p>
        </p:txBody>
      </p:sp>
      <p:sp>
        <p:nvSpPr>
          <p:cNvPr id="44" name="32"/>
          <p:cNvSpPr txBox="1"/>
          <p:nvPr/>
        </p:nvSpPr>
        <p:spPr>
          <a:xfrm>
            <a:off x="7182725" y="2372255"/>
            <a:ext cx="390557"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22</a:t>
            </a:r>
          </a:p>
        </p:txBody>
      </p:sp>
      <p:sp>
        <p:nvSpPr>
          <p:cNvPr id="45" name="32"/>
          <p:cNvSpPr txBox="1"/>
          <p:nvPr/>
        </p:nvSpPr>
        <p:spPr>
          <a:xfrm>
            <a:off x="7182948" y="2787338"/>
            <a:ext cx="390110"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23</a:t>
            </a:r>
          </a:p>
        </p:txBody>
      </p:sp>
      <p:sp>
        <p:nvSpPr>
          <p:cNvPr id="46" name="33"/>
          <p:cNvSpPr txBox="1"/>
          <p:nvPr/>
        </p:nvSpPr>
        <p:spPr>
          <a:xfrm>
            <a:off x="7180102" y="3428520"/>
            <a:ext cx="395803"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24</a:t>
            </a:r>
          </a:p>
        </p:txBody>
      </p:sp>
      <p:sp>
        <p:nvSpPr>
          <p:cNvPr id="47" name="34"/>
          <p:cNvSpPr txBox="1"/>
          <p:nvPr/>
        </p:nvSpPr>
        <p:spPr>
          <a:xfrm>
            <a:off x="7180102" y="4085664"/>
            <a:ext cx="395803"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24</a:t>
            </a:r>
          </a:p>
        </p:txBody>
      </p:sp>
      <p:sp>
        <p:nvSpPr>
          <p:cNvPr id="48" name="35"/>
          <p:cNvSpPr txBox="1"/>
          <p:nvPr/>
        </p:nvSpPr>
        <p:spPr>
          <a:xfrm>
            <a:off x="7180325" y="4760424"/>
            <a:ext cx="384306"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25</a:t>
            </a:r>
          </a:p>
        </p:txBody>
      </p:sp>
      <p:sp>
        <p:nvSpPr>
          <p:cNvPr id="49" name="36"/>
          <p:cNvSpPr txBox="1"/>
          <p:nvPr/>
        </p:nvSpPr>
        <p:spPr>
          <a:xfrm>
            <a:off x="7186073" y="5524083"/>
            <a:ext cx="395469"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26</a:t>
            </a:r>
          </a:p>
        </p:txBody>
      </p:sp>
      <p:sp>
        <p:nvSpPr>
          <p:cNvPr id="50" name="40"/>
          <p:cNvSpPr txBox="1"/>
          <p:nvPr/>
        </p:nvSpPr>
        <p:spPr>
          <a:xfrm>
            <a:off x="7180492" y="6111346"/>
            <a:ext cx="401942"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28</a:t>
            </a:r>
          </a:p>
        </p:txBody>
      </p:sp>
      <p:sp>
        <p:nvSpPr>
          <p:cNvPr id="51" name="41"/>
          <p:cNvSpPr txBox="1"/>
          <p:nvPr/>
        </p:nvSpPr>
        <p:spPr>
          <a:xfrm>
            <a:off x="7171563" y="6573468"/>
            <a:ext cx="401942"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28</a:t>
            </a:r>
          </a:p>
        </p:txBody>
      </p:sp>
      <p:sp>
        <p:nvSpPr>
          <p:cNvPr id="52" name="42"/>
          <p:cNvSpPr txBox="1"/>
          <p:nvPr/>
        </p:nvSpPr>
        <p:spPr>
          <a:xfrm>
            <a:off x="7195729" y="7885524"/>
            <a:ext cx="407188"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30</a:t>
            </a:r>
          </a:p>
        </p:txBody>
      </p:sp>
      <p:sp>
        <p:nvSpPr>
          <p:cNvPr id="53" name="27"/>
          <p:cNvSpPr txBox="1"/>
          <p:nvPr/>
        </p:nvSpPr>
        <p:spPr>
          <a:xfrm>
            <a:off x="3191644" y="8879349"/>
            <a:ext cx="407634"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20</a:t>
            </a:r>
          </a:p>
        </p:txBody>
      </p:sp>
      <p:sp>
        <p:nvSpPr>
          <p:cNvPr id="54" name="40"/>
          <p:cNvSpPr txBox="1"/>
          <p:nvPr/>
        </p:nvSpPr>
        <p:spPr>
          <a:xfrm>
            <a:off x="7181497" y="7014562"/>
            <a:ext cx="395468"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29</a:t>
            </a:r>
          </a:p>
        </p:txBody>
      </p:sp>
      <p:sp>
        <p:nvSpPr>
          <p:cNvPr id="55" name="41"/>
          <p:cNvSpPr txBox="1"/>
          <p:nvPr/>
        </p:nvSpPr>
        <p:spPr>
          <a:xfrm>
            <a:off x="7172567" y="7476683"/>
            <a:ext cx="395468"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29</a:t>
            </a:r>
          </a:p>
        </p:txBody>
      </p:sp>
      <p:sp>
        <p:nvSpPr>
          <p:cNvPr id="56" name="42"/>
          <p:cNvSpPr txBox="1"/>
          <p:nvPr/>
        </p:nvSpPr>
        <p:spPr>
          <a:xfrm>
            <a:off x="7178288" y="8973152"/>
            <a:ext cx="383859"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35</a:t>
            </a:r>
          </a:p>
        </p:txBody>
      </p:sp>
      <p:sp>
        <p:nvSpPr>
          <p:cNvPr id="57" name="41"/>
          <p:cNvSpPr txBox="1"/>
          <p:nvPr/>
        </p:nvSpPr>
        <p:spPr>
          <a:xfrm>
            <a:off x="7155127" y="8348412"/>
            <a:ext cx="395356" cy="358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lvl1pPr>
              <a:defRPr b="1">
                <a:solidFill>
                  <a:srgbClr val="BAA99A"/>
                </a:solidFill>
                <a:latin typeface="Georgia"/>
                <a:ea typeface="Georgia"/>
                <a:cs typeface="Georgia"/>
                <a:sym typeface="Georgia"/>
              </a:defRPr>
            </a:lvl1pPr>
          </a:lstStyle>
          <a:p>
            <a:r>
              <a:t>34</a:t>
            </a:r>
          </a:p>
        </p:txBody>
      </p:sp>
      <p:sp>
        <p:nvSpPr>
          <p:cNvPr id="58" name="Line"/>
          <p:cNvSpPr/>
          <p:nvPr/>
        </p:nvSpPr>
        <p:spPr>
          <a:xfrm flipV="1">
            <a:off x="3957370" y="1280663"/>
            <a:ext cx="1" cy="8187112"/>
          </a:xfrm>
          <a:prstGeom prst="line">
            <a:avLst/>
          </a:prstGeom>
          <a:ln w="101600">
            <a:solidFill>
              <a:srgbClr val="000000"/>
            </a:solidFill>
          </a:ln>
        </p:spPr>
        <p:txBody>
          <a:bodyPr lIns="45718" tIns="45718" rIns="45718" bIns="45718"/>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Buyer's Guide to Real Estate copy 21.png" descr="Buyer's Guide to Real Estate copy 21.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172"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73" name="The Official Closing…"/>
          <p:cNvSpPr txBox="1"/>
          <p:nvPr/>
        </p:nvSpPr>
        <p:spPr>
          <a:xfrm>
            <a:off x="496111" y="391366"/>
            <a:ext cx="6760723" cy="5816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400" b="1">
                <a:uFill>
                  <a:solidFill>
                    <a:srgbClr val="000000"/>
                  </a:solidFill>
                </a:uFill>
                <a:latin typeface="Cambria"/>
                <a:ea typeface="Cambria"/>
                <a:cs typeface="Cambria"/>
                <a:sym typeface="Cambria"/>
              </a:defRPr>
            </a:pPr>
            <a:r>
              <a:rPr dirty="0"/>
              <a:t>El cierre oficial</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Esta reunión suele celebrarse en la oficina del prestamista (o del abogado del prestamista). En algunos estados, una transacción inmobiliaria no se cierra oficialmente hasta que los documentos se registran en la oficina local de registros. En otros estados simplemente se considera que la operación está cerrada cuando se firman los documentos y el dinero cambia de manos. Hay que firmar muchos documentos en varias instituciones. </a:t>
            </a:r>
          </a:p>
          <a:p>
            <a:pPr algn="just">
              <a:defRPr sz="1600">
                <a:uFill>
                  <a:solidFill>
                    <a:srgbClr val="000000"/>
                  </a:solidFill>
                </a:uFill>
                <a:latin typeface="Cambria"/>
                <a:ea typeface="Cambria"/>
                <a:cs typeface="Cambria"/>
                <a:sym typeface="Cambria"/>
              </a:defRPr>
            </a:pPr>
            <a:endParaRPr dirty="0"/>
          </a:p>
          <a:p>
            <a:pPr>
              <a:defRPr sz="2400" b="1">
                <a:uFill>
                  <a:solidFill>
                    <a:srgbClr val="000000"/>
                  </a:solidFill>
                </a:uFill>
                <a:latin typeface="Cambria"/>
                <a:ea typeface="Cambria"/>
                <a:cs typeface="Cambria"/>
                <a:sym typeface="Cambria"/>
              </a:defRPr>
            </a:pPr>
            <a:r>
              <a:rPr dirty="0"/>
              <a:t>Celebración y mudanza</a:t>
            </a:r>
          </a:p>
          <a:p>
            <a:pPr>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Ya lo has hecho! Ha comprado la casa de sus sueños y sólo le queda mudarse. El día que reciba la posesión de su nueva casa, se reunirá con su agente inmobiliario para realizar un último recorrido por su nueva casa.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Una vez completado el recorrido, recibirá las llaves y discutirá cualquier asunto final con su agente, y entonces será libre de empezar a mudarse.</a:t>
            </a:r>
          </a:p>
          <a:p>
            <a:pPr algn="just">
              <a:defRPr sz="1600">
                <a:uFill>
                  <a:solidFill>
                    <a:srgbClr val="000000"/>
                  </a:solidFill>
                </a:uFill>
                <a:latin typeface="Cambria"/>
                <a:ea typeface="Cambria"/>
                <a:cs typeface="Cambria"/>
                <a:sym typeface="Cambria"/>
              </a:defRPr>
            </a:pPr>
            <a:endParaRPr dirty="0"/>
          </a:p>
          <a:p>
            <a:pPr algn="ctr">
              <a:defRPr sz="3600" b="1" i="1">
                <a:solidFill>
                  <a:srgbClr val="90A185"/>
                </a:solidFill>
                <a:uFill>
                  <a:solidFill>
                    <a:srgbClr val="000000"/>
                  </a:solidFill>
                </a:uFill>
                <a:latin typeface="Cambria"/>
                <a:ea typeface="Cambria"/>
                <a:cs typeface="Cambria"/>
                <a:sym typeface="Cambria"/>
              </a:defRPr>
            </a:pPr>
            <a:r>
              <a:rPr lang="es-VE" dirty="0"/>
              <a:t>FELICIDADES</a:t>
            </a:r>
            <a:endParaRPr dirty="0"/>
          </a:p>
          <a:p>
            <a:pPr algn="just">
              <a:defRPr sz="1600">
                <a:uFill>
                  <a:solidFill>
                    <a:srgbClr val="000000"/>
                  </a:solidFill>
                </a:uFill>
                <a:latin typeface="Cambria"/>
                <a:ea typeface="Cambria"/>
                <a:cs typeface="Cambria"/>
                <a:sym typeface="Cambria"/>
              </a:defRPr>
            </a:pPr>
            <a:endParaRPr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30.png" descr="30.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4"/>
          </a:xfrm>
          <a:prstGeom prst="rect">
            <a:avLst/>
          </a:prstGeom>
          <a:ln w="12700">
            <a:miter lim="400000"/>
          </a:ln>
        </p:spPr>
      </p:pic>
      <p:sp>
        <p:nvSpPr>
          <p:cNvPr id="176"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77" name="One Month Prior"/>
          <p:cNvSpPr txBox="1"/>
          <p:nvPr/>
        </p:nvSpPr>
        <p:spPr>
          <a:xfrm>
            <a:off x="752541" y="4052547"/>
            <a:ext cx="6267318" cy="675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Un mes antes</a:t>
            </a:r>
          </a:p>
        </p:txBody>
      </p:sp>
      <p:sp>
        <p:nvSpPr>
          <p:cNvPr id="178" name="File “Change of Address” forms with the postal service…"/>
          <p:cNvSpPr txBox="1"/>
          <p:nvPr/>
        </p:nvSpPr>
        <p:spPr>
          <a:xfrm>
            <a:off x="1024080" y="4696928"/>
            <a:ext cx="5724240" cy="4467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Presentar</a:t>
            </a:r>
            <a:r>
              <a:rPr sz="1300" b="0" dirty="0"/>
              <a:t> los </a:t>
            </a:r>
            <a:r>
              <a:rPr sz="1300" b="0" dirty="0" err="1"/>
              <a:t>formularios</a:t>
            </a:r>
            <a:r>
              <a:rPr sz="1300" b="0" dirty="0"/>
              <a:t> de "</a:t>
            </a:r>
            <a:r>
              <a:rPr sz="1300" b="0" dirty="0" err="1"/>
              <a:t>cambio</a:t>
            </a:r>
            <a:r>
              <a:rPr sz="1300" b="0" dirty="0"/>
              <a:t> de </a:t>
            </a:r>
            <a:r>
              <a:rPr sz="1300" b="0" dirty="0" err="1"/>
              <a:t>dirección</a:t>
            </a:r>
            <a:r>
              <a:rPr sz="1300" b="0" dirty="0"/>
              <a:t>" </a:t>
            </a:r>
            <a:r>
              <a:rPr sz="1300" b="0" dirty="0" err="1"/>
              <a:t>en</a:t>
            </a:r>
            <a:r>
              <a:rPr sz="1300" b="0" dirty="0"/>
              <a:t> </a:t>
            </a:r>
            <a:r>
              <a:rPr sz="1300" b="0" dirty="0" err="1"/>
              <a:t>el</a:t>
            </a:r>
            <a:r>
              <a:rPr sz="1300" b="0" dirty="0"/>
              <a:t> </a:t>
            </a:r>
            <a:r>
              <a:rPr sz="1300" b="0" dirty="0" err="1"/>
              <a:t>servicio</a:t>
            </a:r>
            <a:r>
              <a:rPr sz="1300" b="0" dirty="0"/>
              <a:t> postal</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Organice</a:t>
            </a:r>
            <a:r>
              <a:rPr sz="1300" b="0" dirty="0"/>
              <a:t> </a:t>
            </a:r>
            <a:r>
              <a:rPr sz="1300" b="0" dirty="0" err="1"/>
              <a:t>el</a:t>
            </a:r>
            <a:r>
              <a:rPr sz="1300" b="0" dirty="0"/>
              <a:t> </a:t>
            </a:r>
            <a:r>
              <a:rPr sz="1300" b="0" dirty="0" err="1"/>
              <a:t>traslado</a:t>
            </a:r>
            <a:r>
              <a:rPr sz="1300" b="0" dirty="0"/>
              <a:t> de sus </a:t>
            </a:r>
            <a:r>
              <a:rPr sz="1300" b="0" dirty="0" err="1"/>
              <a:t>objetos</a:t>
            </a:r>
            <a:r>
              <a:rPr sz="1300" b="0" dirty="0"/>
              <a:t> </a:t>
            </a:r>
            <a:r>
              <a:rPr sz="1300" b="0" dirty="0" err="1"/>
              <a:t>personales</a:t>
            </a:r>
            <a:r>
              <a:rPr sz="1300" b="0" dirty="0"/>
              <a:t> y </a:t>
            </a:r>
            <a:r>
              <a:rPr sz="1300" b="0" dirty="0" err="1"/>
              <a:t>muebles</a:t>
            </a:r>
            <a:r>
              <a:rPr sz="1300" b="0" dirty="0"/>
              <a:t>, </a:t>
            </a:r>
            <a:r>
              <a:rPr sz="1300" b="0" dirty="0" err="1"/>
              <a:t>ya</a:t>
            </a:r>
            <a:r>
              <a:rPr sz="1300" b="0" dirty="0"/>
              <a:t> sea </a:t>
            </a:r>
            <a:r>
              <a:rPr sz="1300" b="0" dirty="0" err="1"/>
              <a:t>llamando</a:t>
            </a:r>
            <a:r>
              <a:rPr sz="1300" b="0" dirty="0"/>
              <a:t> a una </a:t>
            </a:r>
            <a:r>
              <a:rPr sz="1300" b="0" dirty="0" err="1"/>
              <a:t>empresa</a:t>
            </a:r>
            <a:r>
              <a:rPr sz="1300" b="0" dirty="0"/>
              <a:t> de </a:t>
            </a:r>
            <a:r>
              <a:rPr sz="1300" b="0" dirty="0" err="1"/>
              <a:t>mudanzas</a:t>
            </a:r>
            <a:r>
              <a:rPr sz="1300" b="0" dirty="0"/>
              <a:t> o </a:t>
            </a:r>
            <a:r>
              <a:rPr sz="1300" b="0" dirty="0" err="1"/>
              <a:t>solicitando</a:t>
            </a:r>
            <a:r>
              <a:rPr sz="1300" b="0" dirty="0"/>
              <a:t> un </a:t>
            </a:r>
            <a:r>
              <a:rPr sz="1300" b="0" dirty="0" err="1"/>
              <a:t>camión</a:t>
            </a:r>
            <a:r>
              <a:rPr sz="1300" b="0" dirty="0"/>
              <a:t> de </a:t>
            </a:r>
            <a:r>
              <a:rPr sz="1300" b="0" dirty="0" err="1"/>
              <a:t>alquiler</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Reúna</a:t>
            </a:r>
            <a:r>
              <a:rPr sz="1300" b="0" dirty="0"/>
              <a:t> las </a:t>
            </a:r>
            <a:r>
              <a:rPr sz="1300" b="0" dirty="0" err="1"/>
              <a:t>cajas</a:t>
            </a:r>
            <a:r>
              <a:rPr sz="1300" b="0" dirty="0"/>
              <a:t> y </a:t>
            </a:r>
            <a:r>
              <a:rPr sz="1300" b="0" dirty="0" err="1"/>
              <a:t>otros</a:t>
            </a:r>
            <a:r>
              <a:rPr sz="1300" b="0" dirty="0"/>
              <a:t> </a:t>
            </a:r>
            <a:r>
              <a:rPr sz="1300" b="0" dirty="0" err="1"/>
              <a:t>suministros</a:t>
            </a:r>
            <a:r>
              <a:rPr sz="1300" b="0" dirty="0"/>
              <a:t> de </a:t>
            </a:r>
            <a:r>
              <a:rPr sz="1300" b="0" dirty="0" err="1"/>
              <a:t>mudanza</a:t>
            </a:r>
            <a:r>
              <a:rPr sz="1300" b="0" dirty="0"/>
              <a:t> que </a:t>
            </a:r>
            <a:r>
              <a:rPr sz="1300" b="0" dirty="0" err="1"/>
              <a:t>pueda</a:t>
            </a:r>
            <a:r>
              <a:rPr sz="1300" b="0" dirty="0"/>
              <a:t> </a:t>
            </a:r>
            <a:r>
              <a:rPr sz="1300" b="0" dirty="0" err="1"/>
              <a:t>necesitar</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Planifique</a:t>
            </a:r>
            <a:r>
              <a:rPr sz="1300" b="0" dirty="0"/>
              <a:t> la </a:t>
            </a:r>
            <a:r>
              <a:rPr sz="1300" b="0" dirty="0" err="1"/>
              <a:t>ruta</a:t>
            </a:r>
            <a:r>
              <a:rPr sz="1300" b="0" dirty="0"/>
              <a:t> para </a:t>
            </a:r>
            <a:r>
              <a:rPr sz="1300" b="0" dirty="0" err="1"/>
              <a:t>llegar</a:t>
            </a:r>
            <a:r>
              <a:rPr sz="1300" b="0" dirty="0"/>
              <a:t> a </a:t>
            </a:r>
            <a:r>
              <a:rPr sz="1300" b="0" dirty="0" err="1"/>
              <a:t>su</a:t>
            </a:r>
            <a:r>
              <a:rPr sz="1300" b="0" dirty="0"/>
              <a:t> </a:t>
            </a:r>
            <a:r>
              <a:rPr sz="1300" b="0" dirty="0" err="1"/>
              <a:t>nueva</a:t>
            </a:r>
            <a:r>
              <a:rPr sz="1300" b="0" dirty="0"/>
              <a:t> casa. </a:t>
            </a:r>
            <a:r>
              <a:rPr sz="1300" b="0" dirty="0" err="1"/>
              <a:t>Tenga</a:t>
            </a:r>
            <a:r>
              <a:rPr sz="1300" b="0" dirty="0"/>
              <a:t> </a:t>
            </a:r>
            <a:r>
              <a:rPr sz="1300" b="0" dirty="0" err="1"/>
              <a:t>en</a:t>
            </a:r>
            <a:r>
              <a:rPr sz="1300" b="0" dirty="0"/>
              <a:t> </a:t>
            </a:r>
            <a:r>
              <a:rPr sz="1300" b="0" dirty="0" err="1"/>
              <a:t>cuenta</a:t>
            </a:r>
            <a:r>
              <a:rPr sz="1300" b="0" dirty="0"/>
              <a:t> los </a:t>
            </a:r>
            <a:r>
              <a:rPr sz="1300" b="0" dirty="0" err="1"/>
              <a:t>puentes</a:t>
            </a:r>
            <a:r>
              <a:rPr sz="1300" b="0" dirty="0"/>
              <a:t> o pasos </a:t>
            </a:r>
            <a:r>
              <a:rPr sz="1300" b="0" dirty="0" err="1"/>
              <a:t>elevados</a:t>
            </a:r>
            <a:r>
              <a:rPr sz="1300" b="0" dirty="0"/>
              <a:t> que </a:t>
            </a:r>
            <a:r>
              <a:rPr sz="1300" b="0" dirty="0" err="1"/>
              <a:t>puedan</a:t>
            </a:r>
            <a:r>
              <a:rPr sz="1300" b="0" dirty="0"/>
              <a:t> </a:t>
            </a:r>
            <a:r>
              <a:rPr sz="1300" b="0" dirty="0" err="1"/>
              <a:t>tener</a:t>
            </a:r>
            <a:r>
              <a:rPr sz="1300" b="0" dirty="0"/>
              <a:t> una </a:t>
            </a:r>
            <a:r>
              <a:rPr sz="1300" b="0" dirty="0" err="1"/>
              <a:t>restricción</a:t>
            </a:r>
            <a:r>
              <a:rPr sz="1300" b="0" dirty="0"/>
              <a:t> de paso.</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a:t> </a:t>
            </a:r>
            <a:r>
              <a:rPr sz="1300" b="0" dirty="0" err="1"/>
              <a:t>Crea</a:t>
            </a:r>
            <a:r>
              <a:rPr sz="1300" b="0" dirty="0"/>
              <a:t> una </a:t>
            </a:r>
            <a:r>
              <a:rPr sz="1300" b="0" dirty="0" err="1"/>
              <a:t>carpeta</a:t>
            </a:r>
            <a:r>
              <a:rPr sz="1300" b="0" dirty="0"/>
              <a:t> para </a:t>
            </a:r>
            <a:r>
              <a:rPr sz="1300" b="0" dirty="0" err="1"/>
              <a:t>guardar</a:t>
            </a:r>
            <a:r>
              <a:rPr sz="1300" b="0" dirty="0"/>
              <a:t> los </a:t>
            </a:r>
            <a:r>
              <a:rPr sz="1300" b="0" dirty="0" err="1"/>
              <a:t>recibos</a:t>
            </a:r>
            <a:r>
              <a:rPr sz="1300" b="0" dirty="0"/>
              <a:t> de los </a:t>
            </a:r>
            <a:r>
              <a:rPr sz="1300" b="0" dirty="0" err="1"/>
              <a:t>gastos</a:t>
            </a:r>
            <a:r>
              <a:rPr sz="1300" b="0" dirty="0"/>
              <a:t> de </a:t>
            </a:r>
            <a:r>
              <a:rPr sz="1300" b="0" dirty="0" err="1"/>
              <a:t>mudanza</a:t>
            </a:r>
            <a:r>
              <a:rPr sz="1300" b="0" dirty="0"/>
              <a:t>, </a:t>
            </a:r>
            <a:r>
              <a:rPr sz="1300" b="0" dirty="0" err="1"/>
              <a:t>ya</a:t>
            </a:r>
            <a:r>
              <a:rPr sz="1300" b="0" dirty="0"/>
              <a:t> que </a:t>
            </a:r>
            <a:r>
              <a:rPr sz="1300" b="0" dirty="0" err="1"/>
              <a:t>algunos</a:t>
            </a:r>
            <a:r>
              <a:rPr sz="1300" b="0" dirty="0"/>
              <a:t> de </a:t>
            </a:r>
            <a:r>
              <a:rPr sz="1300" b="0" dirty="0" err="1"/>
              <a:t>ellos</a:t>
            </a:r>
            <a:r>
              <a:rPr sz="1300" b="0" dirty="0"/>
              <a:t> son </a:t>
            </a:r>
            <a:r>
              <a:rPr sz="1300" b="0" dirty="0" err="1"/>
              <a:t>deducibles</a:t>
            </a:r>
            <a:r>
              <a:rPr sz="1300" b="0" dirty="0"/>
              <a:t> de los </a:t>
            </a:r>
            <a:r>
              <a:rPr sz="1300" b="0" dirty="0" err="1"/>
              <a:t>impuestos</a:t>
            </a:r>
            <a:r>
              <a:rPr sz="1300" b="0" dirty="0"/>
              <a:t>. El </a:t>
            </a:r>
            <a:r>
              <a:rPr sz="1300" b="0" dirty="0" err="1"/>
              <a:t>alojamiento</a:t>
            </a:r>
            <a:r>
              <a:rPr sz="1300" b="0" dirty="0"/>
              <a:t>, las </a:t>
            </a:r>
            <a:r>
              <a:rPr sz="1300" b="0" dirty="0" err="1"/>
              <a:t>comidas</a:t>
            </a:r>
            <a:r>
              <a:rPr sz="1300" b="0" dirty="0"/>
              <a:t> y </a:t>
            </a:r>
            <a:r>
              <a:rPr sz="1300" b="0" dirty="0" err="1"/>
              <a:t>el</a:t>
            </a:r>
            <a:r>
              <a:rPr sz="1300" b="0" dirty="0"/>
              <a:t> combustible son </a:t>
            </a:r>
            <a:r>
              <a:rPr sz="1300" b="0" dirty="0" err="1"/>
              <a:t>algunos</a:t>
            </a:r>
            <a:r>
              <a:rPr sz="1300" b="0" dirty="0"/>
              <a:t> de los </a:t>
            </a:r>
            <a:r>
              <a:rPr sz="1300" b="0" dirty="0" err="1"/>
              <a:t>elementos</a:t>
            </a:r>
            <a:r>
              <a:rPr sz="1300" b="0" dirty="0"/>
              <a:t> que </a:t>
            </a:r>
            <a:r>
              <a:rPr sz="1300" b="0" dirty="0" err="1"/>
              <a:t>puedes</a:t>
            </a:r>
            <a:r>
              <a:rPr sz="1300" b="0" dirty="0"/>
              <a:t> </a:t>
            </a:r>
            <a:r>
              <a:rPr sz="1300" b="0" dirty="0" err="1"/>
              <a:t>reclamar</a:t>
            </a:r>
            <a:r>
              <a:rPr sz="1300" b="0" dirty="0"/>
              <a:t> </a:t>
            </a:r>
            <a:r>
              <a:rPr sz="1300" b="0" dirty="0" err="1"/>
              <a:t>en</a:t>
            </a:r>
            <a:r>
              <a:rPr sz="1300" b="0" dirty="0"/>
              <a:t> </a:t>
            </a:r>
            <a:r>
              <a:rPr sz="1300" b="0" dirty="0" err="1"/>
              <a:t>tus</a:t>
            </a:r>
            <a:r>
              <a:rPr sz="1300" b="0" dirty="0"/>
              <a:t> </a:t>
            </a:r>
            <a:r>
              <a:rPr sz="1300" b="0" dirty="0" err="1"/>
              <a:t>impuestos</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Desarrolle</a:t>
            </a:r>
            <a:r>
              <a:rPr sz="1300" b="0" dirty="0"/>
              <a:t> un plan para </a:t>
            </a:r>
            <a:r>
              <a:rPr sz="1300" b="0" dirty="0" err="1"/>
              <a:t>empacar</a:t>
            </a:r>
            <a:r>
              <a:rPr sz="1300" b="0" dirty="0"/>
              <a:t>: </a:t>
            </a:r>
            <a:r>
              <a:rPr sz="1300" b="0" dirty="0" err="1"/>
              <a:t>empaque</a:t>
            </a:r>
            <a:r>
              <a:rPr sz="1300" b="0" dirty="0"/>
              <a:t> las </a:t>
            </a:r>
            <a:r>
              <a:rPr sz="1300" b="0" dirty="0" err="1"/>
              <a:t>cosas</a:t>
            </a:r>
            <a:r>
              <a:rPr sz="1300" b="0" dirty="0"/>
              <a:t> que </a:t>
            </a:r>
            <a:r>
              <a:rPr sz="1300" b="0" dirty="0" err="1"/>
              <a:t>más</a:t>
            </a:r>
            <a:r>
              <a:rPr sz="1300" b="0" dirty="0"/>
              <a:t> </a:t>
            </a:r>
            <a:r>
              <a:rPr sz="1300" b="0" dirty="0" err="1"/>
              <a:t>usará</a:t>
            </a:r>
            <a:r>
              <a:rPr sz="1300" b="0" dirty="0"/>
              <a:t>, </a:t>
            </a:r>
            <a:r>
              <a:rPr sz="1300" b="0" dirty="0" err="1"/>
              <a:t>empaque</a:t>
            </a:r>
            <a:r>
              <a:rPr sz="1300" b="0" dirty="0"/>
              <a:t> al </a:t>
            </a:r>
            <a:r>
              <a:rPr sz="1300" b="0" dirty="0" err="1"/>
              <a:t>último</a:t>
            </a:r>
            <a:r>
              <a:rPr sz="1300" b="0" dirty="0"/>
              <a:t>, y </a:t>
            </a:r>
            <a:r>
              <a:rPr sz="1300" b="0" dirty="0" err="1"/>
              <a:t>luego</a:t>
            </a:r>
            <a:r>
              <a:rPr sz="1300" b="0" dirty="0"/>
              <a:t> </a:t>
            </a:r>
            <a:r>
              <a:rPr sz="1300" b="0" dirty="0" err="1"/>
              <a:t>asegúrese</a:t>
            </a:r>
            <a:r>
              <a:rPr sz="1300" b="0" dirty="0"/>
              <a:t> de que los </a:t>
            </a:r>
            <a:r>
              <a:rPr sz="1300" b="0" dirty="0" err="1"/>
              <a:t>artículos</a:t>
            </a:r>
            <a:r>
              <a:rPr sz="1300" b="0" dirty="0"/>
              <a:t> que </a:t>
            </a:r>
            <a:r>
              <a:rPr sz="1300" b="0" dirty="0" err="1"/>
              <a:t>necesitará</a:t>
            </a:r>
            <a:r>
              <a:rPr sz="1300" b="0" dirty="0"/>
              <a:t> primero </a:t>
            </a:r>
            <a:r>
              <a:rPr sz="1300" b="0" dirty="0" err="1"/>
              <a:t>cuando</a:t>
            </a:r>
            <a:r>
              <a:rPr sz="1300" b="0" dirty="0"/>
              <a:t> </a:t>
            </a:r>
            <a:r>
              <a:rPr sz="1300" b="0" dirty="0" err="1"/>
              <a:t>llegue</a:t>
            </a:r>
            <a:r>
              <a:rPr sz="1300" b="0" dirty="0"/>
              <a:t> a </a:t>
            </a:r>
            <a:r>
              <a:rPr sz="1300" b="0" dirty="0" err="1"/>
              <a:t>su</a:t>
            </a:r>
            <a:r>
              <a:rPr sz="1300" b="0" dirty="0"/>
              <a:t> nuevo </a:t>
            </a:r>
            <a:r>
              <a:rPr sz="1300" b="0" dirty="0" err="1"/>
              <a:t>hogar</a:t>
            </a:r>
            <a:r>
              <a:rPr sz="1300" b="0" dirty="0"/>
              <a:t> </a:t>
            </a:r>
            <a:r>
              <a:rPr sz="1300" b="0" dirty="0" err="1"/>
              <a:t>estarán</a:t>
            </a:r>
            <a:r>
              <a:rPr sz="1300" b="0" dirty="0"/>
              <a:t> </a:t>
            </a:r>
            <a:r>
              <a:rPr sz="1300" b="0" dirty="0" err="1"/>
              <a:t>disponibles</a:t>
            </a:r>
            <a:r>
              <a:rPr sz="130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Notifique</a:t>
            </a:r>
            <a:r>
              <a:rPr sz="1300" b="0" dirty="0"/>
              <a:t> </a:t>
            </a:r>
            <a:r>
              <a:rPr sz="1300" b="0" dirty="0" err="1"/>
              <a:t>su</a:t>
            </a:r>
            <a:r>
              <a:rPr sz="1300" b="0" dirty="0"/>
              <a:t> </a:t>
            </a:r>
            <a:r>
              <a:rPr sz="1300" b="0" dirty="0" err="1"/>
              <a:t>traslado</a:t>
            </a:r>
            <a:r>
              <a:rPr sz="1300" b="0" dirty="0"/>
              <a:t> a </a:t>
            </a:r>
            <a:r>
              <a:rPr sz="1300" b="0" dirty="0" err="1"/>
              <a:t>familiares</a:t>
            </a:r>
            <a:r>
              <a:rPr sz="1300" b="0" dirty="0"/>
              <a:t>, amigos y </a:t>
            </a:r>
            <a:r>
              <a:rPr sz="1300" b="0" dirty="0" err="1"/>
              <a:t>empresas</a:t>
            </a:r>
            <a:r>
              <a:rPr sz="1300" b="0" dirty="0"/>
              <a:t>.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00" b="0" dirty="0" err="1"/>
              <a:t>Notificar</a:t>
            </a:r>
            <a:r>
              <a:rPr sz="1300" b="0" dirty="0"/>
              <a:t> a las </a:t>
            </a:r>
            <a:r>
              <a:rPr sz="1300" b="0" dirty="0" err="1"/>
              <a:t>autoridades</a:t>
            </a:r>
            <a:r>
              <a:rPr sz="1300" b="0" dirty="0"/>
              <a:t> </a:t>
            </a:r>
            <a:r>
              <a:rPr sz="1300" b="0" dirty="0" err="1"/>
              <a:t>fiscales</a:t>
            </a:r>
            <a:r>
              <a:rPr sz="1300" b="0" dirty="0"/>
              <a:t> federales y </a:t>
            </a:r>
            <a:r>
              <a:rPr sz="1300" b="0" dirty="0" err="1"/>
              <a:t>estatales</a:t>
            </a:r>
            <a:r>
              <a:rPr sz="1300" b="0" dirty="0"/>
              <a:t>, </a:t>
            </a:r>
            <a:r>
              <a:rPr sz="1300" b="0" dirty="0" err="1"/>
              <a:t>así</a:t>
            </a:r>
            <a:r>
              <a:rPr sz="1300" b="0" dirty="0"/>
              <a:t> </a:t>
            </a:r>
            <a:r>
              <a:rPr sz="1300" b="0" dirty="0" err="1"/>
              <a:t>como</a:t>
            </a:r>
            <a:r>
              <a:rPr sz="1300" b="0" dirty="0"/>
              <a:t> a </a:t>
            </a:r>
            <a:r>
              <a:rPr sz="1300" b="0" dirty="0" err="1"/>
              <a:t>cualquier</a:t>
            </a:r>
            <a:r>
              <a:rPr sz="1300" b="0" dirty="0"/>
              <a:t> </a:t>
            </a:r>
            <a:r>
              <a:rPr sz="1300" b="0" dirty="0" err="1"/>
              <a:t>otro</a:t>
            </a:r>
            <a:r>
              <a:rPr sz="1300" b="0" dirty="0"/>
              <a:t> </a:t>
            </a:r>
            <a:r>
              <a:rPr sz="1300" b="0" dirty="0" err="1"/>
              <a:t>organismo</a:t>
            </a:r>
            <a:r>
              <a:rPr sz="1300" b="0" dirty="0"/>
              <a:t> </a:t>
            </a:r>
            <a:r>
              <a:rPr sz="1300" b="0" dirty="0" err="1"/>
              <a:t>gubernamental</a:t>
            </a:r>
            <a:r>
              <a:rPr sz="1300" b="0" dirty="0"/>
              <a:t>.</a:t>
            </a:r>
          </a:p>
        </p:txBody>
      </p:sp>
      <p:sp>
        <p:nvSpPr>
          <p:cNvPr id="2" name="Rectángulo 1">
            <a:extLst>
              <a:ext uri="{FF2B5EF4-FFF2-40B4-BE49-F238E27FC236}">
                <a16:creationId xmlns:a16="http://schemas.microsoft.com/office/drawing/2014/main" id="{E5384777-1A3C-4FB6-933D-5225BB376B46}"/>
              </a:ext>
            </a:extLst>
          </p:cNvPr>
          <p:cNvSpPr/>
          <p:nvPr/>
        </p:nvSpPr>
        <p:spPr>
          <a:xfrm>
            <a:off x="1544320" y="3495040"/>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31.png" descr="31.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81"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82" name="Two Weeks Prior"/>
          <p:cNvSpPr txBox="1"/>
          <p:nvPr/>
        </p:nvSpPr>
        <p:spPr>
          <a:xfrm>
            <a:off x="752541" y="4930935"/>
            <a:ext cx="6267318" cy="6756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Dos semanas antes</a:t>
            </a:r>
          </a:p>
        </p:txBody>
      </p:sp>
      <p:sp>
        <p:nvSpPr>
          <p:cNvPr id="183" name="Notify services like gas, electric, water, cable TV, phone, and internet of your move.…"/>
          <p:cNvSpPr txBox="1"/>
          <p:nvPr/>
        </p:nvSpPr>
        <p:spPr>
          <a:xfrm>
            <a:off x="1024080" y="5508771"/>
            <a:ext cx="5724240" cy="34179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Notifique su mudanza a servicios como el gas, la electricidad, el agua, la televisión por cable, el teléfono e Internet.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Organizar los servicios en su nueva dirección</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Lleve su coche al servicio técnico si su nuevo hogar se encuentra a cierta distancia.</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Contrate a personas que le ayuden el día de la mudanza.</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Tenga un plan detallado para mantener a las mascotas seguras en todo momento una vez que lleguen los encargados de la mudanza. Este puede ser un momento muy estresante para ellos también, con extraños en la casa, ruidos fuertes, mucha actividad y puertas abiertas durante períodos de tiempo prolongados.</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Organizar a las niñeras de los niños pequeños</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Confirme los preparativos de su empresa de mudanzas o del camión de alquiler.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b="0"/>
              <a:t>Notifique a su banco si va a salir de la ciudad.</a:t>
            </a:r>
          </a:p>
        </p:txBody>
      </p:sp>
      <p:sp>
        <p:nvSpPr>
          <p:cNvPr id="6" name="Rectángulo 5">
            <a:extLst>
              <a:ext uri="{FF2B5EF4-FFF2-40B4-BE49-F238E27FC236}">
                <a16:creationId xmlns:a16="http://schemas.microsoft.com/office/drawing/2014/main" id="{D62707E0-7DE4-4C38-9AC5-D2EBB4492606}"/>
              </a:ext>
            </a:extLst>
          </p:cNvPr>
          <p:cNvSpPr/>
          <p:nvPr/>
        </p:nvSpPr>
        <p:spPr>
          <a:xfrm>
            <a:off x="1559559" y="4407719"/>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Buyer's Guide to Real Estate copy 22.png" descr="Buyer's Guide to Real Estate copy 22.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86"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87" name="One Day Prior"/>
          <p:cNvSpPr txBox="1"/>
          <p:nvPr/>
        </p:nvSpPr>
        <p:spPr>
          <a:xfrm>
            <a:off x="752541" y="3907367"/>
            <a:ext cx="6267318" cy="6756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Un día antes</a:t>
            </a:r>
          </a:p>
        </p:txBody>
      </p:sp>
      <p:sp>
        <p:nvSpPr>
          <p:cNvPr id="188" name="Keep moving materials separate so they don’t accidentally get packed until you are done.…"/>
          <p:cNvSpPr txBox="1"/>
          <p:nvPr/>
        </p:nvSpPr>
        <p:spPr>
          <a:xfrm>
            <a:off x="739191" y="4456381"/>
            <a:ext cx="6079898" cy="19491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Mantenga los materiales de la mudanza separados para que no se embalen accidentalmente hasta que haya terminado.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Coloca los cargadores de tus teléfonos en un lugar seguro para tenerlos a mano.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Alquile un camión si va a realizar la mudanza usted mismo.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Llene su coche de gasolina y compruebe dos veces el aceite y la presión de los neumáticos.</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¡Duerme bien!</a:t>
            </a:r>
          </a:p>
        </p:txBody>
      </p:sp>
      <p:sp>
        <p:nvSpPr>
          <p:cNvPr id="189" name="On Moving Day"/>
          <p:cNvSpPr txBox="1"/>
          <p:nvPr/>
        </p:nvSpPr>
        <p:spPr>
          <a:xfrm>
            <a:off x="752541" y="6225552"/>
            <a:ext cx="6267318" cy="3835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rPr dirty="0"/>
              <a:t>El día de la </a:t>
            </a:r>
            <a:r>
              <a:rPr dirty="0" err="1"/>
              <a:t>mudanza</a:t>
            </a:r>
            <a:endParaRPr dirty="0"/>
          </a:p>
        </p:txBody>
      </p:sp>
      <p:sp>
        <p:nvSpPr>
          <p:cNvPr id="190" name="Have the proper moving supplies handy, such as undamaged boxes to finish packing, blankets for TV’s, mirrors, and pictures, and tie-down straps to prevent large items from shifting during the drive.…"/>
          <p:cNvSpPr txBox="1"/>
          <p:nvPr/>
        </p:nvSpPr>
        <p:spPr>
          <a:xfrm>
            <a:off x="778916" y="6783076"/>
            <a:ext cx="5962352" cy="241149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Tenga a mano el material de mudanza adecuado, como cajas sin daños para terminar de empaquetar, mantas para televisores, espejos y cuadros, y correas de sujeción para evitar que los objetos grandes se desplacen durante el trayecto.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Haz un último repaso para asegurarte de que lo tienes todo.</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Empaque la caja "esencial". Esta será la caja que abrirás primero en tu nuevo hogar, y tendrá cargadores de teléfono, artículos de higiene personal, comida para mascotas, aperitivos, agua embotellada, etc. Todo lo que necesitarás tener a mano mientras te mudas a tu nueva casa. </a:t>
            </a:r>
          </a:p>
          <a:p>
            <a:pPr marL="457200" indent="-228600">
              <a:lnSpc>
                <a:spcPct val="107916"/>
              </a:lnSpc>
              <a:spcBef>
                <a:spcPts val="800"/>
              </a:spcBef>
              <a:buSzPct val="100000"/>
              <a:buChar char="❑"/>
              <a:defRPr sz="1300" b="1">
                <a:uFill>
                  <a:solidFill>
                    <a:srgbClr val="000000"/>
                  </a:solidFill>
                </a:uFill>
                <a:latin typeface="Cambria"/>
                <a:ea typeface="Cambria"/>
                <a:cs typeface="Cambria"/>
                <a:sym typeface="Cambria"/>
              </a:defRPr>
            </a:pPr>
            <a:r>
              <a:rPr sz="1200" b="0" dirty="0"/>
              <a:t>Recorre tu nueva casa y haz fotos, comprobando si hay algún desperfecto que no estuviera cuando la compraste.</a:t>
            </a:r>
          </a:p>
        </p:txBody>
      </p:sp>
      <p:sp>
        <p:nvSpPr>
          <p:cNvPr id="8" name="Rectángulo 7">
            <a:extLst>
              <a:ext uri="{FF2B5EF4-FFF2-40B4-BE49-F238E27FC236}">
                <a16:creationId xmlns:a16="http://schemas.microsoft.com/office/drawing/2014/main" id="{FCCBF6EB-D084-4564-A1E6-E23220239726}"/>
              </a:ext>
            </a:extLst>
          </p:cNvPr>
          <p:cNvSpPr/>
          <p:nvPr/>
        </p:nvSpPr>
        <p:spPr>
          <a:xfrm>
            <a:off x="1544320" y="3434080"/>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33.png" descr="33.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93"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94" name="After the Move"/>
          <p:cNvSpPr txBox="1"/>
          <p:nvPr/>
        </p:nvSpPr>
        <p:spPr>
          <a:xfrm>
            <a:off x="752541" y="4531668"/>
            <a:ext cx="6267318" cy="6756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lvl1pPr algn="ctr">
              <a:defRPr sz="2000" b="1" i="1">
                <a:uFill>
                  <a:solidFill>
                    <a:srgbClr val="000000"/>
                  </a:solidFill>
                </a:uFill>
                <a:latin typeface="Cambria"/>
                <a:ea typeface="Cambria"/>
                <a:cs typeface="Cambria"/>
                <a:sym typeface="Cambria"/>
              </a:defRPr>
            </a:lvl1pPr>
          </a:lstStyle>
          <a:p>
            <a:r>
              <a:t>Después de la mudanza</a:t>
            </a:r>
          </a:p>
        </p:txBody>
      </p:sp>
      <p:sp>
        <p:nvSpPr>
          <p:cNvPr id="195" name="Make sure that any mail that arrives with a yellow sticker (this indicates it was forwarded) is contacted and given your new address.…"/>
          <p:cNvSpPr txBox="1"/>
          <p:nvPr/>
        </p:nvSpPr>
        <p:spPr>
          <a:xfrm>
            <a:off x="752627" y="5029651"/>
            <a:ext cx="6068705" cy="43568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Asegúrese</a:t>
            </a:r>
            <a:r>
              <a:rPr sz="1330" b="0" dirty="0"/>
              <a:t> de que </a:t>
            </a:r>
            <a:r>
              <a:rPr sz="1330" b="0" dirty="0" err="1"/>
              <a:t>cualquier</a:t>
            </a:r>
            <a:r>
              <a:rPr sz="1330" b="0" dirty="0"/>
              <a:t> </a:t>
            </a:r>
            <a:r>
              <a:rPr sz="1330" b="0" dirty="0" err="1"/>
              <a:t>correo</a:t>
            </a:r>
            <a:r>
              <a:rPr sz="1330" b="0" dirty="0"/>
              <a:t> que </a:t>
            </a:r>
            <a:r>
              <a:rPr sz="1330" b="0" dirty="0" err="1"/>
              <a:t>llegue</a:t>
            </a:r>
            <a:r>
              <a:rPr sz="1330" b="0" dirty="0"/>
              <a:t> con una </a:t>
            </a:r>
            <a:r>
              <a:rPr sz="1330" b="0" dirty="0" err="1"/>
              <a:t>pegatina</a:t>
            </a:r>
            <a:r>
              <a:rPr sz="1330" b="0" dirty="0"/>
              <a:t> amarilla (</a:t>
            </a:r>
            <a:r>
              <a:rPr sz="1330" b="0" dirty="0" err="1"/>
              <a:t>esto</a:t>
            </a:r>
            <a:r>
              <a:rPr sz="1330" b="0" dirty="0"/>
              <a:t> indica que ha </a:t>
            </a:r>
            <a:r>
              <a:rPr sz="1330" b="0" dirty="0" err="1"/>
              <a:t>sido</a:t>
            </a:r>
            <a:r>
              <a:rPr sz="1330" b="0" dirty="0"/>
              <a:t> </a:t>
            </a:r>
            <a:r>
              <a:rPr sz="1330" b="0" dirty="0" err="1"/>
              <a:t>reenviado</a:t>
            </a:r>
            <a:r>
              <a:rPr sz="1330" b="0" dirty="0"/>
              <a:t>) es </a:t>
            </a:r>
            <a:r>
              <a:rPr sz="1330" b="0" dirty="0" err="1"/>
              <a:t>contactado</a:t>
            </a:r>
            <a:r>
              <a:rPr sz="1330" b="0" dirty="0"/>
              <a:t> y se le da </a:t>
            </a:r>
            <a:r>
              <a:rPr sz="1330" b="0" dirty="0" err="1"/>
              <a:t>su</a:t>
            </a:r>
            <a:r>
              <a:rPr sz="1330" b="0" dirty="0"/>
              <a:t> </a:t>
            </a:r>
            <a:r>
              <a:rPr sz="1330" b="0" dirty="0" err="1"/>
              <a:t>nueva</a:t>
            </a:r>
            <a:r>
              <a:rPr sz="1330" b="0" dirty="0"/>
              <a:t> </a:t>
            </a:r>
            <a:r>
              <a:rPr sz="1330" b="0" dirty="0" err="1"/>
              <a:t>dirección</a:t>
            </a:r>
            <a:r>
              <a:rPr sz="1330" b="0" dirty="0"/>
              <a:t>.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Regístrese</a:t>
            </a:r>
            <a:r>
              <a:rPr sz="1330" b="0" dirty="0"/>
              <a:t> para </a:t>
            </a:r>
            <a:r>
              <a:rPr sz="1330" b="0" dirty="0" err="1"/>
              <a:t>votar</a:t>
            </a:r>
            <a:r>
              <a:rPr sz="1330" b="0" dirty="0"/>
              <a:t> </a:t>
            </a:r>
            <a:r>
              <a:rPr sz="1330" b="0" dirty="0" err="1"/>
              <a:t>en</a:t>
            </a:r>
            <a:r>
              <a:rPr sz="1330" b="0" dirty="0"/>
              <a:t> </a:t>
            </a:r>
            <a:r>
              <a:rPr sz="1330" b="0" dirty="0" err="1"/>
              <a:t>su</a:t>
            </a:r>
            <a:r>
              <a:rPr sz="1330" b="0" dirty="0"/>
              <a:t> </a:t>
            </a:r>
            <a:r>
              <a:rPr sz="1330" b="0" dirty="0" err="1"/>
              <a:t>nueva</a:t>
            </a:r>
            <a:r>
              <a:rPr sz="1330" b="0" dirty="0"/>
              <a:t> zona.</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Consiga</a:t>
            </a:r>
            <a:r>
              <a:rPr sz="1330" b="0" dirty="0"/>
              <a:t> que la </a:t>
            </a:r>
            <a:r>
              <a:rPr sz="1330" b="0" dirty="0" err="1"/>
              <a:t>dirección</a:t>
            </a:r>
            <a:r>
              <a:rPr sz="1330" b="0" dirty="0"/>
              <a:t> de </a:t>
            </a:r>
            <a:r>
              <a:rPr sz="1330" b="0" dirty="0" err="1"/>
              <a:t>su</a:t>
            </a:r>
            <a:r>
              <a:rPr sz="1330" b="0" dirty="0"/>
              <a:t> </a:t>
            </a:r>
            <a:r>
              <a:rPr sz="1330" b="0" dirty="0" err="1"/>
              <a:t>permiso</a:t>
            </a:r>
            <a:r>
              <a:rPr sz="1330" b="0" dirty="0"/>
              <a:t> de </a:t>
            </a:r>
            <a:r>
              <a:rPr sz="1330" b="0" dirty="0" err="1"/>
              <a:t>conducir</a:t>
            </a:r>
            <a:r>
              <a:rPr sz="1330" b="0" dirty="0"/>
              <a:t> se </a:t>
            </a:r>
            <a:r>
              <a:rPr sz="1330" b="0" dirty="0" err="1"/>
              <a:t>cambie</a:t>
            </a:r>
            <a:r>
              <a:rPr sz="1330" b="0" dirty="0"/>
              <a:t> a </a:t>
            </a:r>
            <a:r>
              <a:rPr sz="1330" b="0" dirty="0" err="1"/>
              <a:t>su</a:t>
            </a:r>
            <a:r>
              <a:rPr sz="1330" b="0" dirty="0"/>
              <a:t> </a:t>
            </a:r>
            <a:r>
              <a:rPr sz="1330" b="0" dirty="0" err="1"/>
              <a:t>dirección</a:t>
            </a:r>
            <a:r>
              <a:rPr sz="1330" b="0" dirty="0"/>
              <a:t> actual. Si </a:t>
            </a:r>
            <a:r>
              <a:rPr sz="1330" b="0" dirty="0" err="1"/>
              <a:t>te</a:t>
            </a:r>
            <a:r>
              <a:rPr sz="1330" b="0" dirty="0"/>
              <a:t> has </a:t>
            </a:r>
            <a:r>
              <a:rPr sz="1330" b="0" dirty="0" err="1"/>
              <a:t>mudado</a:t>
            </a:r>
            <a:r>
              <a:rPr sz="1330" b="0" dirty="0"/>
              <a:t> a </a:t>
            </a:r>
            <a:r>
              <a:rPr sz="1330" b="0" dirty="0" err="1"/>
              <a:t>otro</a:t>
            </a:r>
            <a:r>
              <a:rPr sz="1330" b="0" dirty="0"/>
              <a:t> </a:t>
            </a:r>
            <a:r>
              <a:rPr sz="1330" b="0" dirty="0" err="1"/>
              <a:t>estado</a:t>
            </a:r>
            <a:r>
              <a:rPr sz="1330" b="0" dirty="0"/>
              <a:t>, </a:t>
            </a:r>
            <a:r>
              <a:rPr sz="1330" b="0" dirty="0" err="1"/>
              <a:t>tendrás</a:t>
            </a:r>
            <a:r>
              <a:rPr sz="1330" b="0" dirty="0"/>
              <a:t> que </a:t>
            </a:r>
            <a:r>
              <a:rPr sz="1330" b="0" dirty="0" err="1"/>
              <a:t>solicitar</a:t>
            </a:r>
            <a:r>
              <a:rPr sz="1330" b="0" dirty="0"/>
              <a:t> uno nuevo.</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Póngase</a:t>
            </a:r>
            <a:r>
              <a:rPr sz="1330" b="0" dirty="0"/>
              <a:t> </a:t>
            </a:r>
            <a:r>
              <a:rPr sz="1330" b="0" dirty="0" err="1"/>
              <a:t>en</a:t>
            </a:r>
            <a:r>
              <a:rPr sz="1330" b="0" dirty="0"/>
              <a:t> </a:t>
            </a:r>
            <a:r>
              <a:rPr sz="1330" b="0" dirty="0" err="1"/>
              <a:t>contacto</a:t>
            </a:r>
            <a:r>
              <a:rPr sz="1330" b="0" dirty="0"/>
              <a:t> con </a:t>
            </a:r>
            <a:r>
              <a:rPr sz="1330" b="0" dirty="0" err="1"/>
              <a:t>el</a:t>
            </a:r>
            <a:r>
              <a:rPr sz="1330" b="0" dirty="0"/>
              <a:t> </a:t>
            </a:r>
            <a:r>
              <a:rPr sz="1330" b="0" dirty="0" err="1"/>
              <a:t>seguro</a:t>
            </a:r>
            <a:r>
              <a:rPr sz="1330" b="0" dirty="0"/>
              <a:t> del </a:t>
            </a:r>
            <a:r>
              <a:rPr sz="1330" b="0" dirty="0" err="1"/>
              <a:t>automóvil</a:t>
            </a:r>
            <a:r>
              <a:rPr sz="1330" b="0" dirty="0"/>
              <a:t> para que le </a:t>
            </a:r>
            <a:r>
              <a:rPr sz="1330" b="0" dirty="0" err="1"/>
              <a:t>cambien</a:t>
            </a:r>
            <a:r>
              <a:rPr sz="1330" b="0" dirty="0"/>
              <a:t> la </a:t>
            </a:r>
            <a:r>
              <a:rPr sz="1330" b="0" dirty="0" err="1"/>
              <a:t>póliza</a:t>
            </a:r>
            <a:r>
              <a:rPr sz="1330" b="0" dirty="0"/>
              <a:t> a </a:t>
            </a:r>
            <a:r>
              <a:rPr sz="1330" b="0" dirty="0" err="1"/>
              <a:t>su</a:t>
            </a:r>
            <a:r>
              <a:rPr sz="1330" b="0" dirty="0"/>
              <a:t> </a:t>
            </a:r>
            <a:r>
              <a:rPr sz="1330" b="0" dirty="0" err="1"/>
              <a:t>nueva</a:t>
            </a:r>
            <a:r>
              <a:rPr sz="1330" b="0" dirty="0"/>
              <a:t> </a:t>
            </a:r>
            <a:r>
              <a:rPr sz="1330" b="0" dirty="0" err="1"/>
              <a:t>dirección</a:t>
            </a:r>
            <a:r>
              <a:rPr sz="133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Averigüe</a:t>
            </a:r>
            <a:r>
              <a:rPr sz="1330" b="0" dirty="0"/>
              <a:t> </a:t>
            </a:r>
            <a:r>
              <a:rPr sz="1330" b="0" dirty="0" err="1"/>
              <a:t>cuándo</a:t>
            </a:r>
            <a:r>
              <a:rPr sz="1330" b="0" dirty="0"/>
              <a:t> se </a:t>
            </a:r>
            <a:r>
              <a:rPr sz="1330" b="0" dirty="0" err="1"/>
              <a:t>recoge</a:t>
            </a:r>
            <a:r>
              <a:rPr sz="1330" b="0" dirty="0"/>
              <a:t> la </a:t>
            </a:r>
            <a:r>
              <a:rPr sz="1330" b="0" dirty="0" err="1"/>
              <a:t>basura</a:t>
            </a:r>
            <a:r>
              <a:rPr sz="1330" b="0" dirty="0"/>
              <a:t> </a:t>
            </a:r>
            <a:r>
              <a:rPr sz="1330" b="0" dirty="0" err="1"/>
              <a:t>en</a:t>
            </a:r>
            <a:r>
              <a:rPr sz="1330" b="0" dirty="0"/>
              <a:t> </a:t>
            </a:r>
            <a:r>
              <a:rPr sz="1330" b="0" dirty="0" err="1"/>
              <a:t>su</a:t>
            </a:r>
            <a:r>
              <a:rPr sz="1330" b="0" dirty="0"/>
              <a:t> </a:t>
            </a:r>
            <a:r>
              <a:rPr sz="1330" b="0" dirty="0" err="1"/>
              <a:t>nueva</a:t>
            </a:r>
            <a:r>
              <a:rPr sz="1330" b="0" dirty="0"/>
              <a:t> casa y </a:t>
            </a:r>
            <a:r>
              <a:rPr sz="1330" b="0" dirty="0" err="1"/>
              <a:t>qué</a:t>
            </a:r>
            <a:r>
              <a:rPr sz="1330" b="0" dirty="0"/>
              <a:t> </a:t>
            </a:r>
            <a:r>
              <a:rPr sz="1330" b="0" dirty="0" err="1"/>
              <a:t>programas</a:t>
            </a:r>
            <a:r>
              <a:rPr sz="1330" b="0" dirty="0"/>
              <a:t> de </a:t>
            </a:r>
            <a:r>
              <a:rPr sz="1330" b="0" dirty="0" err="1"/>
              <a:t>reciclaje</a:t>
            </a:r>
            <a:r>
              <a:rPr sz="1330" b="0" dirty="0"/>
              <a:t> </a:t>
            </a:r>
            <a:r>
              <a:rPr sz="1330" b="0" dirty="0" err="1"/>
              <a:t>existen</a:t>
            </a:r>
            <a:r>
              <a:rPr sz="1330" b="0" dirty="0"/>
              <a:t>.</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Seleccione</a:t>
            </a:r>
            <a:r>
              <a:rPr sz="1330" b="0" dirty="0"/>
              <a:t> un nuevo </a:t>
            </a:r>
            <a:r>
              <a:rPr sz="1330" b="0" dirty="0" err="1"/>
              <a:t>médico</a:t>
            </a:r>
            <a:r>
              <a:rPr sz="1330" b="0" dirty="0"/>
              <a:t>, </a:t>
            </a:r>
            <a:r>
              <a:rPr sz="1330" b="0" dirty="0" err="1"/>
              <a:t>dentista</a:t>
            </a:r>
            <a:r>
              <a:rPr sz="1330" b="0" dirty="0"/>
              <a:t>, </a:t>
            </a:r>
            <a:r>
              <a:rPr sz="1330" b="0" dirty="0" err="1"/>
              <a:t>quiropráctico</a:t>
            </a:r>
            <a:r>
              <a:rPr sz="1330" b="0" dirty="0"/>
              <a:t>, </a:t>
            </a:r>
            <a:r>
              <a:rPr sz="1330" b="0" dirty="0" err="1"/>
              <a:t>optometrista</a:t>
            </a:r>
            <a:r>
              <a:rPr sz="1330" b="0" dirty="0"/>
              <a:t>, etc. y </a:t>
            </a:r>
            <a:r>
              <a:rPr sz="1330" b="0" dirty="0" err="1"/>
              <a:t>haga</a:t>
            </a:r>
            <a:r>
              <a:rPr sz="1330" b="0" dirty="0"/>
              <a:t> que se </a:t>
            </a:r>
            <a:r>
              <a:rPr sz="1330" b="0" dirty="0" err="1"/>
              <a:t>transfieran</a:t>
            </a:r>
            <a:r>
              <a:rPr sz="1330" b="0" dirty="0"/>
              <a:t> sus </a:t>
            </a:r>
            <a:r>
              <a:rPr sz="1330" b="0" dirty="0" err="1"/>
              <a:t>expedientes</a:t>
            </a:r>
            <a:r>
              <a:rPr sz="1330" b="0" dirty="0"/>
              <a:t> </a:t>
            </a:r>
            <a:r>
              <a:rPr sz="1330" b="0" dirty="0" err="1"/>
              <a:t>médicos</a:t>
            </a:r>
            <a:r>
              <a:rPr sz="1330" b="0" dirty="0"/>
              <a:t>.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err="1"/>
              <a:t>Localizar</a:t>
            </a:r>
            <a:r>
              <a:rPr sz="1330" b="0" dirty="0"/>
              <a:t> </a:t>
            </a:r>
            <a:r>
              <a:rPr sz="1330" b="0" dirty="0" err="1"/>
              <a:t>nuevos</a:t>
            </a:r>
            <a:r>
              <a:rPr sz="1330" b="0" dirty="0"/>
              <a:t> </a:t>
            </a:r>
            <a:r>
              <a:rPr sz="1330" b="0" dirty="0" err="1"/>
              <a:t>proveedores</a:t>
            </a:r>
            <a:r>
              <a:rPr sz="1330" b="0" dirty="0"/>
              <a:t> de </a:t>
            </a:r>
            <a:r>
              <a:rPr sz="1330" b="0" dirty="0" err="1"/>
              <a:t>servicios</a:t>
            </a:r>
            <a:r>
              <a:rPr sz="1330" b="0" dirty="0"/>
              <a:t>, </a:t>
            </a:r>
            <a:r>
              <a:rPr sz="1330" b="0" dirty="0" err="1"/>
              <a:t>como</a:t>
            </a:r>
            <a:r>
              <a:rPr sz="1330" b="0" dirty="0"/>
              <a:t> </a:t>
            </a:r>
            <a:r>
              <a:rPr sz="1330" b="0" dirty="0" err="1"/>
              <a:t>bancos</a:t>
            </a:r>
            <a:r>
              <a:rPr sz="1330" b="0" dirty="0"/>
              <a:t>, </a:t>
            </a:r>
            <a:r>
              <a:rPr sz="1330" b="0" dirty="0" err="1"/>
              <a:t>farmacias</a:t>
            </a:r>
            <a:r>
              <a:rPr sz="1330" b="0" dirty="0"/>
              <a:t>, </a:t>
            </a:r>
            <a:r>
              <a:rPr sz="1330" b="0" dirty="0" err="1"/>
              <a:t>fontaneros</a:t>
            </a:r>
            <a:r>
              <a:rPr sz="1330" b="0" dirty="0"/>
              <a:t>, </a:t>
            </a:r>
            <a:r>
              <a:rPr sz="1330" b="0" dirty="0" err="1"/>
              <a:t>contratistas</a:t>
            </a:r>
            <a:r>
              <a:rPr sz="1330" b="0" dirty="0"/>
              <a:t> de </a:t>
            </a:r>
            <a:r>
              <a:rPr sz="1330" b="0" dirty="0" err="1"/>
              <a:t>calefacción</a:t>
            </a:r>
            <a:r>
              <a:rPr sz="1330" b="0" dirty="0"/>
              <a:t> y </a:t>
            </a:r>
            <a:r>
              <a:rPr sz="1330" b="0" dirty="0" err="1"/>
              <a:t>aire</a:t>
            </a:r>
            <a:r>
              <a:rPr sz="1330" b="0" dirty="0"/>
              <a:t> </a:t>
            </a:r>
            <a:r>
              <a:rPr sz="1330" b="0" dirty="0" err="1"/>
              <a:t>acondicionado</a:t>
            </a:r>
            <a:r>
              <a:rPr sz="1330" b="0" dirty="0"/>
              <a:t>, etc. </a:t>
            </a:r>
          </a:p>
          <a:p>
            <a:pPr marL="457200" indent="-228600">
              <a:lnSpc>
                <a:spcPct val="107916"/>
              </a:lnSpc>
              <a:spcBef>
                <a:spcPts val="800"/>
              </a:spcBef>
              <a:buSzPct val="100000"/>
              <a:buChar char="❑"/>
              <a:defRPr sz="1400" b="1">
                <a:uFill>
                  <a:solidFill>
                    <a:srgbClr val="000000"/>
                  </a:solidFill>
                </a:uFill>
                <a:latin typeface="Cambria"/>
                <a:ea typeface="Cambria"/>
                <a:cs typeface="Cambria"/>
                <a:sym typeface="Cambria"/>
              </a:defRPr>
            </a:pPr>
            <a:r>
              <a:rPr sz="1330" b="0" dirty="0"/>
              <a:t>Haz una </a:t>
            </a:r>
            <a:r>
              <a:rPr sz="1330" b="0" dirty="0" err="1"/>
              <a:t>lista</a:t>
            </a:r>
            <a:r>
              <a:rPr sz="1330" b="0" dirty="0"/>
              <a:t> de los </a:t>
            </a:r>
            <a:r>
              <a:rPr sz="1330" b="0" dirty="0" err="1"/>
              <a:t>nuevos</a:t>
            </a:r>
            <a:r>
              <a:rPr sz="1330" b="0" dirty="0"/>
              <a:t> </a:t>
            </a:r>
            <a:r>
              <a:rPr sz="1330" b="0" dirty="0" err="1"/>
              <a:t>números</a:t>
            </a:r>
            <a:r>
              <a:rPr sz="1330" b="0" dirty="0"/>
              <a:t> de </a:t>
            </a:r>
            <a:r>
              <a:rPr sz="1330" b="0" dirty="0" err="1"/>
              <a:t>emergencia</a:t>
            </a:r>
            <a:r>
              <a:rPr sz="1330" b="0" dirty="0"/>
              <a:t> para </a:t>
            </a:r>
            <a:r>
              <a:rPr sz="1330" b="0" dirty="0" err="1"/>
              <a:t>tenerlos</a:t>
            </a:r>
            <a:r>
              <a:rPr sz="1330" b="0" dirty="0"/>
              <a:t> a mano </a:t>
            </a:r>
            <a:r>
              <a:rPr sz="1330" b="0" dirty="0" err="1"/>
              <a:t>en</a:t>
            </a:r>
            <a:r>
              <a:rPr sz="1330" b="0" dirty="0"/>
              <a:t> </a:t>
            </a:r>
            <a:r>
              <a:rPr sz="1330" b="0" dirty="0" err="1"/>
              <a:t>tu</a:t>
            </a:r>
            <a:r>
              <a:rPr sz="1330" b="0" dirty="0"/>
              <a:t> nuevo </a:t>
            </a:r>
            <a:r>
              <a:rPr sz="1330" b="0" dirty="0" err="1"/>
              <a:t>hogar</a:t>
            </a:r>
            <a:r>
              <a:rPr sz="1330" b="0" dirty="0"/>
              <a:t>. </a:t>
            </a:r>
          </a:p>
        </p:txBody>
      </p:sp>
      <p:sp>
        <p:nvSpPr>
          <p:cNvPr id="6" name="Rectángulo 5">
            <a:extLst>
              <a:ext uri="{FF2B5EF4-FFF2-40B4-BE49-F238E27FC236}">
                <a16:creationId xmlns:a16="http://schemas.microsoft.com/office/drawing/2014/main" id="{1B0EFF5F-0FE5-4C75-85FF-C48CCCE8C13D}"/>
              </a:ext>
            </a:extLst>
          </p:cNvPr>
          <p:cNvSpPr/>
          <p:nvPr/>
        </p:nvSpPr>
        <p:spPr>
          <a:xfrm>
            <a:off x="1544320" y="3982720"/>
            <a:ext cx="4653280" cy="523216"/>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2800" b="1" i="0" u="none" strike="noStrike" cap="none" spc="0" normalizeH="0" baseline="0" dirty="0">
                <a:ln>
                  <a:noFill/>
                </a:ln>
                <a:solidFill>
                  <a:srgbClr val="000000"/>
                </a:solidFill>
                <a:effectLst/>
                <a:uFillTx/>
                <a:latin typeface="+mn-lt"/>
                <a:ea typeface="+mn-ea"/>
                <a:cs typeface="+mn-cs"/>
                <a:sym typeface="Helvetica Neue"/>
              </a:rPr>
              <a:t>CONTROL DE MUDANZA</a:t>
            </a:r>
            <a:endParaRPr kumimoji="0" lang="es-MX" sz="28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34.png" descr="34.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198"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199" name="Kids require extra attention and care when planning to buy or sell a home. Making a little extra effort to include them in the buying and selling process helps them  adjust more quickly  to the move."/>
          <p:cNvSpPr txBox="1"/>
          <p:nvPr/>
        </p:nvSpPr>
        <p:spPr>
          <a:xfrm>
            <a:off x="963671" y="860157"/>
            <a:ext cx="5741930" cy="7010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lvl1pPr algn="ctr">
              <a:defRPr sz="1400">
                <a:latin typeface="Cambria"/>
                <a:ea typeface="Cambria"/>
                <a:cs typeface="Cambria"/>
                <a:sym typeface="Cambria"/>
              </a:defRPr>
            </a:lvl1pPr>
          </a:lstStyle>
          <a:p>
            <a:r>
              <a:rPr sz="1300" dirty="0"/>
              <a:t>Los </a:t>
            </a:r>
            <a:r>
              <a:rPr sz="1300" dirty="0" err="1"/>
              <a:t>niños</a:t>
            </a:r>
            <a:r>
              <a:rPr sz="1300" dirty="0"/>
              <a:t> </a:t>
            </a:r>
            <a:r>
              <a:rPr sz="1300" dirty="0" err="1"/>
              <a:t>requieren</a:t>
            </a:r>
            <a:r>
              <a:rPr sz="1300" dirty="0"/>
              <a:t> una </a:t>
            </a:r>
            <a:r>
              <a:rPr sz="1300" dirty="0" err="1"/>
              <a:t>atención</a:t>
            </a:r>
            <a:r>
              <a:rPr sz="1300" dirty="0"/>
              <a:t> y un </a:t>
            </a:r>
            <a:r>
              <a:rPr sz="1300" dirty="0" err="1"/>
              <a:t>cuidado</a:t>
            </a:r>
            <a:r>
              <a:rPr sz="1300" dirty="0"/>
              <a:t> extra </a:t>
            </a:r>
            <a:r>
              <a:rPr sz="1300" dirty="0" err="1"/>
              <a:t>cuando</a:t>
            </a:r>
            <a:r>
              <a:rPr sz="1300" dirty="0"/>
              <a:t> se </a:t>
            </a:r>
            <a:r>
              <a:rPr sz="1300" dirty="0" err="1"/>
              <a:t>planea</a:t>
            </a:r>
            <a:r>
              <a:rPr sz="1300" dirty="0"/>
              <a:t> </a:t>
            </a:r>
            <a:r>
              <a:rPr sz="1300" dirty="0" err="1"/>
              <a:t>comprar</a:t>
            </a:r>
            <a:r>
              <a:rPr sz="1300" dirty="0"/>
              <a:t> o vender una casa. </a:t>
            </a:r>
            <a:r>
              <a:rPr sz="1300" dirty="0" err="1"/>
              <a:t>Hacer</a:t>
            </a:r>
            <a:r>
              <a:rPr sz="1300" dirty="0"/>
              <a:t> un </a:t>
            </a:r>
            <a:r>
              <a:rPr sz="1300" dirty="0" err="1"/>
              <a:t>pequeño</a:t>
            </a:r>
            <a:r>
              <a:rPr sz="1300" dirty="0"/>
              <a:t> </a:t>
            </a:r>
            <a:r>
              <a:rPr sz="1300" dirty="0" err="1"/>
              <a:t>esfuerzo</a:t>
            </a:r>
            <a:r>
              <a:rPr sz="1300" dirty="0"/>
              <a:t> </a:t>
            </a:r>
            <a:r>
              <a:rPr sz="1300" dirty="0" err="1"/>
              <a:t>adicional</a:t>
            </a:r>
            <a:r>
              <a:rPr sz="1300" dirty="0"/>
              <a:t> para </a:t>
            </a:r>
            <a:r>
              <a:rPr sz="1300" dirty="0" err="1"/>
              <a:t>incluirlos</a:t>
            </a:r>
            <a:r>
              <a:rPr sz="1300" dirty="0"/>
              <a:t> </a:t>
            </a:r>
            <a:r>
              <a:rPr sz="1300" dirty="0" err="1"/>
              <a:t>en</a:t>
            </a:r>
            <a:r>
              <a:rPr sz="1300" dirty="0"/>
              <a:t> </a:t>
            </a:r>
            <a:r>
              <a:rPr sz="1300" dirty="0" err="1"/>
              <a:t>el</a:t>
            </a:r>
            <a:r>
              <a:rPr sz="1300" dirty="0"/>
              <a:t> </a:t>
            </a:r>
            <a:r>
              <a:rPr sz="1300" dirty="0" err="1"/>
              <a:t>proceso</a:t>
            </a:r>
            <a:r>
              <a:rPr sz="1300" dirty="0"/>
              <a:t> de </a:t>
            </a:r>
            <a:r>
              <a:rPr sz="1300" dirty="0" err="1"/>
              <a:t>compraventa</a:t>
            </a:r>
            <a:r>
              <a:rPr sz="1300" dirty="0"/>
              <a:t> les </a:t>
            </a:r>
            <a:r>
              <a:rPr sz="1300" dirty="0" err="1"/>
              <a:t>ayuda</a:t>
            </a:r>
            <a:r>
              <a:rPr sz="1300" dirty="0"/>
              <a:t> a </a:t>
            </a:r>
            <a:r>
              <a:rPr sz="1300" dirty="0" err="1"/>
              <a:t>adaptarse</a:t>
            </a:r>
            <a:r>
              <a:rPr sz="1300" dirty="0"/>
              <a:t> </a:t>
            </a:r>
            <a:r>
              <a:rPr sz="1300" dirty="0" err="1"/>
              <a:t>más</a:t>
            </a:r>
            <a:r>
              <a:rPr sz="1300" dirty="0"/>
              <a:t> </a:t>
            </a:r>
            <a:r>
              <a:rPr sz="1300" dirty="0" err="1"/>
              <a:t>rápidamente</a:t>
            </a:r>
            <a:r>
              <a:rPr sz="1300" dirty="0"/>
              <a:t> a la </a:t>
            </a:r>
            <a:r>
              <a:rPr sz="1300" dirty="0" err="1"/>
              <a:t>mudanza</a:t>
            </a:r>
            <a:r>
              <a:rPr sz="1300" dirty="0"/>
              <a:t>.</a:t>
            </a:r>
          </a:p>
        </p:txBody>
      </p:sp>
      <p:sp>
        <p:nvSpPr>
          <p:cNvPr id="200" name="Show the children the new home prior to moving. If this isn’t possible, pictures  or videos will help them visualize where they are going.…"/>
          <p:cNvSpPr txBox="1"/>
          <p:nvPr/>
        </p:nvSpPr>
        <p:spPr>
          <a:xfrm>
            <a:off x="731520" y="1677306"/>
            <a:ext cx="6238240" cy="79791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marL="457200" indent="-228600">
              <a:buSzPct val="100000"/>
              <a:buChar char="❑"/>
              <a:defRPr sz="1300" b="1">
                <a:uFill>
                  <a:solidFill>
                    <a:srgbClr val="000000"/>
                  </a:solidFill>
                </a:uFill>
                <a:latin typeface="Cambria"/>
                <a:ea typeface="Cambria"/>
                <a:cs typeface="Cambria"/>
                <a:sym typeface="Cambria"/>
              </a:defRPr>
            </a:pPr>
            <a:r>
              <a:rPr sz="1250" b="0" dirty="0"/>
              <a:t>Enseñe a los niños la nueva casa antes de la mudanza. Si no es posible, las fotos o los vídeos les ayudarán a visualizar a dónde van.</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Asegura a los niños que no te olvidarás de sus amigos.  </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Haz un álbum de recortes de la antigua casa y del barrio.</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Organiza una fiesta de despedida. En la fiesta, haz que sus amigos firmen una camiseta.</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Haz que tus hijos escriban cartas de despedida a sus amigos y que adjunten su nueva dirección. Puede llamar a los padres de los otros niños para que se animen a devolver las cartas.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Cuando empaques, dales su propia caja. Pueden decorarla para que sepan cuál es la suya después de la mudanza.</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Si te desplazas lejos, compra postales cuando te detengas para que puedan recordar el viaje.</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Cuando desempaques, permíteles desempacar sus tesoros entonces, y haz que jueguen con las cajas mientras tú desempacas.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Empezar un álbum de recortes para su nuevo hogar, incluyendo un diario de Mi...</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Visita su nueva escuela, parque, iglesia, etc. Lleva una cámara para hacer fotos para el álbum de recortes.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Ayude a sus hijos a invitar a nuevos amigos a la casa.</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Deja que elijan un nuevo restaurante favorito. Esto les ayudará a sentirse en control de su nuevo mundo.</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Anímales a enviar cartas sobre su nuevo hogar a sus amigos.</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Involucre a sus hijos en grupos, deportes y actividades como las que solían participar.</a:t>
            </a:r>
          </a:p>
          <a:p>
            <a:pPr marL="457200" indent="-228600">
              <a:buSzPct val="100000"/>
              <a:buChar char="❑"/>
              <a:defRPr sz="1300" b="1">
                <a:uFill>
                  <a:solidFill>
                    <a:srgbClr val="000000"/>
                  </a:solidFill>
                </a:uFill>
                <a:latin typeface="Cambria"/>
                <a:ea typeface="Cambria"/>
                <a:cs typeface="Cambria"/>
                <a:sym typeface="Cambria"/>
              </a:defRPr>
            </a:pPr>
            <a:endParaRPr sz="1250" b="0" dirty="0"/>
          </a:p>
          <a:p>
            <a:pPr marL="457200" indent="-228600">
              <a:buSzPct val="100000"/>
              <a:buChar char="❑"/>
              <a:defRPr sz="1300" b="1">
                <a:uFill>
                  <a:solidFill>
                    <a:srgbClr val="000000"/>
                  </a:solidFill>
                </a:uFill>
                <a:latin typeface="Cambria"/>
                <a:ea typeface="Cambria"/>
                <a:cs typeface="Cambria"/>
                <a:sym typeface="Cambria"/>
              </a:defRPr>
            </a:pPr>
            <a:r>
              <a:rPr sz="1250" b="0" dirty="0"/>
              <a:t>Recuerda que, aunque sólo hayas vivido unos años en tu antigua casa, para un niño pequeño es casi toda su vida.</a:t>
            </a:r>
          </a:p>
        </p:txBody>
      </p:sp>
      <p:sp>
        <p:nvSpPr>
          <p:cNvPr id="2" name="Rectángulo 1">
            <a:extLst>
              <a:ext uri="{FF2B5EF4-FFF2-40B4-BE49-F238E27FC236}">
                <a16:creationId xmlns:a16="http://schemas.microsoft.com/office/drawing/2014/main" id="{E9F1A125-10DA-4078-A3DB-3E87C711F3EB}"/>
              </a:ext>
            </a:extLst>
          </p:cNvPr>
          <p:cNvSpPr/>
          <p:nvPr/>
        </p:nvSpPr>
        <p:spPr>
          <a:xfrm>
            <a:off x="1221147" y="410730"/>
            <a:ext cx="5741930" cy="338550"/>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s-VE" sz="1600" b="1" dirty="0">
                <a:solidFill>
                  <a:srgbClr val="70BE4C"/>
                </a:solidFill>
                <a:latin typeface="UD Digi Kyokasho NK-B" panose="02020700000000000000" pitchFamily="18" charset="-128"/>
                <a:ea typeface="UD Digi Kyokasho NK-B" panose="02020700000000000000" pitchFamily="18" charset="-128"/>
              </a:rPr>
              <a:t>CONSEJOS Y AYUDAS PARA NIÑOS EN MUDANZA</a:t>
            </a:r>
            <a:endParaRPr kumimoji="0" lang="es-MX" sz="1600" b="1" i="0" u="none" strike="noStrike" cap="none" spc="0" normalizeH="0" baseline="0" dirty="0">
              <a:ln>
                <a:noFill/>
              </a:ln>
              <a:solidFill>
                <a:srgbClr val="70BE4C"/>
              </a:solidFill>
              <a:effectLst/>
              <a:uFillTx/>
              <a:latin typeface="UD Digi Kyokasho NK-B" panose="02020700000000000000" pitchFamily="18" charset="-128"/>
              <a:ea typeface="UD Digi Kyokasho NK-B" panose="02020700000000000000" pitchFamily="18" charset="-128"/>
              <a:sym typeface="Helvetica Neue"/>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result for loan application" descr="Image result for loan application"/>
          <p:cNvPicPr>
            <a:picLocks noChangeAspect="1"/>
          </p:cNvPicPr>
          <p:nvPr/>
        </p:nvPicPr>
        <p:blipFill>
          <a:blip r:embed="rId2"/>
          <a:srcRect t="54397" b="17085"/>
          <a:stretch>
            <a:fillRect/>
          </a:stretch>
        </p:blipFill>
        <p:spPr>
          <a:xfrm>
            <a:off x="0" y="1162050"/>
            <a:ext cx="7772400" cy="1482725"/>
          </a:xfrm>
          <a:prstGeom prst="rect">
            <a:avLst/>
          </a:prstGeom>
          <a:ln w="12700">
            <a:miter lim="400000"/>
          </a:ln>
        </p:spPr>
      </p:pic>
      <p:sp>
        <p:nvSpPr>
          <p:cNvPr id="21" name="Real estate contract with legal description and deposit receipt.…"/>
          <p:cNvSpPr txBox="1"/>
          <p:nvPr/>
        </p:nvSpPr>
        <p:spPr>
          <a:xfrm>
            <a:off x="284480" y="2858322"/>
            <a:ext cx="7199154" cy="6742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a16="http://schemas.microsoft.com/office/drawing/2014/main" xmlns="" val="1"/>
            </a:ext>
          </a:extLst>
        </p:spPr>
        <p:txBody>
          <a:bodyPr wrap="square" lIns="45719" rIns="45719">
            <a:spAutoFit/>
          </a:bodyPr>
          <a:lstStyle/>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Contrato inmobiliario con descripción legal y recibo de depósito.</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Compruebe la tasación y el informe de crédito, varía con el prestamista.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completa de los dos últimos años de residencia.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completa del arrendador o de la compañía hipotecaria de los dos últimos años.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Carta explicativa sobre las posibles carencias de empleo en los dos últimos años.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de los empleadores de los dos últimos años con fechas.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Carta explicativa de las posibles deficiencias de crédito.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Números de la Seguridad Social de todos los prestatarios.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Cifras de ingresos brutos mensuales actuales.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Copia de las nóminas que cubran un periodo de 30 días y de los dos últimos años de los W2 y/o 1099.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los ingresos proceden de otras fuentes, declaraciones de impuestos de dos años, tanto de la empresa como de la persona, con todos los anexos, firmadas.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es un trabajador autónomo, las pérdidas y ganancias actuales de los ingresos y gastos.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está divorciado, copia de la sentencia completa registrada y del acuerdo.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dirección y números de cuenta de todos los lugares en los que se guardan los activos (cuentas corrientes, de ahorro, CD, IRA, etc.) 3 meses de los extractos más recientes.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Lista de acciones, valores con valor de mercado - copias certificadas.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Estimación del valor en efectivo del seguro de vida.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Lista de bienes inmuebles en propiedad, con valor, gravamen, ingresos por alquiler, pagos.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Año, marca y modelo de los vehículos.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Estimar el valor de los muebles y bienes personales.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dirección, números, saldo y pagos de los préstamos a plazos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se está pagando la manutención de los hijos, prueba de los pagos.</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se traslada, información sobre la compra de la casa, el pago de los gastos de cierre, etc. de la empresa.</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Si vende la casa actual, copia del acuerdo o contrato de venta.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Documentación del seguro del hogar.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0" marR="0" lvl="0" indent="0" algn="l" defTabSz="457200" rtl="0" eaLnBrk="1" fontAlgn="auto" latinLnBrk="0" hangingPunct="0">
              <a:lnSpc>
                <a:spcPct val="100000"/>
              </a:lnSpc>
              <a:spcBef>
                <a:spcPts val="0"/>
              </a:spcBef>
              <a:spcAft>
                <a:spcPts val="100"/>
              </a:spcAft>
              <a:buClrTx/>
              <a:buSzTx/>
              <a:buFontTx/>
              <a:buNone/>
              <a:tabLst/>
              <a:defRPr sz="1200" b="1">
                <a:latin typeface="Georgia"/>
                <a:ea typeface="Georgia"/>
                <a:cs typeface="Georgia"/>
                <a:sym typeface="Georgia"/>
              </a:defRPr>
            </a:pPr>
            <a:r>
              <a:rPr kumimoji="0" sz="1200" b="1" i="0" u="none" strike="noStrike" kern="0" cap="none" spc="0" normalizeH="0" baseline="0" noProof="0" dirty="0">
                <a:ln>
                  <a:noFill/>
                </a:ln>
                <a:solidFill>
                  <a:srgbClr val="000000"/>
                </a:solidFill>
                <a:effectLst/>
                <a:uLnTx/>
                <a:uFillTx/>
                <a:latin typeface="Georgia"/>
                <a:sym typeface="Georgia"/>
              </a:rPr>
              <a:t>Requisitos adicionales para las solicitudes de préstamos FHA/VA</a:t>
            </a:r>
            <a:endParaRPr kumimoji="0" sz="1200" b="1"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Copia del permiso de conducir y de la tarjeta de la seguridad social</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Nombre y dirección del pariente vivo más cercano.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Copia del DD214 y/o del Certificado de Elegibilidad original (sólo para VA).</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a:p>
            <a:pPr marL="228600" marR="0" lvl="0" indent="-228600" algn="l" defTabSz="457200" rtl="0" eaLnBrk="1" fontAlgn="auto" latinLnBrk="0" hangingPunct="0">
              <a:lnSpc>
                <a:spcPct val="100000"/>
              </a:lnSpc>
              <a:spcBef>
                <a:spcPts val="0"/>
              </a:spcBef>
              <a:spcAft>
                <a:spcPts val="100"/>
              </a:spcAft>
              <a:buClrTx/>
              <a:buSzPct val="100000"/>
              <a:buFontTx/>
              <a:buChar char="❑"/>
              <a:tabLst/>
              <a:defRPr sz="1200">
                <a:latin typeface="Georgia"/>
                <a:ea typeface="Georgia"/>
                <a:cs typeface="Georgia"/>
                <a:sym typeface="Georgia"/>
              </a:defRPr>
            </a:pPr>
            <a:r>
              <a:rPr kumimoji="0" sz="1200" b="0" i="0" u="none" strike="noStrike" kern="0" cap="none" spc="0" normalizeH="0" baseline="0" noProof="0" dirty="0">
                <a:ln>
                  <a:noFill/>
                </a:ln>
                <a:solidFill>
                  <a:srgbClr val="000000"/>
                </a:solidFill>
                <a:effectLst/>
                <a:uLnTx/>
                <a:uFillTx/>
                <a:latin typeface="Georgia"/>
                <a:sym typeface="Georgia"/>
              </a:rPr>
              <a:t>Los gastos de cuidado de los niños deben ser proporcionados. </a:t>
            </a:r>
            <a:endParaRPr kumimoji="0" sz="1200" b="0" i="0" u="none" strike="noStrike" kern="0" cap="none" spc="0" normalizeH="0" baseline="0" noProof="0" dirty="0">
              <a:ln>
                <a:noFill/>
              </a:ln>
              <a:solidFill>
                <a:srgbClr val="000000"/>
              </a:solidFill>
              <a:effectLst>
                <a:outerShdw blurRad="12700" dist="25400" dir="2700000" rotWithShape="0">
                  <a:srgbClr val="DDDDDD"/>
                </a:outerShdw>
              </a:effectLst>
              <a:uLnTx/>
              <a:uFillTx/>
              <a:latin typeface="Georgia"/>
              <a:sym typeface="Georgia"/>
            </a:endParaRPr>
          </a:p>
        </p:txBody>
      </p:sp>
      <p:sp>
        <p:nvSpPr>
          <p:cNvPr id="22" name="Rectangle"/>
          <p:cNvSpPr/>
          <p:nvPr/>
        </p:nvSpPr>
        <p:spPr>
          <a:xfrm>
            <a:off x="0" y="168275"/>
            <a:ext cx="7772400" cy="1000125"/>
          </a:xfrm>
          <a:prstGeom prst="rect">
            <a:avLst/>
          </a:prstGeom>
          <a:solidFill>
            <a:srgbClr val="D1C9A9"/>
          </a:solidFill>
          <a:ln w="12700">
            <a:miter lim="400000"/>
          </a:ln>
        </p:spPr>
        <p:txBody>
          <a:bodyPr lIns="45719" rIns="45719" anchor="ctr"/>
          <a:lstStyle/>
          <a:p>
            <a:pPr marL="0" marR="0" lvl="0" indent="0" algn="ctr" defTabSz="776287" rtl="0" eaLnBrk="1" fontAlgn="auto" latinLnBrk="0" hangingPunct="0">
              <a:lnSpc>
                <a:spcPct val="100000"/>
              </a:lnSpc>
              <a:spcBef>
                <a:spcPts val="0"/>
              </a:spcBef>
              <a:spcAft>
                <a:spcPts val="0"/>
              </a:spcAft>
              <a:buClrTx/>
              <a:buSzTx/>
              <a:buFontTx/>
              <a:buNone/>
              <a:tabLst/>
              <a:defRPr sz="1500">
                <a:solidFill>
                  <a:srgbClr val="FFFFFF"/>
                </a:solidFill>
                <a:effectLst>
                  <a:outerShdw blurRad="12700" dist="25400" dir="2700000" rotWithShape="0">
                    <a:srgbClr val="000000"/>
                  </a:outerShdw>
                </a:effectLst>
              </a:defRPr>
            </a:pPr>
            <a:endParaRPr kumimoji="0" sz="1500" b="0" i="0" u="none" strike="noStrike" kern="0" cap="none" spc="0" normalizeH="0" baseline="0" noProof="0">
              <a:ln>
                <a:noFill/>
              </a:ln>
              <a:solidFill>
                <a:srgbClr val="FFFFFF"/>
              </a:solidFill>
              <a:effectLst>
                <a:outerShdw blurRad="12700" dist="25400" dir="2700000" rotWithShape="0">
                  <a:srgbClr val="000000"/>
                </a:outerShdw>
              </a:effectLst>
              <a:uLnTx/>
              <a:uFillTx/>
              <a:latin typeface="Calibri"/>
              <a:cs typeface="Calibri"/>
              <a:sym typeface="Calibri"/>
            </a:endParaRPr>
          </a:p>
        </p:txBody>
      </p:sp>
      <p:sp>
        <p:nvSpPr>
          <p:cNvPr id="23" name="LOAN APPLICATION CHECKLIST"/>
          <p:cNvSpPr txBox="1"/>
          <p:nvPr/>
        </p:nvSpPr>
        <p:spPr>
          <a:xfrm>
            <a:off x="561498" y="245932"/>
            <a:ext cx="6922136" cy="867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a16="http://schemas.microsoft.com/office/drawing/2014/main" xmlns="" val="1"/>
            </a:ext>
          </a:extLst>
        </p:spPr>
        <p:txBody>
          <a:bodyPr lIns="45719" rIns="45719">
            <a:spAutoFit/>
          </a:bodyPr>
          <a:lstStyle/>
          <a:p>
            <a:pPr marL="0" marR="0" lvl="0" indent="0" algn="ctr" defTabSz="776287" rtl="0" eaLnBrk="1" fontAlgn="auto" latinLnBrk="0" hangingPunct="0">
              <a:lnSpc>
                <a:spcPct val="90000"/>
              </a:lnSpc>
              <a:spcBef>
                <a:spcPts val="0"/>
              </a:spcBef>
              <a:spcAft>
                <a:spcPts val="0"/>
              </a:spcAft>
              <a:buClrTx/>
              <a:buSzTx/>
              <a:buFontTx/>
              <a:buNone/>
              <a:tabLst/>
              <a:defRPr sz="3300"/>
            </a:pPr>
            <a:r>
              <a:rPr kumimoji="0" sz="2800" b="1" i="0" u="none" strike="noStrike" kern="0" cap="none" spc="0" normalizeH="0" baseline="0" noProof="0" dirty="0">
                <a:ln>
                  <a:noFill/>
                </a:ln>
                <a:solidFill>
                  <a:schemeClr val="tx1"/>
                </a:solidFill>
                <a:effectLst/>
                <a:uLnTx/>
                <a:uFillTx/>
                <a:latin typeface="Arial"/>
                <a:ea typeface="Arial"/>
                <a:cs typeface="Arial"/>
                <a:sym typeface="Arial"/>
              </a:rPr>
              <a:t>LISTA DE </a:t>
            </a:r>
            <a:r>
              <a:rPr kumimoji="0" lang="es-VE" sz="2800" b="1" i="0" u="none" strike="noStrike" kern="0" cap="none" spc="0" normalizeH="0" baseline="0" noProof="0" dirty="0">
                <a:ln>
                  <a:noFill/>
                </a:ln>
                <a:solidFill>
                  <a:schemeClr val="tx1"/>
                </a:solidFill>
                <a:effectLst/>
                <a:uLnTx/>
                <a:uFillTx/>
                <a:latin typeface="Arial"/>
                <a:ea typeface="Arial"/>
                <a:cs typeface="Arial"/>
                <a:sym typeface="Arial"/>
              </a:rPr>
              <a:t>CONTROL</a:t>
            </a:r>
            <a:r>
              <a:rPr kumimoji="0" sz="2800" b="1" i="0" u="none" strike="noStrike" kern="0" cap="none" spc="0" normalizeH="0" baseline="0" noProof="0" dirty="0">
                <a:ln>
                  <a:noFill/>
                </a:ln>
                <a:solidFill>
                  <a:schemeClr val="tx1"/>
                </a:solidFill>
                <a:effectLst/>
                <a:uLnTx/>
                <a:uFillTx/>
                <a:latin typeface="Arial"/>
                <a:ea typeface="Arial"/>
                <a:cs typeface="Arial"/>
                <a:sym typeface="Arial"/>
              </a:rPr>
              <a:t> DE SOLICITUD DE PRÉSTAMO</a:t>
            </a:r>
          </a:p>
        </p:txBody>
      </p:sp>
      <p:sp>
        <p:nvSpPr>
          <p:cNvPr id="27" name="Rectangle"/>
          <p:cNvSpPr/>
          <p:nvPr/>
        </p:nvSpPr>
        <p:spPr>
          <a:xfrm>
            <a:off x="-12701" y="2628900"/>
            <a:ext cx="7797801" cy="142771"/>
          </a:xfrm>
          <a:prstGeom prst="rect">
            <a:avLst/>
          </a:prstGeom>
          <a:solidFill>
            <a:srgbClr val="D1C9A9"/>
          </a:solidFill>
          <a:ln w="12700">
            <a:miter lim="400000"/>
          </a:ln>
        </p:spPr>
        <p:txBody>
          <a:bodyPr lIns="45719" rIns="4571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 name="email address here">
            <a:extLst>
              <a:ext uri="{FF2B5EF4-FFF2-40B4-BE49-F238E27FC236}">
                <a16:creationId xmlns:a16="http://schemas.microsoft.com/office/drawing/2014/main" id="{D3501A6B-15A1-474A-81D1-66A30B5CE352}"/>
              </a:ext>
            </a:extLst>
          </p:cNvPr>
          <p:cNvSpPr txBox="1"/>
          <p:nvPr/>
        </p:nvSpPr>
        <p:spPr>
          <a:xfrm>
            <a:off x="0" y="9470089"/>
            <a:ext cx="7823200" cy="738660"/>
          </a:xfrm>
          <a:prstGeom prst="rect">
            <a:avLst/>
          </a:prstGeom>
          <a:solidFill>
            <a:srgbClr val="D1C9A9"/>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a16="http://schemas.microsoft.com/office/drawing/2014/main" xmlns="" val="1"/>
            </a:ext>
          </a:extLst>
        </p:spPr>
        <p:txBody>
          <a:bodyPr wrap="square" lIns="45718" tIns="45718" rIns="45718" bIns="45718">
            <a:spAutoFit/>
          </a:bodyPr>
          <a:lstStyle/>
          <a:p>
            <a:pPr algn="ctr">
              <a:lnSpc>
                <a:spcPct val="200000"/>
              </a:lnSpc>
              <a:defRPr sz="1400" b="1">
                <a:latin typeface="Georgia"/>
                <a:ea typeface="Georgia"/>
                <a:cs typeface="Georgia"/>
                <a:sym typeface="Georgia"/>
              </a:defRPr>
            </a:pPr>
            <a:r>
              <a:rPr sz="1400" b="1" dirty="0">
                <a:latin typeface="Georgia"/>
                <a:ea typeface="Georgia"/>
                <a:cs typeface="Georgia"/>
                <a:sym typeface="Georgia"/>
              </a:rPr>
              <a:t>Nombre del agente aquí ⋅ (123) 456-7890</a:t>
            </a:r>
            <a:endParaRPr lang="en-US" sz="1400" b="1" dirty="0">
              <a:latin typeface="Georgia"/>
              <a:ea typeface="Georgia"/>
              <a:cs typeface="Georgia"/>
              <a:sym typeface="Georgia"/>
            </a:endParaRPr>
          </a:p>
          <a:p>
            <a:pPr algn="ctr">
              <a:defRPr sz="1400" b="1">
                <a:latin typeface="Georgia"/>
                <a:ea typeface="Georgia"/>
                <a:cs typeface="Georgia"/>
                <a:sym typeface="Georgia"/>
              </a:defRPr>
            </a:pPr>
            <a:endParaRPr sz="1400" b="1" dirty="0">
              <a:latin typeface="Georgia"/>
              <a:ea typeface="Georgia"/>
              <a:cs typeface="Georgia"/>
              <a:sym typeface="Georgia"/>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Buyer's Guide to Real Estate copy 24.png" descr="Buyer's Guide to Real Estate copy 24.png"/>
          <p:cNvPicPr>
            <a:picLocks noChangeAspect="1"/>
          </p:cNvPicPr>
          <p:nvPr/>
        </p:nvPicPr>
        <p:blipFill>
          <a:blip r:embed="rId2"/>
          <a:srcRect t="10" b="10"/>
          <a:stretch>
            <a:fillRect/>
          </a:stretch>
        </p:blipFill>
        <p:spPr>
          <a:xfrm>
            <a:off x="303" y="-3"/>
            <a:ext cx="7771794" cy="10058405"/>
          </a:xfrm>
          <a:prstGeom prst="rect">
            <a:avLst/>
          </a:prstGeom>
          <a:ln w="12700">
            <a:miter lim="400000"/>
          </a:ln>
        </p:spPr>
      </p:pic>
      <p:sp>
        <p:nvSpPr>
          <p:cNvPr id="203"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204" name="While the Closing may mark the end of the purchase process, I hope it will mark the beginning of our ongoing relationship. I make a concerted effort to keep in touch with my clients and to continue to be a resource for their real estate and neighborhood "/>
          <p:cNvSpPr txBox="1"/>
          <p:nvPr/>
        </p:nvSpPr>
        <p:spPr>
          <a:xfrm>
            <a:off x="533400" y="1938780"/>
            <a:ext cx="6762750" cy="72327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nchor="t">
            <a:spAutoFit/>
          </a:bodyPr>
          <a:lstStyle/>
          <a:p>
            <a:pPr algn="just">
              <a:defRPr sz="1600">
                <a:uFill>
                  <a:solidFill>
                    <a:srgbClr val="000000"/>
                  </a:solidFill>
                </a:uFill>
                <a:latin typeface="Cambria"/>
                <a:ea typeface="Cambria"/>
                <a:cs typeface="Cambria"/>
                <a:sym typeface="Cambria"/>
              </a:defRPr>
            </a:pPr>
            <a:r>
              <a:rPr dirty="0"/>
              <a:t>Mientras que el cierre </a:t>
            </a:r>
            <a:r>
              <a:rPr lang="en-US" dirty="0"/>
              <a:t>de su nueva casa </a:t>
            </a:r>
            <a:r>
              <a:rPr dirty="0"/>
              <a:t>puede marcar el final del proceso de compra, espero que marque el comienzo de </a:t>
            </a:r>
            <a:r>
              <a:rPr lang="en-US" dirty="0"/>
              <a:t>una </a:t>
            </a:r>
            <a:r>
              <a:rPr dirty="0"/>
              <a:t>relación continua. Hago un esfuerzo concertado para mantener el contacto con mis clientes y seguir siendo un recurso para sus necesidades inmobiliarias y de vecindario.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Como cliente, puede esperar recibir actualizaciones periódicas sobre los eventos del barrio e informes trimestrales de análisis del mercado inmobiliario. Y, por supuesto, si necesita referencias de fontaneros, electricistas y otros profesionales de servicios, siempre me complace proporcionarle una lista de proveedores de confianza. Me comprometo a ser un recurso de confianza con el que pueda contar para ayudarle a resolver de forma experta cualquier cuestión o necesidad inmobiliaria.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Mi objetivo es tu objetivo, y quiero ayudarte a subir a tu siguiente nivel en la vida, sea cual sea.</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Mantener </a:t>
            </a:r>
            <a:r>
              <a:rPr lang="en-US" dirty="0"/>
              <a:t>las relaciones </a:t>
            </a:r>
            <a:r>
              <a:rPr dirty="0"/>
              <a:t>es parte de mi compromiso de proporcionar un nivel de servicio inmobiliario muy por encima de las expectativas. Mis clientes comparten su experiencia positiva con amigos y asociados que luego me buscan. Esto me ha permitido construir una práctica inmobiliaria exitosa basada en referencias. </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Como resultado, puedo dedicar más de mi tiempo a ayudar a los clientes y menos a buscar nuevos. Si estás contento con mi servicio, espero que corras la voz y me envíes gente para que pueda ayudarles de la misma manera que te ayudé a ti. Así ganamos todos.</a:t>
            </a:r>
          </a:p>
          <a:p>
            <a:pPr algn="just">
              <a:defRPr sz="1600">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Gracias por el privilegio.</a:t>
            </a:r>
          </a:p>
          <a:p>
            <a:pPr algn="just">
              <a:defRPr sz="1600">
                <a:uFill>
                  <a:solidFill>
                    <a:srgbClr val="000000"/>
                  </a:solidFill>
                </a:uFill>
                <a:latin typeface="Cambria"/>
                <a:ea typeface="Cambria"/>
                <a:cs typeface="Cambria"/>
                <a:sym typeface="Cambria"/>
              </a:defRPr>
            </a:pPr>
            <a:endParaRPr dirty="0"/>
          </a:p>
        </p:txBody>
      </p:sp>
      <p:sp>
        <p:nvSpPr>
          <p:cNvPr id="2" name="Rectángulo 1">
            <a:extLst>
              <a:ext uri="{FF2B5EF4-FFF2-40B4-BE49-F238E27FC236}">
                <a16:creationId xmlns:a16="http://schemas.microsoft.com/office/drawing/2014/main" id="{07E73646-1CDC-43C6-934A-0975A02E3C26}"/>
              </a:ext>
            </a:extLst>
          </p:cNvPr>
          <p:cNvSpPr/>
          <p:nvPr/>
        </p:nvSpPr>
        <p:spPr>
          <a:xfrm>
            <a:off x="400050" y="369688"/>
            <a:ext cx="6896100" cy="1200325"/>
          </a:xfrm>
          <a:prstGeom prst="rect">
            <a:avLst/>
          </a:prstGeom>
          <a:solidFill>
            <a:srgbClr val="8CA282"/>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3600" b="1"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Helvetica Neue"/>
              </a:rPr>
              <a:t>Mi Compromiso Contigo, </a:t>
            </a:r>
          </a:p>
          <a:p>
            <a:pPr marL="0" marR="0" indent="0" algn="ctr" defTabSz="457200" rtl="0" fontAlgn="auto" latinLnBrk="0" hangingPunct="0">
              <a:lnSpc>
                <a:spcPct val="100000"/>
              </a:lnSpc>
              <a:spcBef>
                <a:spcPts val="0"/>
              </a:spcBef>
              <a:spcAft>
                <a:spcPts val="0"/>
              </a:spcAft>
              <a:buClrTx/>
              <a:buSzTx/>
              <a:buFontTx/>
              <a:buNone/>
              <a:tabLst/>
            </a:pPr>
            <a:r>
              <a:rPr kumimoji="0" lang="es-VE" sz="3600" b="1"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Helvetica Neue"/>
              </a:rPr>
              <a:t>el Comprador</a:t>
            </a:r>
            <a:endParaRPr kumimoji="0" lang="es-MX" sz="3600" b="1"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Helvetica Neue"/>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Buyer's Guide to Real Estate copy 23.png" descr="Buyer's Guide to Real Estate copy 23.png"/>
          <p:cNvPicPr>
            <a:picLocks noChangeAspect="1"/>
          </p:cNvPicPr>
          <p:nvPr/>
        </p:nvPicPr>
        <p:blipFill>
          <a:blip r:embed="rId2"/>
          <a:stretch>
            <a:fillRect/>
          </a:stretch>
        </p:blipFill>
        <p:spPr>
          <a:xfrm>
            <a:off x="1143" y="0"/>
            <a:ext cx="7770115" cy="10058401"/>
          </a:xfrm>
          <a:prstGeom prst="rect">
            <a:avLst/>
          </a:prstGeom>
          <a:ln w="12700">
            <a:miter lim="400000"/>
          </a:ln>
        </p:spPr>
      </p:pic>
      <p:grpSp>
        <p:nvGrpSpPr>
          <p:cNvPr id="209" name="avatar-01.png"/>
          <p:cNvGrpSpPr/>
          <p:nvPr/>
        </p:nvGrpSpPr>
        <p:grpSpPr>
          <a:xfrm>
            <a:off x="169064" y="3702219"/>
            <a:ext cx="3006743" cy="3038316"/>
            <a:chOff x="0" y="0"/>
            <a:chExt cx="3006741" cy="3038314"/>
          </a:xfrm>
        </p:grpSpPr>
        <p:pic>
          <p:nvPicPr>
            <p:cNvPr id="207" name="avatar-01.png" descr="avatar-01.png"/>
            <p:cNvPicPr>
              <a:picLocks noChangeAspect="1"/>
            </p:cNvPicPr>
            <p:nvPr/>
          </p:nvPicPr>
          <p:blipFill>
            <a:blip r:embed="rId3"/>
            <a:stretch>
              <a:fillRect/>
            </a:stretch>
          </p:blipFill>
          <p:spPr>
            <a:xfrm>
              <a:off x="168408" y="168406"/>
              <a:ext cx="2669922" cy="2669922"/>
            </a:xfrm>
            <a:prstGeom prst="rect">
              <a:avLst/>
            </a:prstGeom>
            <a:ln w="12700" cap="flat">
              <a:noFill/>
              <a:miter lim="400000"/>
            </a:ln>
            <a:effectLst/>
          </p:spPr>
        </p:pic>
        <p:pic>
          <p:nvPicPr>
            <p:cNvPr id="208" name="avatar-01.png" descr="avatar-01.png"/>
            <p:cNvPicPr>
              <a:picLocks noChangeAspect="1"/>
            </p:cNvPicPr>
            <p:nvPr/>
          </p:nvPicPr>
          <p:blipFill>
            <a:blip r:embed="rId4"/>
            <a:stretch>
              <a:fillRect/>
            </a:stretch>
          </p:blipFill>
          <p:spPr>
            <a:xfrm>
              <a:off x="-1" y="-1"/>
              <a:ext cx="3006742" cy="3038316"/>
            </a:xfrm>
            <a:prstGeom prst="rect">
              <a:avLst/>
            </a:prstGeom>
            <a:ln w="12700" cap="flat">
              <a:noFill/>
              <a:miter lim="400000"/>
            </a:ln>
            <a:effectLst/>
          </p:spPr>
        </p:pic>
      </p:grpSp>
      <p:sp>
        <p:nvSpPr>
          <p:cNvPr id="210" name="Name Here…"/>
          <p:cNvSpPr txBox="1"/>
          <p:nvPr/>
        </p:nvSpPr>
        <p:spPr>
          <a:xfrm>
            <a:off x="259299" y="6802237"/>
            <a:ext cx="1858838" cy="800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300" b="1">
                <a:solidFill>
                  <a:srgbClr val="FFFFFF"/>
                </a:solidFill>
                <a:latin typeface="Cambria"/>
                <a:ea typeface="Cambria"/>
                <a:cs typeface="Cambria"/>
                <a:sym typeface="Cambria"/>
              </a:defRPr>
            </a:pPr>
            <a:r>
              <a:rPr lang="es-VE" dirty="0"/>
              <a:t>Nombre aquí</a:t>
            </a:r>
            <a:endParaRPr dirty="0"/>
          </a:p>
          <a:p>
            <a:pPr>
              <a:defRPr sz="2300" i="1">
                <a:solidFill>
                  <a:srgbClr val="FFFFFF"/>
                </a:solidFill>
                <a:latin typeface="Cambria"/>
                <a:ea typeface="Cambria"/>
                <a:cs typeface="Cambria"/>
                <a:sym typeface="Cambria"/>
              </a:defRPr>
            </a:pPr>
            <a:r>
              <a:rPr lang="es-VE" dirty="0"/>
              <a:t>Título aquí</a:t>
            </a:r>
            <a:endParaRPr dirty="0"/>
          </a:p>
        </p:txBody>
      </p:sp>
      <p:pic>
        <p:nvPicPr>
          <p:cNvPr id="211" name="Equal-Housing-Logo.png" descr="Equal-Housing-Logo.png"/>
          <p:cNvPicPr>
            <a:picLocks noChangeAspect="1"/>
          </p:cNvPicPr>
          <p:nvPr/>
        </p:nvPicPr>
        <p:blipFill>
          <a:blip r:embed="rId5"/>
          <a:stretch>
            <a:fillRect/>
          </a:stretch>
        </p:blipFill>
        <p:spPr>
          <a:xfrm>
            <a:off x="5315282" y="9092417"/>
            <a:ext cx="1047757" cy="698501"/>
          </a:xfrm>
          <a:prstGeom prst="rect">
            <a:avLst/>
          </a:prstGeom>
          <a:ln w="12700">
            <a:miter lim="400000"/>
          </a:ln>
        </p:spPr>
      </p:pic>
      <p:sp>
        <p:nvSpPr>
          <p:cNvPr id="212" name="Find me on Social:"/>
          <p:cNvSpPr txBox="1"/>
          <p:nvPr/>
        </p:nvSpPr>
        <p:spPr>
          <a:xfrm>
            <a:off x="4066353" y="4477352"/>
            <a:ext cx="2642707"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600" b="1">
                <a:solidFill>
                  <a:srgbClr val="FFFFFF"/>
                </a:solidFill>
                <a:latin typeface="Cambria"/>
                <a:ea typeface="Cambria"/>
                <a:cs typeface="Cambria"/>
                <a:sym typeface="Cambria"/>
              </a:defRPr>
            </a:lvl1pPr>
          </a:lstStyle>
          <a:p>
            <a:r>
              <a:rPr lang="es-ES" dirty="0"/>
              <a:t>Búscame en redes sociales:</a:t>
            </a:r>
            <a:endParaRPr dirty="0"/>
          </a:p>
        </p:txBody>
      </p:sp>
      <p:pic>
        <p:nvPicPr>
          <p:cNvPr id="213" name="300-facebook.png" descr="300-facebook.png"/>
          <p:cNvPicPr>
            <a:picLocks noChangeAspect="1"/>
          </p:cNvPicPr>
          <p:nvPr/>
        </p:nvPicPr>
        <p:blipFill>
          <a:blip r:embed="rId6"/>
          <a:stretch>
            <a:fillRect/>
          </a:stretch>
        </p:blipFill>
        <p:spPr>
          <a:xfrm>
            <a:off x="4043558" y="4903877"/>
            <a:ext cx="698501" cy="698507"/>
          </a:xfrm>
          <a:prstGeom prst="rect">
            <a:avLst/>
          </a:prstGeom>
          <a:ln w="12700">
            <a:miter lim="400000"/>
          </a:ln>
        </p:spPr>
      </p:pic>
      <p:pic>
        <p:nvPicPr>
          <p:cNvPr id="214" name="300-in.png" descr="300-in.png"/>
          <p:cNvPicPr>
            <a:picLocks noChangeAspect="1"/>
          </p:cNvPicPr>
          <p:nvPr/>
        </p:nvPicPr>
        <p:blipFill>
          <a:blip r:embed="rId7"/>
          <a:stretch>
            <a:fillRect/>
          </a:stretch>
        </p:blipFill>
        <p:spPr>
          <a:xfrm>
            <a:off x="4043557" y="7153655"/>
            <a:ext cx="698503" cy="701492"/>
          </a:xfrm>
          <a:prstGeom prst="rect">
            <a:avLst/>
          </a:prstGeom>
          <a:ln w="12700">
            <a:miter lim="400000"/>
          </a:ln>
        </p:spPr>
      </p:pic>
      <p:pic>
        <p:nvPicPr>
          <p:cNvPr id="215" name="300-twitter.png" descr="300-twitter.png"/>
          <p:cNvPicPr>
            <a:picLocks noChangeAspect="1"/>
          </p:cNvPicPr>
          <p:nvPr/>
        </p:nvPicPr>
        <p:blipFill>
          <a:blip r:embed="rId8"/>
          <a:stretch>
            <a:fillRect/>
          </a:stretch>
        </p:blipFill>
        <p:spPr>
          <a:xfrm>
            <a:off x="4043558" y="5654022"/>
            <a:ext cx="698501" cy="698501"/>
          </a:xfrm>
          <a:prstGeom prst="rect">
            <a:avLst/>
          </a:prstGeom>
          <a:ln w="12700">
            <a:miter lim="400000"/>
          </a:ln>
        </p:spPr>
      </p:pic>
      <p:pic>
        <p:nvPicPr>
          <p:cNvPr id="216" name="300-youtube.png" descr="300-youtube.png"/>
          <p:cNvPicPr>
            <a:picLocks noChangeAspect="1"/>
          </p:cNvPicPr>
          <p:nvPr/>
        </p:nvPicPr>
        <p:blipFill>
          <a:blip r:embed="rId9"/>
          <a:stretch>
            <a:fillRect/>
          </a:stretch>
        </p:blipFill>
        <p:spPr>
          <a:xfrm>
            <a:off x="4043555" y="7904448"/>
            <a:ext cx="698507" cy="698507"/>
          </a:xfrm>
          <a:prstGeom prst="rect">
            <a:avLst/>
          </a:prstGeom>
          <a:ln w="12700">
            <a:miter lim="400000"/>
          </a:ln>
        </p:spPr>
      </p:pic>
      <p:pic>
        <p:nvPicPr>
          <p:cNvPr id="217" name="300-instagram.png" descr="300-instagram.png"/>
          <p:cNvPicPr>
            <a:picLocks noChangeAspect="1"/>
          </p:cNvPicPr>
          <p:nvPr/>
        </p:nvPicPr>
        <p:blipFill>
          <a:blip r:embed="rId10"/>
          <a:stretch>
            <a:fillRect/>
          </a:stretch>
        </p:blipFill>
        <p:spPr>
          <a:xfrm>
            <a:off x="4042714" y="6404161"/>
            <a:ext cx="700189" cy="700193"/>
          </a:xfrm>
          <a:prstGeom prst="rect">
            <a:avLst/>
          </a:prstGeom>
          <a:ln w="12700">
            <a:miter lim="400000"/>
          </a:ln>
        </p:spPr>
      </p:pic>
      <p:sp>
        <p:nvSpPr>
          <p:cNvPr id="218" name="Office Name…"/>
          <p:cNvSpPr txBox="1"/>
          <p:nvPr/>
        </p:nvSpPr>
        <p:spPr>
          <a:xfrm>
            <a:off x="259299" y="7787413"/>
            <a:ext cx="2200278"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b="1">
                <a:solidFill>
                  <a:srgbClr val="FFFFFF"/>
                </a:solidFill>
                <a:latin typeface="Cambria"/>
                <a:ea typeface="Cambria"/>
                <a:cs typeface="Cambria"/>
                <a:sym typeface="Cambria"/>
              </a:defRPr>
            </a:pPr>
            <a:r>
              <a:rPr lang="es-MX" dirty="0"/>
              <a:t>Nombre de oficina</a:t>
            </a:r>
          </a:p>
          <a:p>
            <a:pPr>
              <a:defRPr b="1">
                <a:solidFill>
                  <a:srgbClr val="FFFFFF"/>
                </a:solidFill>
                <a:latin typeface="Cambria"/>
                <a:ea typeface="Cambria"/>
                <a:cs typeface="Cambria"/>
                <a:sym typeface="Cambria"/>
              </a:defRPr>
            </a:pPr>
            <a:r>
              <a:rPr lang="es-MX" dirty="0"/>
              <a:t>Dirección de oficina</a:t>
            </a:r>
          </a:p>
        </p:txBody>
      </p:sp>
      <p:sp>
        <p:nvSpPr>
          <p:cNvPr id="219" name="#handle"/>
          <p:cNvSpPr txBox="1"/>
          <p:nvPr/>
        </p:nvSpPr>
        <p:spPr>
          <a:xfrm>
            <a:off x="4818030" y="5067708"/>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rPr dirty="0"/>
              <a:t>#handle</a:t>
            </a:r>
          </a:p>
        </p:txBody>
      </p:sp>
      <p:sp>
        <p:nvSpPr>
          <p:cNvPr id="220" name="#handle"/>
          <p:cNvSpPr txBox="1"/>
          <p:nvPr/>
        </p:nvSpPr>
        <p:spPr>
          <a:xfrm>
            <a:off x="4818030" y="5817853"/>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1" name="#handle"/>
          <p:cNvSpPr txBox="1"/>
          <p:nvPr/>
        </p:nvSpPr>
        <p:spPr>
          <a:xfrm>
            <a:off x="4818029" y="6585881"/>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2" name="#handle"/>
          <p:cNvSpPr txBox="1"/>
          <p:nvPr/>
        </p:nvSpPr>
        <p:spPr>
          <a:xfrm>
            <a:off x="4818029" y="7336026"/>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sp>
        <p:nvSpPr>
          <p:cNvPr id="223" name="#handle"/>
          <p:cNvSpPr txBox="1"/>
          <p:nvPr/>
        </p:nvSpPr>
        <p:spPr>
          <a:xfrm>
            <a:off x="4818029" y="8107013"/>
            <a:ext cx="825953" cy="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1500" b="1">
                <a:solidFill>
                  <a:srgbClr val="FFFFFF"/>
                </a:solidFill>
                <a:latin typeface="Cambria"/>
                <a:ea typeface="Cambria"/>
                <a:cs typeface="Cambria"/>
                <a:sym typeface="Cambria"/>
              </a:defRPr>
            </a:lvl1pPr>
          </a:lstStyle>
          <a:p>
            <a:r>
              <a:t>#handle</a:t>
            </a:r>
          </a:p>
        </p:txBody>
      </p:sp>
      <p:pic>
        <p:nvPicPr>
          <p:cNvPr id="224" name="PA logo horizontal black.png" descr="PA logo horizontal black.png"/>
          <p:cNvPicPr>
            <a:picLocks noChangeAspect="1"/>
          </p:cNvPicPr>
          <p:nvPr/>
        </p:nvPicPr>
        <p:blipFill>
          <a:blip r:embed="rId11"/>
          <a:stretch>
            <a:fillRect/>
          </a:stretch>
        </p:blipFill>
        <p:spPr>
          <a:xfrm>
            <a:off x="6416634" y="9310265"/>
            <a:ext cx="1151504" cy="262805"/>
          </a:xfrm>
          <a:prstGeom prst="rect">
            <a:avLst/>
          </a:prstGeom>
          <a:ln w="12700">
            <a:miter lim="400000"/>
          </a:ln>
        </p:spPr>
      </p:pic>
      <p:sp>
        <p:nvSpPr>
          <p:cNvPr id="225" name="Phone Number…"/>
          <p:cNvSpPr txBox="1"/>
          <p:nvPr/>
        </p:nvSpPr>
        <p:spPr>
          <a:xfrm>
            <a:off x="267060" y="8995899"/>
            <a:ext cx="1574075" cy="8915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Cambria"/>
                <a:ea typeface="Cambria"/>
                <a:cs typeface="Cambria"/>
                <a:sym typeface="Cambria"/>
              </a:defRPr>
            </a:pPr>
            <a:r>
              <a:t>Phone Number</a:t>
            </a:r>
          </a:p>
          <a:p>
            <a:pPr>
              <a:defRPr>
                <a:latin typeface="Cambria"/>
                <a:ea typeface="Cambria"/>
                <a:cs typeface="Cambria"/>
                <a:sym typeface="Cambria"/>
              </a:defRPr>
            </a:pPr>
            <a:r>
              <a:t>Email Address</a:t>
            </a:r>
          </a:p>
          <a:p>
            <a:pPr>
              <a:defRPr>
                <a:latin typeface="Cambria"/>
                <a:ea typeface="Cambria"/>
                <a:cs typeface="Cambria"/>
                <a:sym typeface="Cambria"/>
              </a:defRPr>
            </a:pPr>
            <a:r>
              <a:t>Web Address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Buyer's Guide to Real Estate (1).png" descr="Buyer's Guide to Real Estate (1).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61"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62" name="Finding a new home can be an exciting experience, even if the process seems daunting! This guide is for anyone considering the purchase of a new home, particularly those who are first-time homebuyers. If you’re like most people looking to purchase right "/>
          <p:cNvSpPr txBox="1"/>
          <p:nvPr/>
        </p:nvSpPr>
        <p:spPr>
          <a:xfrm>
            <a:off x="999905" y="3408763"/>
            <a:ext cx="5552436" cy="48013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just">
              <a:defRPr>
                <a:uFill>
                  <a:solidFill>
                    <a:srgbClr val="000000"/>
                  </a:solidFill>
                </a:uFill>
                <a:latin typeface="Cambria"/>
                <a:ea typeface="Cambria"/>
                <a:cs typeface="Cambria"/>
                <a:sym typeface="Cambria"/>
              </a:defRPr>
            </a:pPr>
            <a:r>
              <a:rPr sz="1700" dirty="0" err="1"/>
              <a:t>Encontrar</a:t>
            </a:r>
            <a:r>
              <a:rPr sz="1700" dirty="0"/>
              <a:t> una </a:t>
            </a:r>
            <a:r>
              <a:rPr sz="1700" dirty="0" err="1"/>
              <a:t>nueva</a:t>
            </a:r>
            <a:r>
              <a:rPr sz="1700" dirty="0"/>
              <a:t> casa </a:t>
            </a:r>
            <a:r>
              <a:rPr sz="1700" dirty="0" err="1"/>
              <a:t>puede</a:t>
            </a:r>
            <a:r>
              <a:rPr sz="1700" dirty="0"/>
              <a:t> ser una </a:t>
            </a:r>
            <a:r>
              <a:rPr sz="1700" dirty="0" err="1"/>
              <a:t>experiencia</a:t>
            </a:r>
            <a:r>
              <a:rPr sz="1700" dirty="0"/>
              <a:t> </a:t>
            </a:r>
            <a:r>
              <a:rPr sz="1700" dirty="0" err="1"/>
              <a:t>emocionante</a:t>
            </a:r>
            <a:r>
              <a:rPr sz="1700" dirty="0"/>
              <a:t>, </a:t>
            </a:r>
            <a:r>
              <a:rPr sz="1700" dirty="0" err="1"/>
              <a:t>aunque</a:t>
            </a:r>
            <a:r>
              <a:rPr sz="1700" dirty="0"/>
              <a:t> </a:t>
            </a:r>
            <a:r>
              <a:rPr sz="1700" dirty="0" err="1"/>
              <a:t>el</a:t>
            </a:r>
            <a:r>
              <a:rPr sz="1700" dirty="0"/>
              <a:t> </a:t>
            </a:r>
            <a:r>
              <a:rPr sz="1700" dirty="0" err="1"/>
              <a:t>proceso</a:t>
            </a:r>
            <a:r>
              <a:rPr sz="1700" dirty="0"/>
              <a:t> </a:t>
            </a:r>
            <a:r>
              <a:rPr sz="1700" dirty="0" err="1"/>
              <a:t>parezca</a:t>
            </a:r>
            <a:r>
              <a:rPr sz="1700" dirty="0"/>
              <a:t> </a:t>
            </a:r>
            <a:r>
              <a:rPr sz="1700" dirty="0" err="1"/>
              <a:t>desalentador</a:t>
            </a:r>
            <a:r>
              <a:rPr sz="1700" dirty="0"/>
              <a:t>. </a:t>
            </a:r>
            <a:r>
              <a:rPr sz="1700" dirty="0" err="1"/>
              <a:t>Esta</a:t>
            </a:r>
            <a:r>
              <a:rPr sz="1700" dirty="0"/>
              <a:t> </a:t>
            </a:r>
            <a:r>
              <a:rPr sz="1700" dirty="0" err="1"/>
              <a:t>guía</a:t>
            </a:r>
            <a:r>
              <a:rPr sz="1700" dirty="0"/>
              <a:t> </a:t>
            </a:r>
            <a:r>
              <a:rPr sz="1700" dirty="0" err="1"/>
              <a:t>está</a:t>
            </a:r>
            <a:r>
              <a:rPr sz="1700" dirty="0"/>
              <a:t> </a:t>
            </a:r>
            <a:r>
              <a:rPr sz="1700" dirty="0" err="1"/>
              <a:t>dirigida</a:t>
            </a:r>
            <a:r>
              <a:rPr sz="1700" dirty="0"/>
              <a:t> a </a:t>
            </a:r>
            <a:r>
              <a:rPr sz="1700" dirty="0" err="1"/>
              <a:t>cualquier</a:t>
            </a:r>
            <a:r>
              <a:rPr sz="1700" dirty="0"/>
              <a:t> persona que </a:t>
            </a:r>
            <a:r>
              <a:rPr sz="1700" dirty="0" err="1"/>
              <a:t>esté</a:t>
            </a:r>
            <a:r>
              <a:rPr sz="1700" dirty="0"/>
              <a:t> </a:t>
            </a:r>
            <a:r>
              <a:rPr sz="1700" dirty="0" err="1"/>
              <a:t>considerando</a:t>
            </a:r>
            <a:r>
              <a:rPr sz="1700" dirty="0"/>
              <a:t> la </a:t>
            </a:r>
            <a:r>
              <a:rPr sz="1700" dirty="0" err="1"/>
              <a:t>compra</a:t>
            </a:r>
            <a:r>
              <a:rPr sz="1700" dirty="0"/>
              <a:t> de una </a:t>
            </a:r>
            <a:r>
              <a:rPr sz="1700" dirty="0" err="1"/>
              <a:t>nueva</a:t>
            </a:r>
            <a:r>
              <a:rPr sz="1700" dirty="0"/>
              <a:t> </a:t>
            </a:r>
            <a:r>
              <a:rPr sz="1700" dirty="0" err="1"/>
              <a:t>vivienda</a:t>
            </a:r>
            <a:r>
              <a:rPr sz="1700" dirty="0"/>
              <a:t>, </a:t>
            </a:r>
            <a:r>
              <a:rPr sz="1700" dirty="0" err="1"/>
              <a:t>en</a:t>
            </a:r>
            <a:r>
              <a:rPr sz="1700" dirty="0"/>
              <a:t> particular a </a:t>
            </a:r>
            <a:r>
              <a:rPr sz="1700" dirty="0" err="1"/>
              <a:t>quienes</a:t>
            </a:r>
            <a:r>
              <a:rPr sz="1700" dirty="0"/>
              <a:t> la </a:t>
            </a:r>
            <a:r>
              <a:rPr sz="1700" dirty="0" err="1"/>
              <a:t>adquieren</a:t>
            </a:r>
            <a:r>
              <a:rPr sz="1700" dirty="0"/>
              <a:t> por </a:t>
            </a:r>
            <a:r>
              <a:rPr sz="1700" dirty="0" err="1"/>
              <a:t>primera</a:t>
            </a:r>
            <a:r>
              <a:rPr sz="1700" dirty="0"/>
              <a:t> </a:t>
            </a:r>
            <a:r>
              <a:rPr sz="1700" dirty="0" err="1"/>
              <a:t>vez</a:t>
            </a:r>
            <a:r>
              <a:rPr sz="1700" dirty="0"/>
              <a:t>. Si es </a:t>
            </a:r>
            <a:r>
              <a:rPr sz="1700" dirty="0" err="1"/>
              <a:t>usted</a:t>
            </a:r>
            <a:r>
              <a:rPr sz="1700" dirty="0"/>
              <a:t> </a:t>
            </a:r>
            <a:r>
              <a:rPr sz="1700" dirty="0" err="1"/>
              <a:t>como</a:t>
            </a:r>
            <a:r>
              <a:rPr sz="1700" dirty="0"/>
              <a:t> la </a:t>
            </a:r>
            <a:r>
              <a:rPr sz="1700" dirty="0" err="1"/>
              <a:t>mayoría</a:t>
            </a:r>
            <a:r>
              <a:rPr sz="1700" dirty="0"/>
              <a:t> de las personas que </a:t>
            </a:r>
            <a:r>
              <a:rPr sz="1700" dirty="0" err="1"/>
              <a:t>están</a:t>
            </a:r>
            <a:r>
              <a:rPr sz="1700" dirty="0"/>
              <a:t> </a:t>
            </a:r>
            <a:r>
              <a:rPr sz="1700" dirty="0" err="1"/>
              <a:t>pensando</a:t>
            </a:r>
            <a:r>
              <a:rPr sz="1700" dirty="0"/>
              <a:t> </a:t>
            </a:r>
            <a:r>
              <a:rPr sz="1700" dirty="0" err="1"/>
              <a:t>en</a:t>
            </a:r>
            <a:r>
              <a:rPr sz="1700" dirty="0"/>
              <a:t> </a:t>
            </a:r>
            <a:r>
              <a:rPr sz="1700" dirty="0" err="1"/>
              <a:t>comprar</a:t>
            </a:r>
            <a:r>
              <a:rPr sz="1700" dirty="0"/>
              <a:t> </a:t>
            </a:r>
            <a:r>
              <a:rPr sz="1700" dirty="0" err="1"/>
              <a:t>ahora</a:t>
            </a:r>
            <a:r>
              <a:rPr sz="1700" dirty="0"/>
              <a:t> </a:t>
            </a:r>
            <a:r>
              <a:rPr sz="1700" dirty="0" err="1"/>
              <a:t>mismo</a:t>
            </a:r>
            <a:r>
              <a:rPr sz="1700" dirty="0"/>
              <a:t>, </a:t>
            </a:r>
            <a:r>
              <a:rPr sz="1700" dirty="0" err="1"/>
              <a:t>probablemente</a:t>
            </a:r>
            <a:r>
              <a:rPr sz="1700" dirty="0"/>
              <a:t> </a:t>
            </a:r>
            <a:r>
              <a:rPr sz="1700" dirty="0" err="1"/>
              <a:t>tenga</a:t>
            </a:r>
            <a:r>
              <a:rPr sz="1700" dirty="0"/>
              <a:t> </a:t>
            </a:r>
            <a:r>
              <a:rPr sz="1700" dirty="0" err="1"/>
              <a:t>muchas</a:t>
            </a:r>
            <a:r>
              <a:rPr sz="1700" dirty="0"/>
              <a:t> </a:t>
            </a:r>
            <a:r>
              <a:rPr sz="1700" dirty="0" err="1"/>
              <a:t>preguntas</a:t>
            </a:r>
            <a:r>
              <a:rPr sz="1700" dirty="0"/>
              <a:t>, ¡y lo </a:t>
            </a:r>
            <a:r>
              <a:rPr sz="1700" dirty="0" err="1"/>
              <a:t>entiendo</a:t>
            </a:r>
            <a:r>
              <a:rPr sz="1700" dirty="0"/>
              <a:t>! He </a:t>
            </a:r>
            <a:r>
              <a:rPr sz="1700" dirty="0" err="1"/>
              <a:t>elaborado</a:t>
            </a:r>
            <a:r>
              <a:rPr sz="1700" dirty="0"/>
              <a:t> </a:t>
            </a:r>
            <a:r>
              <a:rPr sz="1700" dirty="0" err="1"/>
              <a:t>esta</a:t>
            </a:r>
            <a:r>
              <a:rPr sz="1700" dirty="0"/>
              <a:t> </a:t>
            </a:r>
            <a:r>
              <a:rPr sz="1700" dirty="0" err="1"/>
              <a:t>Guía</a:t>
            </a:r>
            <a:r>
              <a:rPr sz="1700" dirty="0"/>
              <a:t> del Comprador para que </a:t>
            </a:r>
            <a:r>
              <a:rPr sz="1700" dirty="0" err="1"/>
              <a:t>sepa</a:t>
            </a:r>
            <a:r>
              <a:rPr sz="1700" dirty="0"/>
              <a:t> lo que </a:t>
            </a:r>
            <a:r>
              <a:rPr sz="1700" dirty="0" err="1"/>
              <a:t>puede</a:t>
            </a:r>
            <a:r>
              <a:rPr sz="1700" dirty="0"/>
              <a:t> </a:t>
            </a:r>
            <a:r>
              <a:rPr sz="1700" dirty="0" err="1"/>
              <a:t>esperar</a:t>
            </a:r>
            <a:r>
              <a:rPr sz="1700" dirty="0"/>
              <a:t> y, lo que es </a:t>
            </a:r>
            <a:r>
              <a:rPr sz="1700" dirty="0" err="1"/>
              <a:t>más</a:t>
            </a:r>
            <a:r>
              <a:rPr sz="1700" dirty="0"/>
              <a:t> </a:t>
            </a:r>
            <a:r>
              <a:rPr sz="1700" dirty="0" err="1"/>
              <a:t>importante</a:t>
            </a:r>
            <a:r>
              <a:rPr sz="1700" dirty="0"/>
              <a:t>, lo que debe </a:t>
            </a:r>
            <a:r>
              <a:rPr sz="1700" dirty="0" err="1"/>
              <a:t>tener</a:t>
            </a:r>
            <a:r>
              <a:rPr sz="1700" dirty="0"/>
              <a:t> </a:t>
            </a:r>
            <a:r>
              <a:rPr sz="1700" dirty="0" err="1"/>
              <a:t>en</a:t>
            </a:r>
            <a:r>
              <a:rPr sz="1700" dirty="0"/>
              <a:t> </a:t>
            </a:r>
            <a:r>
              <a:rPr sz="1700" dirty="0" err="1"/>
              <a:t>cuenta</a:t>
            </a:r>
            <a:r>
              <a:rPr sz="1700" dirty="0"/>
              <a:t> </a:t>
            </a:r>
            <a:r>
              <a:rPr sz="1700" dirty="0" err="1"/>
              <a:t>mientras</a:t>
            </a:r>
            <a:r>
              <a:rPr sz="1700" dirty="0"/>
              <a:t> </a:t>
            </a:r>
            <a:r>
              <a:rPr sz="1700" dirty="0" err="1"/>
              <a:t>avanza</a:t>
            </a:r>
            <a:r>
              <a:rPr sz="1700" dirty="0"/>
              <a:t> </a:t>
            </a:r>
            <a:r>
              <a:rPr sz="1700" dirty="0" err="1"/>
              <a:t>en</a:t>
            </a:r>
            <a:r>
              <a:rPr sz="1700" dirty="0"/>
              <a:t> </a:t>
            </a:r>
            <a:r>
              <a:rPr sz="1700" dirty="0" err="1"/>
              <a:t>el</a:t>
            </a:r>
            <a:r>
              <a:rPr sz="1700" dirty="0"/>
              <a:t> </a:t>
            </a:r>
            <a:r>
              <a:rPr sz="1700" dirty="0" err="1"/>
              <a:t>proceso</a:t>
            </a:r>
            <a:r>
              <a:rPr sz="1700" dirty="0"/>
              <a:t> de </a:t>
            </a:r>
            <a:r>
              <a:rPr sz="1700" dirty="0" err="1"/>
              <a:t>compra</a:t>
            </a:r>
            <a:r>
              <a:rPr sz="1700" dirty="0"/>
              <a:t> de una </a:t>
            </a:r>
            <a:r>
              <a:rPr sz="1700" dirty="0" err="1"/>
              <a:t>vivienda</a:t>
            </a:r>
            <a:r>
              <a:rPr sz="1700" dirty="0"/>
              <a:t>. </a:t>
            </a:r>
          </a:p>
          <a:p>
            <a:pPr algn="just">
              <a:defRPr>
                <a:uFill>
                  <a:solidFill>
                    <a:srgbClr val="000000"/>
                  </a:solidFill>
                </a:uFill>
                <a:latin typeface="Cambria"/>
                <a:ea typeface="Cambria"/>
                <a:cs typeface="Cambria"/>
                <a:sym typeface="Cambria"/>
              </a:defRPr>
            </a:pPr>
            <a:endParaRPr sz="1700" dirty="0"/>
          </a:p>
          <a:p>
            <a:pPr algn="just">
              <a:defRPr>
                <a:uFill>
                  <a:solidFill>
                    <a:srgbClr val="000000"/>
                  </a:solidFill>
                </a:uFill>
                <a:latin typeface="Cambria"/>
                <a:ea typeface="Cambria"/>
                <a:cs typeface="Cambria"/>
                <a:sym typeface="Cambria"/>
              </a:defRPr>
            </a:pPr>
            <a:r>
              <a:rPr sz="1700" dirty="0" err="1"/>
              <a:t>Esta</a:t>
            </a:r>
            <a:r>
              <a:rPr sz="1700" dirty="0"/>
              <a:t> </a:t>
            </a:r>
            <a:r>
              <a:rPr sz="1700" dirty="0" err="1"/>
              <a:t>guía</a:t>
            </a:r>
            <a:r>
              <a:rPr sz="1700" dirty="0"/>
              <a:t> de </a:t>
            </a:r>
            <a:r>
              <a:rPr sz="1700" dirty="0" err="1"/>
              <a:t>recursos</a:t>
            </a:r>
            <a:r>
              <a:rPr sz="1700" dirty="0"/>
              <a:t> le </a:t>
            </a:r>
            <a:r>
              <a:rPr sz="1700" dirty="0" err="1"/>
              <a:t>explicará</a:t>
            </a:r>
            <a:r>
              <a:rPr sz="1700" dirty="0"/>
              <a:t> </a:t>
            </a:r>
            <a:r>
              <a:rPr sz="1700" dirty="0" err="1"/>
              <a:t>todas</a:t>
            </a:r>
            <a:r>
              <a:rPr sz="1700" dirty="0"/>
              <a:t> las </a:t>
            </a:r>
            <a:r>
              <a:rPr sz="1700" dirty="0" err="1"/>
              <a:t>pequeñas</a:t>
            </a:r>
            <a:r>
              <a:rPr sz="1700" dirty="0"/>
              <a:t> </a:t>
            </a:r>
            <a:r>
              <a:rPr sz="1700" dirty="0" err="1"/>
              <a:t>cosas</a:t>
            </a:r>
            <a:r>
              <a:rPr sz="1700" dirty="0"/>
              <a:t> que debe </a:t>
            </a:r>
            <a:r>
              <a:rPr sz="1700" dirty="0" err="1"/>
              <a:t>tener</a:t>
            </a:r>
            <a:r>
              <a:rPr sz="1700" dirty="0"/>
              <a:t> </a:t>
            </a:r>
            <a:r>
              <a:rPr sz="1700" dirty="0" err="1"/>
              <a:t>en</a:t>
            </a:r>
            <a:r>
              <a:rPr sz="1700" dirty="0"/>
              <a:t> </a:t>
            </a:r>
            <a:r>
              <a:rPr sz="1700" dirty="0" err="1"/>
              <a:t>cuenta</a:t>
            </a:r>
            <a:r>
              <a:rPr sz="1700" dirty="0"/>
              <a:t> y </a:t>
            </a:r>
            <a:r>
              <a:rPr sz="1700" dirty="0" err="1"/>
              <a:t>llevar</a:t>
            </a:r>
            <a:r>
              <a:rPr sz="1700" dirty="0"/>
              <a:t> a </a:t>
            </a:r>
            <a:r>
              <a:rPr sz="1700" dirty="0" err="1"/>
              <a:t>cabo</a:t>
            </a:r>
            <a:r>
              <a:rPr sz="1700" dirty="0"/>
              <a:t>, </a:t>
            </a:r>
            <a:r>
              <a:rPr sz="1700" dirty="0" err="1"/>
              <a:t>desde</a:t>
            </a:r>
            <a:r>
              <a:rPr sz="1700" dirty="0"/>
              <a:t> </a:t>
            </a:r>
            <a:r>
              <a:rPr sz="1700" dirty="0" err="1"/>
              <a:t>el</a:t>
            </a:r>
            <a:r>
              <a:rPr sz="1700" dirty="0"/>
              <a:t> </a:t>
            </a:r>
            <a:r>
              <a:rPr sz="1700" dirty="0" err="1"/>
              <a:t>momento</a:t>
            </a:r>
            <a:r>
              <a:rPr sz="1700" dirty="0"/>
              <a:t> </a:t>
            </a:r>
            <a:r>
              <a:rPr sz="1700" dirty="0" err="1"/>
              <a:t>en</a:t>
            </a:r>
            <a:r>
              <a:rPr sz="1700" dirty="0"/>
              <a:t> que </a:t>
            </a:r>
            <a:r>
              <a:rPr sz="1700" dirty="0" err="1"/>
              <a:t>piensa</a:t>
            </a:r>
            <a:r>
              <a:rPr sz="1700" dirty="0"/>
              <a:t> </a:t>
            </a:r>
            <a:r>
              <a:rPr sz="1700" dirty="0" err="1"/>
              <a:t>en</a:t>
            </a:r>
            <a:r>
              <a:rPr sz="1700" dirty="0"/>
              <a:t> </a:t>
            </a:r>
            <a:r>
              <a:rPr sz="1700" dirty="0" err="1"/>
              <a:t>comprar</a:t>
            </a:r>
            <a:r>
              <a:rPr sz="1700" dirty="0"/>
              <a:t> una casa hasta </a:t>
            </a:r>
            <a:r>
              <a:rPr sz="1700" dirty="0" err="1"/>
              <a:t>el</a:t>
            </a:r>
            <a:r>
              <a:rPr sz="1700" dirty="0"/>
              <a:t> día de la </a:t>
            </a:r>
            <a:r>
              <a:rPr sz="1700" dirty="0" err="1"/>
              <a:t>mudanza</a:t>
            </a:r>
            <a:r>
              <a:rPr sz="1700" dirty="0"/>
              <a:t>. </a:t>
            </a:r>
            <a:r>
              <a:rPr sz="1700" dirty="0" err="1"/>
              <a:t>También</a:t>
            </a:r>
            <a:r>
              <a:rPr sz="1700" dirty="0"/>
              <a:t> </a:t>
            </a:r>
            <a:r>
              <a:rPr sz="1700" dirty="0" err="1"/>
              <a:t>quiero</a:t>
            </a:r>
            <a:r>
              <a:rPr sz="1700" dirty="0"/>
              <a:t> </a:t>
            </a:r>
            <a:r>
              <a:rPr sz="1700" dirty="0" err="1"/>
              <a:t>señalar</a:t>
            </a:r>
            <a:r>
              <a:rPr sz="1700" dirty="0"/>
              <a:t> las </a:t>
            </a:r>
            <a:r>
              <a:rPr sz="1700" dirty="0" err="1"/>
              <a:t>ventajas</a:t>
            </a:r>
            <a:r>
              <a:rPr sz="1700" dirty="0"/>
              <a:t> de </a:t>
            </a:r>
            <a:r>
              <a:rPr sz="1700" dirty="0" err="1"/>
              <a:t>trabajar</a:t>
            </a:r>
            <a:r>
              <a:rPr sz="1700" dirty="0"/>
              <a:t> con </a:t>
            </a:r>
            <a:r>
              <a:rPr sz="1700" dirty="0" err="1"/>
              <a:t>profesionales</a:t>
            </a:r>
            <a:r>
              <a:rPr sz="1700" dirty="0"/>
              <a:t> del sector para </a:t>
            </a:r>
            <a:r>
              <a:rPr sz="1700" dirty="0" err="1"/>
              <a:t>garantizar</a:t>
            </a:r>
            <a:r>
              <a:rPr sz="1700" dirty="0"/>
              <a:t> que </a:t>
            </a:r>
            <a:r>
              <a:rPr sz="1700" dirty="0" err="1"/>
              <a:t>usted</a:t>
            </a:r>
            <a:r>
              <a:rPr sz="1700" dirty="0"/>
              <a:t> (y </a:t>
            </a:r>
            <a:r>
              <a:rPr sz="1700" dirty="0" err="1"/>
              <a:t>su</a:t>
            </a:r>
            <a:r>
              <a:rPr sz="1700" dirty="0"/>
              <a:t> </a:t>
            </a:r>
            <a:r>
              <a:rPr sz="1700" dirty="0" err="1"/>
              <a:t>futura</a:t>
            </a:r>
            <a:r>
              <a:rPr sz="1700" dirty="0"/>
              <a:t> casa) </a:t>
            </a:r>
            <a:r>
              <a:rPr sz="1700" dirty="0" err="1"/>
              <a:t>estén</a:t>
            </a:r>
            <a:r>
              <a:rPr sz="1700" dirty="0"/>
              <a:t> </a:t>
            </a:r>
            <a:r>
              <a:rPr sz="1700" dirty="0" err="1"/>
              <a:t>en</a:t>
            </a:r>
            <a:r>
              <a:rPr sz="1700" dirty="0"/>
              <a:t> las </a:t>
            </a:r>
            <a:r>
              <a:rPr sz="1700" dirty="0" err="1"/>
              <a:t>mejores</a:t>
            </a:r>
            <a:r>
              <a:rPr sz="1700" dirty="0"/>
              <a:t> manos.</a:t>
            </a:r>
          </a:p>
        </p:txBody>
      </p:sp>
      <p:sp>
        <p:nvSpPr>
          <p:cNvPr id="2" name="Rectángulo 1">
            <a:extLst>
              <a:ext uri="{FF2B5EF4-FFF2-40B4-BE49-F238E27FC236}">
                <a16:creationId xmlns:a16="http://schemas.microsoft.com/office/drawing/2014/main" id="{E4696059-F2D8-4BFC-8444-5DCD88632126}"/>
              </a:ext>
            </a:extLst>
          </p:cNvPr>
          <p:cNvSpPr/>
          <p:nvPr/>
        </p:nvSpPr>
        <p:spPr>
          <a:xfrm>
            <a:off x="999905" y="1848327"/>
            <a:ext cx="5552436" cy="1323435"/>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4000" b="1" i="0" u="none" strike="noStrike" cap="none" spc="0" normalizeH="0" baseline="0" dirty="0">
                <a:ln>
                  <a:noFill/>
                </a:ln>
                <a:solidFill>
                  <a:srgbClr val="000000"/>
                </a:solidFill>
                <a:effectLst/>
                <a:uFillTx/>
                <a:latin typeface="+mn-lt"/>
                <a:ea typeface="+mn-ea"/>
                <a:cs typeface="+mn-cs"/>
                <a:sym typeface="Helvetica Neue"/>
              </a:rPr>
              <a:t>Entendiendo el mercado inmobiliario</a:t>
            </a:r>
            <a:endParaRPr kumimoji="0" lang="es-MX" sz="40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Buyer's Guide to Real Estate.png" descr="Buyer's Guide to Real Estate.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65"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66" name="Real Estate Market Cycles…"/>
          <p:cNvSpPr txBox="1"/>
          <p:nvPr/>
        </p:nvSpPr>
        <p:spPr>
          <a:xfrm>
            <a:off x="466572" y="1266029"/>
            <a:ext cx="6839256" cy="2250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just">
              <a:defRPr sz="2400" b="1">
                <a:uFill>
                  <a:solidFill>
                    <a:srgbClr val="000000"/>
                  </a:solidFill>
                </a:uFill>
                <a:latin typeface="Cambria"/>
                <a:ea typeface="Cambria"/>
                <a:cs typeface="Cambria"/>
                <a:sym typeface="Cambria"/>
              </a:defRPr>
            </a:pPr>
            <a:r>
              <a:t>Ciclos del mercado inmobiliario</a:t>
            </a:r>
          </a:p>
          <a:p>
            <a:pPr algn="just">
              <a:defRPr sz="2400" b="1">
                <a:uFill>
                  <a:solidFill>
                    <a:srgbClr val="000000"/>
                  </a:solidFill>
                </a:uFill>
                <a:latin typeface="Cambria"/>
                <a:ea typeface="Cambria"/>
                <a:cs typeface="Cambria"/>
                <a:sym typeface="Cambria"/>
              </a:defRPr>
            </a:pPr>
            <a:endParaRPr/>
          </a:p>
          <a:p>
            <a:pPr algn="just">
              <a:defRPr sz="1600">
                <a:uFill>
                  <a:solidFill>
                    <a:srgbClr val="000000"/>
                  </a:solidFill>
                </a:uFill>
                <a:latin typeface="Cambria"/>
                <a:ea typeface="Cambria"/>
                <a:cs typeface="Cambria"/>
                <a:sym typeface="Cambria"/>
              </a:defRPr>
            </a:pPr>
            <a:r>
              <a:t>El mercado inmobiliario es como muchas cosas en la vida y en los negocios: ¡cambia constantemente! Eso no es malo. Lo importante es tener un recurso en el que puedas confiar para asegurarte de que tienes una sólida comprensión de lo que significan las tendencias del mercado para ti, y tu poder de compra y venta. </a:t>
            </a:r>
          </a:p>
          <a:p>
            <a:pPr algn="just">
              <a:defRPr sz="1600">
                <a:uFill>
                  <a:solidFill>
                    <a:srgbClr val="000000"/>
                  </a:solidFill>
                </a:uFill>
                <a:latin typeface="Cambria"/>
                <a:ea typeface="Cambria"/>
                <a:cs typeface="Cambria"/>
                <a:sym typeface="Cambria"/>
              </a:defRPr>
            </a:pPr>
            <a:r>
              <a:t>Existen tres tipos de mercados inmobiliarios:</a:t>
            </a:r>
          </a:p>
        </p:txBody>
      </p:sp>
      <p:sp>
        <p:nvSpPr>
          <p:cNvPr id="67" name="A Seller’s Market…"/>
          <p:cNvSpPr txBox="1"/>
          <p:nvPr/>
        </p:nvSpPr>
        <p:spPr>
          <a:xfrm>
            <a:off x="3545201" y="3822979"/>
            <a:ext cx="3954391" cy="51714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spAutoFit/>
          </a:bodyPr>
          <a:lstStyle/>
          <a:p>
            <a:pPr algn="just">
              <a:defRPr sz="1400">
                <a:uFill>
                  <a:solidFill>
                    <a:srgbClr val="000000"/>
                  </a:solidFill>
                </a:uFill>
                <a:latin typeface="Cambria"/>
                <a:ea typeface="Cambria"/>
                <a:cs typeface="Cambria"/>
                <a:sym typeface="Cambria"/>
              </a:defRPr>
            </a:pPr>
            <a:r>
              <a:rPr b="1" i="1"/>
              <a:t>Un mercado de vendedores</a:t>
            </a:r>
          </a:p>
          <a:p>
            <a:pPr algn="just">
              <a:defRPr sz="1400">
                <a:uFill>
                  <a:solidFill>
                    <a:srgbClr val="000000"/>
                  </a:solidFill>
                </a:uFill>
                <a:latin typeface="Cambria"/>
                <a:ea typeface="Cambria"/>
                <a:cs typeface="Cambria"/>
                <a:sym typeface="Cambria"/>
              </a:defRPr>
            </a:pPr>
            <a:r>
              <a:t>Esto sucede cuando hay menos casas en el mercado y los compradores son los que compiten por las propiedades. A menudo es cuando se ven situaciones de múltiples ofertas, y el precio de compra a veces es más alto, incluso mucho más alto que el precio de lista. Este mercado favorece a los vendedores.</a:t>
            </a: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r>
              <a:rPr b="1" i="1"/>
              <a:t>Un mercado de compradores</a:t>
            </a:r>
          </a:p>
          <a:p>
            <a:pPr algn="just">
              <a:defRPr sz="1400">
                <a:uFill>
                  <a:solidFill>
                    <a:srgbClr val="000000"/>
                  </a:solidFill>
                </a:uFill>
                <a:latin typeface="Cambria"/>
                <a:ea typeface="Cambria"/>
                <a:cs typeface="Cambria"/>
                <a:sym typeface="Cambria"/>
              </a:defRPr>
            </a:pPr>
            <a:r>
              <a:t>Esto sucede cuando hay una avalancha de propiedades en el mercado y los vendedores de viviendas son los que compiten para atraer la atención (y conseguir el contrato) de un grupo mucho más pequeño de compradores. En este mercado, verás precios más bajos y condiciones que favorecen a los compradores.</a:t>
            </a:r>
          </a:p>
          <a:p>
            <a:pPr algn="just">
              <a:defRPr sz="1400">
                <a:uFill>
                  <a:solidFill>
                    <a:srgbClr val="000000"/>
                  </a:solidFill>
                </a:uFill>
                <a:latin typeface="Cambria"/>
                <a:ea typeface="Cambria"/>
                <a:cs typeface="Cambria"/>
                <a:sym typeface="Cambria"/>
              </a:defRPr>
            </a:pPr>
            <a:endParaRPr/>
          </a:p>
          <a:p>
            <a:pPr algn="just">
              <a:defRPr sz="1400">
                <a:uFill>
                  <a:solidFill>
                    <a:srgbClr val="000000"/>
                  </a:solidFill>
                </a:uFill>
                <a:latin typeface="Cambria"/>
                <a:ea typeface="Cambria"/>
                <a:cs typeface="Cambria"/>
                <a:sym typeface="Cambria"/>
              </a:defRPr>
            </a:pPr>
            <a:endParaRPr b="1" i="1"/>
          </a:p>
          <a:p>
            <a:pPr algn="just">
              <a:defRPr sz="1400">
                <a:uFill>
                  <a:solidFill>
                    <a:srgbClr val="000000"/>
                  </a:solidFill>
                </a:uFill>
                <a:latin typeface="Cambria"/>
                <a:ea typeface="Cambria"/>
                <a:cs typeface="Cambria"/>
                <a:sym typeface="Cambria"/>
              </a:defRPr>
            </a:pPr>
            <a:r>
              <a:rPr b="1" i="1"/>
              <a:t>Un mercado equilibrado</a:t>
            </a:r>
          </a:p>
          <a:p>
            <a:pPr algn="just">
              <a:defRPr sz="1400">
                <a:uFill>
                  <a:solidFill>
                    <a:srgbClr val="000000"/>
                  </a:solidFill>
                </a:uFill>
                <a:latin typeface="Cambria"/>
                <a:ea typeface="Cambria"/>
                <a:cs typeface="Cambria"/>
                <a:sym typeface="Cambria"/>
              </a:defRPr>
            </a:pPr>
            <a:r>
              <a:t>Esto ocurre cuando hay un equilibrio más justo entre las propiedades en venta y los compradores que entran en el mercado. Este mercado es el más justo y equitativo de los tres, pero es mucho menos común que sus dos homólogos.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Buyer's Guide to Real Estate copy.png" descr="Buyer's Guide to Real Estate copy.png"/>
          <p:cNvPicPr>
            <a:picLocks noChangeAspect="1"/>
          </p:cNvPicPr>
          <p:nvPr/>
        </p:nvPicPr>
        <p:blipFill>
          <a:blip r:embed="rId2" cstate="email">
            <a:extLst>
              <a:ext uri="{28A0092B-C50C-407E-A947-70E740481C1C}">
                <a14:useLocalDpi xmlns:a14="http://schemas.microsoft.com/office/drawing/2010/main"/>
              </a:ext>
            </a:extLst>
          </a:blip>
          <a:srcRect l="230"/>
          <a:stretch>
            <a:fillRect/>
          </a:stretch>
        </p:blipFill>
        <p:spPr>
          <a:xfrm>
            <a:off x="298" y="-25402"/>
            <a:ext cx="7771802" cy="10083808"/>
          </a:xfrm>
          <a:prstGeom prst="rect">
            <a:avLst/>
          </a:prstGeom>
          <a:ln w="12700">
            <a:miter lim="400000"/>
          </a:ln>
        </p:spPr>
      </p:pic>
      <p:sp>
        <p:nvSpPr>
          <p:cNvPr id="70"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71" name="Is Now a Good Time to Buy?…"/>
          <p:cNvSpPr txBox="1"/>
          <p:nvPr/>
        </p:nvSpPr>
        <p:spPr>
          <a:xfrm>
            <a:off x="340236" y="4262783"/>
            <a:ext cx="7157844" cy="49936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8" tIns="45718" rIns="45718" bIns="45718">
            <a:spAutoFit/>
          </a:bodyPr>
          <a:lstStyle/>
          <a:p>
            <a:pPr algn="just">
              <a:defRPr sz="2400" b="1">
                <a:uFill>
                  <a:solidFill>
                    <a:srgbClr val="000000"/>
                  </a:solidFill>
                </a:uFill>
                <a:latin typeface="Cambria"/>
                <a:ea typeface="Cambria"/>
                <a:cs typeface="Cambria"/>
                <a:sym typeface="Cambria"/>
              </a:defRPr>
            </a:pPr>
            <a:r>
              <a:rPr sz="2000" dirty="0"/>
              <a:t>¿Es un buen momento para comprar?</a:t>
            </a:r>
          </a:p>
          <a:p>
            <a:pPr algn="just">
              <a:defRPr sz="2400" b="1">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Para determinar si es el momento adecuado para comprar, hable con su profesional inmobiliario para averiguar hacia qué ciclo del mercado inmobiliario se inclina su zona en particular.</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Pueden proporcionarle estadísticas del mercado local, tendencias y una evaluación del precio actual de la vivienda. Es importante señalar aquí que las tendencias "nacionales" no siempre significan que estemos viendo las mismas condiciones a nivel local. Cada mercado es diferente, y el nuestro no es una excepción a la regla.</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Una pregunta aún mayor que los ciclos del mercado es:</a:t>
            </a:r>
            <a:r>
              <a:rPr sz="1550" i="1" dirty="0"/>
              <a:t> "¿Cuál es SU motivación para comprar?"</a:t>
            </a:r>
            <a:r>
              <a:rPr sz="1550" dirty="0"/>
              <a:t> Aunque algunas condiciones pueden favorecer ciertamente la compra, a menudo entreno a los clientes para que identifiquen claramente cómo será y cómo se sentirán ellos y sus familias al hacer una mudanza, así como para que estén atentos a las tendencias de compra. </a:t>
            </a:r>
          </a:p>
          <a:p>
            <a:pPr algn="just">
              <a:defRPr sz="1600">
                <a:uFill>
                  <a:solidFill>
                    <a:srgbClr val="000000"/>
                  </a:solidFill>
                </a:uFill>
                <a:latin typeface="Cambria"/>
                <a:ea typeface="Cambria"/>
                <a:cs typeface="Cambria"/>
                <a:sym typeface="Cambria"/>
              </a:defRPr>
            </a:pPr>
            <a:endParaRPr sz="1550" dirty="0"/>
          </a:p>
          <a:p>
            <a:pPr algn="just">
              <a:defRPr sz="1600">
                <a:uFill>
                  <a:solidFill>
                    <a:srgbClr val="000000"/>
                  </a:solidFill>
                </a:uFill>
                <a:latin typeface="Cambria"/>
                <a:ea typeface="Cambria"/>
                <a:cs typeface="Cambria"/>
                <a:sym typeface="Cambria"/>
              </a:defRPr>
            </a:pPr>
            <a:r>
              <a:rPr sz="1550" dirty="0"/>
              <a:t>Un buen profesional inmobiliario podrá ayudarle a exponer toda la información para que tenga lo que necesita para tomar la mejor decisión posible para usted y su familia, tanto emocional como económicamente.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Buyer's Guide to Real Estate copy 2.png" descr="Buyer's Guide to Real Estate copy 2.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74" name="email address here"/>
          <p:cNvSpPr txBox="1"/>
          <p:nvPr/>
        </p:nvSpPr>
        <p:spPr>
          <a:xfrm>
            <a:off x="2277259" y="9606281"/>
            <a:ext cx="3217881" cy="37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4" name="Rectángulo 3">
            <a:extLst>
              <a:ext uri="{FF2B5EF4-FFF2-40B4-BE49-F238E27FC236}">
                <a16:creationId xmlns:a16="http://schemas.microsoft.com/office/drawing/2014/main" id="{9915FDAD-2C2C-416F-9E86-2D1AB1B904D6}"/>
              </a:ext>
            </a:extLst>
          </p:cNvPr>
          <p:cNvSpPr/>
          <p:nvPr/>
        </p:nvSpPr>
        <p:spPr>
          <a:xfrm>
            <a:off x="1076960" y="2885441"/>
            <a:ext cx="5628640" cy="1323435"/>
          </a:xfrm>
          <a:prstGeom prst="rect">
            <a:avLst/>
          </a:prstGeom>
          <a:solidFill>
            <a:srgbClr val="F5F5F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VE" sz="4000" b="1" i="0" u="none" strike="noStrike" cap="none" spc="0" normalizeH="0" baseline="0" dirty="0">
                <a:ln>
                  <a:noFill/>
                </a:ln>
                <a:solidFill>
                  <a:srgbClr val="000000"/>
                </a:solidFill>
                <a:effectLst/>
                <a:uFillTx/>
                <a:latin typeface="+mn-lt"/>
                <a:ea typeface="+mn-ea"/>
                <a:cs typeface="+mn-cs"/>
                <a:sym typeface="Helvetica Neue"/>
              </a:rPr>
              <a:t>Preparación de </a:t>
            </a:r>
            <a:r>
              <a:rPr kumimoji="0" lang="es-VE" sz="4000" b="1" i="0" u="none" strike="noStrike" cap="none" spc="0" normalizeH="0" baseline="0" dirty="0" err="1">
                <a:ln>
                  <a:noFill/>
                </a:ln>
                <a:solidFill>
                  <a:srgbClr val="000000"/>
                </a:solidFill>
                <a:effectLst/>
                <a:uFillTx/>
                <a:latin typeface="+mn-lt"/>
                <a:ea typeface="+mn-ea"/>
                <a:cs typeface="+mn-cs"/>
                <a:sym typeface="Helvetica Neue"/>
              </a:rPr>
              <a:t>pre-compra</a:t>
            </a:r>
            <a:endParaRPr kumimoji="0" lang="es-MX" sz="4000" b="1" i="0" u="none" strike="noStrike" cap="none" spc="0" normalizeH="0" baseline="0" dirty="0">
              <a:ln>
                <a:noFill/>
              </a:ln>
              <a:solidFill>
                <a:srgbClr val="000000"/>
              </a:solidFill>
              <a:effectLst/>
              <a:uFillTx/>
              <a:latin typeface="+mn-lt"/>
              <a:ea typeface="+mn-ea"/>
              <a:cs typeface="+mn-cs"/>
              <a:sym typeface="Helvetica Neue"/>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8.png" descr="8.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77"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78" name="Are You Ready to Buy?…"/>
          <p:cNvSpPr txBox="1"/>
          <p:nvPr/>
        </p:nvSpPr>
        <p:spPr>
          <a:xfrm>
            <a:off x="298270" y="4859433"/>
            <a:ext cx="7179489" cy="4524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just">
              <a:defRPr sz="2400" b="1">
                <a:uFill>
                  <a:solidFill>
                    <a:srgbClr val="000000"/>
                  </a:solidFill>
                </a:uFill>
                <a:latin typeface="Cambria"/>
                <a:ea typeface="Cambria"/>
                <a:cs typeface="Cambria"/>
                <a:sym typeface="Cambria"/>
              </a:defRPr>
            </a:pPr>
            <a:r>
              <a:rPr dirty="0"/>
              <a:t>¿Está listo para comprar?</a:t>
            </a:r>
          </a:p>
          <a:p>
            <a:pPr algn="just">
              <a:defRPr sz="2400" b="1">
                <a:uFill>
                  <a:solidFill>
                    <a:srgbClr val="000000"/>
                  </a:solidFill>
                </a:uFill>
                <a:latin typeface="Cambria"/>
                <a:ea typeface="Cambria"/>
                <a:cs typeface="Cambria"/>
                <a:sym typeface="Cambria"/>
              </a:defRPr>
            </a:pPr>
            <a:endParaRPr dirty="0"/>
          </a:p>
          <a:p>
            <a:pPr algn="just">
              <a:defRPr sz="1600">
                <a:uFill>
                  <a:solidFill>
                    <a:srgbClr val="000000"/>
                  </a:solidFill>
                </a:uFill>
                <a:latin typeface="Cambria"/>
                <a:ea typeface="Cambria"/>
                <a:cs typeface="Cambria"/>
                <a:sym typeface="Cambria"/>
              </a:defRPr>
            </a:pPr>
            <a:r>
              <a:rPr dirty="0"/>
              <a:t>La búsqueda de casas no empieza cuando se empieza a visitarlas. Hay muchos preparativos que deben hacerse antes de levantar el teléfono para llamar a un agente. No sólo </a:t>
            </a:r>
            <a:r>
              <a:rPr lang="en-US" dirty="0"/>
              <a:t>debe </a:t>
            </a:r>
            <a:r>
              <a:rPr dirty="0"/>
              <a:t>pensar en lo que </a:t>
            </a:r>
            <a:r>
              <a:rPr lang="en-US" dirty="0"/>
              <a:t>tiene </a:t>
            </a:r>
            <a:r>
              <a:rPr dirty="0"/>
              <a:t>que hacer, sino que también hay cosas que debe evitar hacer en la preparación de la compra. Éstas pueden complicar el proceso de aprobación de la hipoteca y/o afectar a su calificación crediticia: </a:t>
            </a:r>
          </a:p>
          <a:p>
            <a:pPr algn="just">
              <a:defRPr sz="1600">
                <a:uFill>
                  <a:solidFill>
                    <a:srgbClr val="000000"/>
                  </a:solidFill>
                </a:uFill>
                <a:latin typeface="Cambria"/>
                <a:ea typeface="Cambria"/>
                <a:cs typeface="Cambria"/>
                <a:sym typeface="Cambria"/>
              </a:defRPr>
            </a:pP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hagas ninguna compra </a:t>
            </a:r>
            <a:r>
              <a:rPr lang="en-US" dirty="0"/>
              <a:t>grande </a:t>
            </a:r>
            <a:r>
              <a:rPr dirty="0"/>
              <a:t>que pueda afectar a tu puntuación de crédito o a tu ratio </a:t>
            </a:r>
            <a:r>
              <a:rPr lang="en-US" dirty="0"/>
              <a:t>de deuda-ingreso.</a:t>
            </a:r>
          </a:p>
          <a:p>
            <a:pPr marL="541020" lvl="1" indent="-160020" algn="just">
              <a:buSzPct val="100000"/>
              <a:buChar char="•"/>
              <a:defRPr sz="1600">
                <a:uFill>
                  <a:solidFill>
                    <a:srgbClr val="000000"/>
                  </a:solidFill>
                </a:uFill>
                <a:latin typeface="Cambria"/>
                <a:ea typeface="Cambria"/>
                <a:cs typeface="Cambria"/>
                <a:sym typeface="Cambria"/>
              </a:defRPr>
            </a:pPr>
            <a:r>
              <a:rPr dirty="0"/>
              <a:t>No compre cosas nuevas para su </a:t>
            </a:r>
            <a:r>
              <a:rPr lang="en-US" dirty="0"/>
              <a:t>futura </a:t>
            </a:r>
            <a:r>
              <a:rPr dirty="0"/>
              <a:t>casa</a:t>
            </a:r>
            <a:r>
              <a:rPr lang="en-US" dirty="0"/>
              <a:t>: espere </a:t>
            </a:r>
            <a:r>
              <a:rPr dirty="0"/>
              <a:t>hasta después de cerrar la venta</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solicites, cofirmes ni añadas ningún crédito nuevo</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cierre ni consolide ninguna cuenta o línea de crédito sin el asesoramiento de su prestamista</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renuncies ni cambies de trabajo</a:t>
            </a:r>
            <a:r>
              <a:rPr lang="en-US" dirty="0"/>
              <a:t>. </a:t>
            </a:r>
            <a:endParaRPr dirty="0"/>
          </a:p>
          <a:p>
            <a:pPr marL="541020" lvl="1" indent="-160020" algn="just">
              <a:buSzPct val="100000"/>
              <a:buChar char="•"/>
              <a:defRPr sz="1600">
                <a:uFill>
                  <a:solidFill>
                    <a:srgbClr val="000000"/>
                  </a:solidFill>
                </a:uFill>
                <a:latin typeface="Cambria"/>
                <a:ea typeface="Cambria"/>
                <a:cs typeface="Cambria"/>
                <a:sym typeface="Cambria"/>
              </a:defRPr>
            </a:pPr>
            <a:r>
              <a:rPr dirty="0"/>
              <a:t>No cambies de </a:t>
            </a:r>
            <a:r>
              <a:rPr lang="en-US" dirty="0"/>
              <a:t>banco. </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Buyer's Guide to Real Estate copy 3.png" descr="Buyer's Guide to Real Estate copy 3.png"/>
          <p:cNvPicPr>
            <a:picLocks noChangeAspect="1"/>
          </p:cNvPicPr>
          <p:nvPr/>
        </p:nvPicPr>
        <p:blipFill>
          <a:blip r:embed="rId2" cstate="email">
            <a:extLst>
              <a:ext uri="{28A0092B-C50C-407E-A947-70E740481C1C}">
                <a14:useLocalDpi xmlns:a14="http://schemas.microsoft.com/office/drawing/2010/main"/>
              </a:ext>
            </a:extLst>
          </a:blip>
          <a:srcRect t="10" b="10"/>
          <a:stretch>
            <a:fillRect/>
          </a:stretch>
        </p:blipFill>
        <p:spPr>
          <a:xfrm>
            <a:off x="303" y="-3"/>
            <a:ext cx="7771794" cy="10058405"/>
          </a:xfrm>
          <a:prstGeom prst="rect">
            <a:avLst/>
          </a:prstGeom>
          <a:ln w="12700">
            <a:miter lim="400000"/>
          </a:ln>
        </p:spPr>
      </p:pic>
      <p:sp>
        <p:nvSpPr>
          <p:cNvPr id="81" name="email address here"/>
          <p:cNvSpPr txBox="1"/>
          <p:nvPr/>
        </p:nvSpPr>
        <p:spPr>
          <a:xfrm>
            <a:off x="2277259" y="9606281"/>
            <a:ext cx="3217881" cy="37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1400" b="1">
                <a:latin typeface="Georgia"/>
                <a:ea typeface="Georgia"/>
                <a:cs typeface="Georgia"/>
                <a:sym typeface="Georgia"/>
              </a:defRPr>
            </a:pPr>
            <a:r>
              <a:t>Nombre del agente aquí ⋅ (123) 456-7890</a:t>
            </a:r>
          </a:p>
        </p:txBody>
      </p:sp>
      <p:sp>
        <p:nvSpPr>
          <p:cNvPr id="82" name="Get Pre-Approved for a Mortgage…"/>
          <p:cNvSpPr txBox="1"/>
          <p:nvPr/>
        </p:nvSpPr>
        <p:spPr>
          <a:xfrm>
            <a:off x="455470" y="110873"/>
            <a:ext cx="6961859" cy="6324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t">
            <a:spAutoFit/>
          </a:bodyPr>
          <a:lstStyle/>
          <a:p>
            <a:pPr algn="just">
              <a:defRPr sz="2400" b="1">
                <a:uFill>
                  <a:solidFill>
                    <a:srgbClr val="000000"/>
                  </a:solidFill>
                </a:uFill>
                <a:latin typeface="Cambria"/>
                <a:ea typeface="Cambria"/>
                <a:cs typeface="Cambria"/>
                <a:sym typeface="Cambria"/>
              </a:defRPr>
            </a:pPr>
            <a:r>
              <a:rPr sz="2200" dirty="0" err="1"/>
              <a:t>Obt</a:t>
            </a:r>
            <a:r>
              <a:rPr lang="es-VE" sz="2200" dirty="0" err="1"/>
              <a:t>én</a:t>
            </a:r>
            <a:r>
              <a:rPr sz="2200" dirty="0"/>
              <a:t> la preaprobación de una hipoteca</a:t>
            </a:r>
          </a:p>
          <a:p>
            <a:pPr algn="just">
              <a:spcBef>
                <a:spcPts val="1200"/>
              </a:spcBef>
              <a:defRPr sz="1600">
                <a:uFill>
                  <a:solidFill>
                    <a:srgbClr val="000000"/>
                  </a:solidFill>
                </a:uFill>
                <a:latin typeface="Cambria"/>
                <a:ea typeface="Cambria"/>
                <a:cs typeface="Cambria"/>
                <a:sym typeface="Cambria"/>
              </a:defRPr>
            </a:pPr>
            <a:r>
              <a:rPr sz="1500" dirty="0"/>
              <a:t>Encontrar un prestamista antes de empezar a buscar casa es siempre una buena idea por varias </a:t>
            </a:r>
            <a:r>
              <a:rPr lang="en-US" sz="1500" dirty="0"/>
              <a:t>razones. </a:t>
            </a:r>
            <a:r>
              <a:rPr sz="1500" dirty="0"/>
              <a:t>Sabrá por adelantado el importe de la hipoteca que se le ha aprobado, lo que le permitirá saber cuánto puede gastar en la casa, y la aprobación previa hace que la parte del proceso de financiación después de hacer una oferta fluya con más facilidad. Muchos vendedores ni siquiera consideran las ofertas de un comprador que no esté preaprobado. Además, nunca está de más obtener una segunda opinión de otro prestamista, que puede tener algunas sugerencias sobre incentivos </a:t>
            </a:r>
            <a:r>
              <a:rPr lang="en-US" sz="1500" dirty="0"/>
              <a:t>o tipos que </a:t>
            </a:r>
            <a:r>
              <a:rPr sz="1500" dirty="0"/>
              <a:t>su primer prestamista no tiene.</a:t>
            </a:r>
          </a:p>
          <a:p>
            <a:pPr algn="just">
              <a:defRPr sz="1600">
                <a:uFill>
                  <a:solidFill>
                    <a:srgbClr val="000000"/>
                  </a:solidFill>
                </a:uFill>
                <a:latin typeface="Cambria"/>
                <a:ea typeface="Cambria"/>
                <a:cs typeface="Cambria"/>
                <a:sym typeface="Cambria"/>
              </a:defRPr>
            </a:pPr>
            <a:endParaRPr sz="1500" dirty="0"/>
          </a:p>
          <a:p>
            <a:pPr algn="just">
              <a:defRPr sz="1600">
                <a:uFill>
                  <a:solidFill>
                    <a:srgbClr val="000000"/>
                  </a:solidFill>
                </a:uFill>
                <a:latin typeface="Cambria"/>
                <a:ea typeface="Cambria"/>
                <a:cs typeface="Cambria"/>
                <a:sym typeface="Cambria"/>
              </a:defRPr>
            </a:pPr>
            <a:r>
              <a:rPr sz="1500" dirty="0"/>
              <a:t>Su prestamista le ayudará a decidir la cuantía del préstamo que desea obtener, y le guiará sobre cómo los impuestos sobre la propiedad, el seguro del propietario y los costes de cierre se tendrán en cuenta en las cifras finales.</a:t>
            </a:r>
          </a:p>
          <a:p>
            <a:pPr algn="just">
              <a:defRPr sz="1600">
                <a:uFill>
                  <a:solidFill>
                    <a:srgbClr val="000000"/>
                  </a:solidFill>
                </a:uFill>
                <a:latin typeface="Cambria"/>
                <a:ea typeface="Cambria"/>
                <a:cs typeface="Cambria"/>
                <a:sym typeface="Cambria"/>
              </a:defRPr>
            </a:pPr>
            <a:endParaRPr sz="1500" dirty="0"/>
          </a:p>
          <a:p>
            <a:pPr algn="just">
              <a:defRPr sz="2400" b="1">
                <a:uFill>
                  <a:solidFill>
                    <a:srgbClr val="000000"/>
                  </a:solidFill>
                </a:uFill>
                <a:latin typeface="Cambria"/>
                <a:ea typeface="Cambria"/>
                <a:cs typeface="Cambria"/>
                <a:sym typeface="Cambria"/>
              </a:defRPr>
            </a:pPr>
            <a:r>
              <a:rPr sz="2200" dirty="0"/>
              <a:t>Lo que debe saber sobre su puntuación de crédito</a:t>
            </a:r>
          </a:p>
          <a:p>
            <a:pPr algn="just">
              <a:spcBef>
                <a:spcPts val="1200"/>
              </a:spcBef>
              <a:defRPr sz="1600">
                <a:uFill>
                  <a:solidFill>
                    <a:srgbClr val="000000"/>
                  </a:solidFill>
                </a:uFill>
                <a:latin typeface="Cambria"/>
                <a:ea typeface="Cambria"/>
                <a:cs typeface="Cambria"/>
                <a:sym typeface="Cambria"/>
              </a:defRPr>
            </a:pPr>
            <a:r>
              <a:rPr sz="1500" dirty="0"/>
              <a:t>Si bien los préstamos de la FHA requieren técnicamente un límite mínimo de puntuación de crédito de 580, las </a:t>
            </a:r>
            <a:r>
              <a:rPr lang="en-US" sz="1500" dirty="0"/>
              <a:t>puntuaciones más altas en el rango de 700+ le permitirán obtener mejores tipos de interés. Su puntuación FICO será uno de los principales factores determinantes para el tipo de préstamo para el que usted califica, y cualquier aumento en la tasa de interés puede afectar a su pago mensual general, y </a:t>
            </a:r>
            <a:r>
              <a:rPr lang="en-US" sz="1500" dirty="0" err="1"/>
              <a:t>también</a:t>
            </a:r>
            <a:r>
              <a:rPr lang="en-US" sz="1500" dirty="0"/>
              <a:t> lo que termina pagando durante la vida del plazo del préstamo.  </a:t>
            </a:r>
            <a:endParaRPr sz="1500" dirty="0"/>
          </a:p>
          <a:p>
            <a:pPr algn="just">
              <a:defRPr sz="1600">
                <a:uFill>
                  <a:solidFill>
                    <a:srgbClr val="000000"/>
                  </a:solidFill>
                </a:uFill>
                <a:latin typeface="Cambria"/>
                <a:ea typeface="Cambria"/>
                <a:cs typeface="Cambria"/>
                <a:sym typeface="Cambria"/>
              </a:defRPr>
            </a:pPr>
            <a:endParaRPr sz="1500" dirty="0"/>
          </a:p>
          <a:p>
            <a:pPr algn="just">
              <a:defRPr sz="1600">
                <a:uFill>
                  <a:solidFill>
                    <a:srgbClr val="000000"/>
                  </a:solidFill>
                </a:uFill>
                <a:latin typeface="Cambria"/>
                <a:ea typeface="Cambria"/>
                <a:cs typeface="Cambria"/>
                <a:sym typeface="Cambria"/>
              </a:defRPr>
            </a:pPr>
            <a:r>
              <a:rPr sz="1500" dirty="0"/>
              <a:t>Hay una gran disparidad en la </a:t>
            </a:r>
            <a:r>
              <a:rPr lang="en-US" sz="1500" dirty="0"/>
              <a:t>forma de </a:t>
            </a:r>
            <a:r>
              <a:rPr sz="1500" dirty="0"/>
              <a:t>aprobar los préstamos entre todos los diferentes prestamistas, por lo que es posible que tenga que llamar por teléfono para ver qué tipo de préstamos pueden estar disponibles para </a:t>
            </a:r>
            <a:r>
              <a:rPr lang="es-VE" sz="1500" dirty="0"/>
              <a:t>ti</a:t>
            </a:r>
            <a:r>
              <a:rPr sz="1500" dirty="0"/>
              <a:t>.</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181</TotalTime>
  <Words>6686</Words>
  <Application>Microsoft Office PowerPoint</Application>
  <PresentationFormat>Custom</PresentationFormat>
  <Paragraphs>500</Paragraphs>
  <Slides>38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Cambria</vt:lpstr>
      <vt:lpstr>Georgia</vt:lpstr>
      <vt:lpstr>Helvetica</vt:lpstr>
      <vt:lpstr>Helvetica Neue</vt:lpstr>
      <vt:lpstr>Proxima Nova</vt:lpstr>
      <vt:lpstr>Times New Roman</vt:lpstr>
      <vt:lpstr>UD Digi Kyokasho NK-B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Nilson Ramirez</dc:creator>
  <cp:lastModifiedBy>user</cp:lastModifiedBy>
  <cp:revision>136</cp:revision>
  <cp:lastPrinted>2021-05-10T21:53:01Z</cp:lastPrinted>
  <dcterms:modified xsi:type="dcterms:W3CDTF">2021-08-16T18:52:47Z</dcterms:modified>
</cp:coreProperties>
</file>