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52" r:id="rId3"/>
  </p:sldMasterIdLst>
  <p:notesMasterIdLst>
    <p:notesMasterId r:id="rId42"/>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92" r:id="rId18"/>
    <p:sldId id="270" r:id="rId19"/>
    <p:sldId id="295"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4" r:id="rId39"/>
    <p:sldId id="290" r:id="rId40"/>
    <p:sldId id="291" r:id="rId41"/>
  </p:sldIdLst>
  <p:sldSz cx="7772400" cy="10058400"/>
  <p:notesSz cx="7010400" cy="9296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9pPr>
  </p:defaultTextStyle>
  <p:extLst>
    <p:ext uri="{EFAFB233-063F-42B5-8137-9DF3F51BA10A}">
      <p15:sldGuideLst xmlns:p15="http://schemas.microsoft.com/office/powerpoint/2012/main">
        <p15:guide id="1" orient="horz" pos="3168" userDrawn="1">
          <p15:clr>
            <a:srgbClr val="A4A3A4"/>
          </p15:clr>
        </p15:guide>
        <p15:guide id="2" pos="24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C9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7F9629-6F52-4379-96A4-4D8243F1F788}" v="1" dt="2021-05-07T13:43:40.229"/>
    <p1510:client id="{FC34ED63-0522-48F7-A24F-B88D44A69FFC}" v="682" dt="2021-05-10T14:30:04.89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396"/>
    <p:restoredTop sz="94654"/>
  </p:normalViewPr>
  <p:slideViewPr>
    <p:cSldViewPr snapToGrid="0" showGuides="1">
      <p:cViewPr varScale="1">
        <p:scale>
          <a:sx n="74" d="100"/>
          <a:sy n="74" d="100"/>
        </p:scale>
        <p:origin x="1040" y="184"/>
      </p:cViewPr>
      <p:guideLst>
        <p:guide orient="horz" pos="3168"/>
        <p:guide pos="2448"/>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pril Elsner" userId="dB/+2Y/pg90388tmpBYcOgQIXPNwehun94HYnUA13fc=" providerId="None" clId="Web-{FC34ED63-0522-48F7-A24F-B88D44A69FFC}"/>
    <pc:docChg chg="modSld">
      <pc:chgData name="April Elsner" userId="dB/+2Y/pg90388tmpBYcOgQIXPNwehun94HYnUA13fc=" providerId="None" clId="Web-{FC34ED63-0522-48F7-A24F-B88D44A69FFC}" dt="2021-05-10T13:56:49.413" v="111" actId="20577"/>
      <pc:docMkLst>
        <pc:docMk/>
      </pc:docMkLst>
      <pc:sldChg chg="modSp">
        <pc:chgData name="April Elsner" userId="dB/+2Y/pg90388tmpBYcOgQIXPNwehun94HYnUA13fc=" providerId="None" clId="Web-{FC34ED63-0522-48F7-A24F-B88D44A69FFC}" dt="2021-05-10T13:41:36.188" v="1" actId="14100"/>
        <pc:sldMkLst>
          <pc:docMk/>
          <pc:sldMk cId="0" sldId="259"/>
        </pc:sldMkLst>
        <pc:spChg chg="mod">
          <ac:chgData name="April Elsner" userId="dB/+2Y/pg90388tmpBYcOgQIXPNwehun94HYnUA13fc=" providerId="None" clId="Web-{FC34ED63-0522-48F7-A24F-B88D44A69FFC}" dt="2021-05-10T13:41:36.188" v="1" actId="14100"/>
          <ac:spMkLst>
            <pc:docMk/>
            <pc:sldMk cId="0" sldId="259"/>
            <ac:spMk id="62" creationId="{00000000-0000-0000-0000-000000000000}"/>
          </ac:spMkLst>
        </pc:spChg>
      </pc:sldChg>
      <pc:sldChg chg="modSp">
        <pc:chgData name="April Elsner" userId="dB/+2Y/pg90388tmpBYcOgQIXPNwehun94HYnUA13fc=" providerId="None" clId="Web-{FC34ED63-0522-48F7-A24F-B88D44A69FFC}" dt="2021-05-10T13:42:48.049" v="2" actId="1076"/>
        <pc:sldMkLst>
          <pc:docMk/>
          <pc:sldMk cId="0" sldId="261"/>
        </pc:sldMkLst>
        <pc:spChg chg="mod">
          <ac:chgData name="April Elsner" userId="dB/+2Y/pg90388tmpBYcOgQIXPNwehun94HYnUA13fc=" providerId="None" clId="Web-{FC34ED63-0522-48F7-A24F-B88D44A69FFC}" dt="2021-05-10T13:42:48.049" v="2" actId="1076"/>
          <ac:spMkLst>
            <pc:docMk/>
            <pc:sldMk cId="0" sldId="261"/>
            <ac:spMk id="71" creationId="{00000000-0000-0000-0000-000000000000}"/>
          </ac:spMkLst>
        </pc:spChg>
      </pc:sldChg>
      <pc:sldChg chg="modSp">
        <pc:chgData name="April Elsner" userId="dB/+2Y/pg90388tmpBYcOgQIXPNwehun94HYnUA13fc=" providerId="None" clId="Web-{FC34ED63-0522-48F7-A24F-B88D44A69FFC}" dt="2021-05-10T13:45:05.193" v="55" actId="20577"/>
        <pc:sldMkLst>
          <pc:docMk/>
          <pc:sldMk cId="0" sldId="263"/>
        </pc:sldMkLst>
        <pc:spChg chg="mod">
          <ac:chgData name="April Elsner" userId="dB/+2Y/pg90388tmpBYcOgQIXPNwehun94HYnUA13fc=" providerId="None" clId="Web-{FC34ED63-0522-48F7-A24F-B88D44A69FFC}" dt="2021-05-10T13:45:05.193" v="55" actId="20577"/>
          <ac:spMkLst>
            <pc:docMk/>
            <pc:sldMk cId="0" sldId="263"/>
            <ac:spMk id="78" creationId="{00000000-0000-0000-0000-000000000000}"/>
          </ac:spMkLst>
        </pc:spChg>
      </pc:sldChg>
      <pc:sldChg chg="modSp">
        <pc:chgData name="April Elsner" userId="dB/+2Y/pg90388tmpBYcOgQIXPNwehun94HYnUA13fc=" providerId="None" clId="Web-{FC34ED63-0522-48F7-A24F-B88D44A69FFC}" dt="2021-05-10T13:48:19.760" v="71" actId="20577"/>
        <pc:sldMkLst>
          <pc:docMk/>
          <pc:sldMk cId="0" sldId="264"/>
        </pc:sldMkLst>
        <pc:spChg chg="mod">
          <ac:chgData name="April Elsner" userId="dB/+2Y/pg90388tmpBYcOgQIXPNwehun94HYnUA13fc=" providerId="None" clId="Web-{FC34ED63-0522-48F7-A24F-B88D44A69FFC}" dt="2021-05-10T13:48:19.760" v="71" actId="20577"/>
          <ac:spMkLst>
            <pc:docMk/>
            <pc:sldMk cId="0" sldId="264"/>
            <ac:spMk id="82" creationId="{00000000-0000-0000-0000-000000000000}"/>
          </ac:spMkLst>
        </pc:spChg>
      </pc:sldChg>
      <pc:sldChg chg="modSp">
        <pc:chgData name="April Elsner" userId="dB/+2Y/pg90388tmpBYcOgQIXPNwehun94HYnUA13fc=" providerId="None" clId="Web-{FC34ED63-0522-48F7-A24F-B88D44A69FFC}" dt="2021-05-10T13:52:44.204" v="83" actId="1076"/>
        <pc:sldMkLst>
          <pc:docMk/>
          <pc:sldMk cId="0" sldId="265"/>
        </pc:sldMkLst>
        <pc:spChg chg="mod">
          <ac:chgData name="April Elsner" userId="dB/+2Y/pg90388tmpBYcOgQIXPNwehun94HYnUA13fc=" providerId="None" clId="Web-{FC34ED63-0522-48F7-A24F-B88D44A69FFC}" dt="2021-05-10T13:52:44.204" v="83" actId="1076"/>
          <ac:spMkLst>
            <pc:docMk/>
            <pc:sldMk cId="0" sldId="265"/>
            <ac:spMk id="86" creationId="{00000000-0000-0000-0000-000000000000}"/>
          </ac:spMkLst>
        </pc:spChg>
        <pc:picChg chg="mod">
          <ac:chgData name="April Elsner" userId="dB/+2Y/pg90388tmpBYcOgQIXPNwehun94HYnUA13fc=" providerId="None" clId="Web-{FC34ED63-0522-48F7-A24F-B88D44A69FFC}" dt="2021-05-10T13:52:04.406" v="79" actId="1076"/>
          <ac:picMkLst>
            <pc:docMk/>
            <pc:sldMk cId="0" sldId="265"/>
            <ac:picMk id="84" creationId="{00000000-0000-0000-0000-000000000000}"/>
          </ac:picMkLst>
        </pc:picChg>
      </pc:sldChg>
      <pc:sldChg chg="modSp">
        <pc:chgData name="April Elsner" userId="dB/+2Y/pg90388tmpBYcOgQIXPNwehun94HYnUA13fc=" providerId="None" clId="Web-{FC34ED63-0522-48F7-A24F-B88D44A69FFC}" dt="2021-05-10T13:56:03.005" v="108" actId="20577"/>
        <pc:sldMkLst>
          <pc:docMk/>
          <pc:sldMk cId="0" sldId="266"/>
        </pc:sldMkLst>
        <pc:spChg chg="mod">
          <ac:chgData name="April Elsner" userId="dB/+2Y/pg90388tmpBYcOgQIXPNwehun94HYnUA13fc=" providerId="None" clId="Web-{FC34ED63-0522-48F7-A24F-B88D44A69FFC}" dt="2021-05-10T13:56:03.005" v="108" actId="20577"/>
          <ac:spMkLst>
            <pc:docMk/>
            <pc:sldMk cId="0" sldId="266"/>
            <ac:spMk id="90" creationId="{00000000-0000-0000-0000-000000000000}"/>
          </ac:spMkLst>
        </pc:spChg>
      </pc:sldChg>
      <pc:sldChg chg="modSp">
        <pc:chgData name="April Elsner" userId="dB/+2Y/pg90388tmpBYcOgQIXPNwehun94HYnUA13fc=" providerId="None" clId="Web-{FC34ED63-0522-48F7-A24F-B88D44A69FFC}" dt="2021-05-10T13:56:49.413" v="111" actId="20577"/>
        <pc:sldMkLst>
          <pc:docMk/>
          <pc:sldMk cId="0" sldId="267"/>
        </pc:sldMkLst>
        <pc:spChg chg="mod">
          <ac:chgData name="April Elsner" userId="dB/+2Y/pg90388tmpBYcOgQIXPNwehun94HYnUA13fc=" providerId="None" clId="Web-{FC34ED63-0522-48F7-A24F-B88D44A69FFC}" dt="2021-05-10T13:56:49.413" v="111" actId="20577"/>
          <ac:spMkLst>
            <pc:docMk/>
            <pc:sldMk cId="0" sldId="267"/>
            <ac:spMk id="96" creationId="{00000000-0000-0000-0000-000000000000}"/>
          </ac:spMkLst>
        </pc:spChg>
      </pc:sldChg>
    </pc:docChg>
  </pc:docChgLst>
  <pc:docChgLst>
    <pc:chgData name="julie escobar" clId="Web-{6D7F9629-6F52-4379-96A4-4D8243F1F788}"/>
    <pc:docChg chg="modSld">
      <pc:chgData name="julie escobar" userId="" providerId="" clId="Web-{6D7F9629-6F52-4379-96A4-4D8243F1F788}" dt="2021-05-07T13:43:40.229" v="0" actId="1076"/>
      <pc:docMkLst>
        <pc:docMk/>
      </pc:docMkLst>
      <pc:sldChg chg="modSp">
        <pc:chgData name="julie escobar" userId="" providerId="" clId="Web-{6D7F9629-6F52-4379-96A4-4D8243F1F788}" dt="2021-05-07T13:43:40.229" v="0" actId="1076"/>
        <pc:sldMkLst>
          <pc:docMk/>
          <pc:sldMk cId="0" sldId="264"/>
        </pc:sldMkLst>
        <pc:spChg chg="mod">
          <ac:chgData name="julie escobar" userId="" providerId="" clId="Web-{6D7F9629-6F52-4379-96A4-4D8243F1F788}" dt="2021-05-07T13:43:40.229" v="0" actId="1076"/>
          <ac:spMkLst>
            <pc:docMk/>
            <pc:sldMk cId="0" sldId="264"/>
            <ac:spMk id="82" creationId="{00000000-0000-0000-0000-000000000000}"/>
          </ac:spMkLst>
        </pc:spChg>
      </pc:sldChg>
    </pc:docChg>
  </pc:docChgLst>
  <pc:docChgLst>
    <pc:chgData name="April Elsner" clId="Web-{FC34ED63-0522-48F7-A24F-B88D44A69FFC}"/>
    <pc:docChg chg="modSld">
      <pc:chgData name="April Elsner" userId="" providerId="" clId="Web-{FC34ED63-0522-48F7-A24F-B88D44A69FFC}" dt="2021-05-10T14:29:56.583" v="224" actId="20577"/>
      <pc:docMkLst>
        <pc:docMk/>
      </pc:docMkLst>
      <pc:sldChg chg="modSp">
        <pc:chgData name="April Elsner" userId="" providerId="" clId="Web-{FC34ED63-0522-48F7-A24F-B88D44A69FFC}" dt="2021-05-10T14:20:09.801" v="144" actId="20577"/>
        <pc:sldMkLst>
          <pc:docMk/>
          <pc:sldMk cId="0" sldId="270"/>
        </pc:sldMkLst>
        <pc:spChg chg="mod">
          <ac:chgData name="April Elsner" userId="" providerId="" clId="Web-{FC34ED63-0522-48F7-A24F-B88D44A69FFC}" dt="2021-05-10T14:20:09.801" v="144" actId="20577"/>
          <ac:spMkLst>
            <pc:docMk/>
            <pc:sldMk cId="0" sldId="270"/>
            <ac:spMk id="112" creationId="{00000000-0000-0000-0000-000000000000}"/>
          </ac:spMkLst>
        </pc:spChg>
      </pc:sldChg>
      <pc:sldChg chg="modSp">
        <pc:chgData name="April Elsner" userId="" providerId="" clId="Web-{FC34ED63-0522-48F7-A24F-B88D44A69FFC}" dt="2021-05-10T14:21:42.585" v="150" actId="20577"/>
        <pc:sldMkLst>
          <pc:docMk/>
          <pc:sldMk cId="0" sldId="273"/>
        </pc:sldMkLst>
        <pc:spChg chg="mod">
          <ac:chgData name="April Elsner" userId="" providerId="" clId="Web-{FC34ED63-0522-48F7-A24F-B88D44A69FFC}" dt="2021-05-10T14:21:42.585" v="150" actId="20577"/>
          <ac:spMkLst>
            <pc:docMk/>
            <pc:sldMk cId="0" sldId="273"/>
            <ac:spMk id="123" creationId="{00000000-0000-0000-0000-000000000000}"/>
          </ac:spMkLst>
        </pc:spChg>
      </pc:sldChg>
      <pc:sldChg chg="modSp">
        <pc:chgData name="April Elsner" userId="" providerId="" clId="Web-{FC34ED63-0522-48F7-A24F-B88D44A69FFC}" dt="2021-05-10T14:23:20.713" v="161" actId="20577"/>
        <pc:sldMkLst>
          <pc:docMk/>
          <pc:sldMk cId="0" sldId="274"/>
        </pc:sldMkLst>
        <pc:spChg chg="mod">
          <ac:chgData name="April Elsner" userId="" providerId="" clId="Web-{FC34ED63-0522-48F7-A24F-B88D44A69FFC}" dt="2021-05-10T14:23:08.056" v="154" actId="20577"/>
          <ac:spMkLst>
            <pc:docMk/>
            <pc:sldMk cId="0" sldId="274"/>
            <ac:spMk id="128" creationId="{00000000-0000-0000-0000-000000000000}"/>
          </ac:spMkLst>
        </pc:spChg>
        <pc:spChg chg="mod">
          <ac:chgData name="April Elsner" userId="" providerId="" clId="Web-{FC34ED63-0522-48F7-A24F-B88D44A69FFC}" dt="2021-05-10T14:23:20.713" v="161" actId="20577"/>
          <ac:spMkLst>
            <pc:docMk/>
            <pc:sldMk cId="0" sldId="274"/>
            <ac:spMk id="131" creationId="{00000000-0000-0000-0000-000000000000}"/>
          </ac:spMkLst>
        </pc:spChg>
      </pc:sldChg>
      <pc:sldChg chg="modSp">
        <pc:chgData name="April Elsner" userId="" providerId="" clId="Web-{FC34ED63-0522-48F7-A24F-B88D44A69FFC}" dt="2021-05-10T14:24:26.433" v="173" actId="20577"/>
        <pc:sldMkLst>
          <pc:docMk/>
          <pc:sldMk cId="0" sldId="275"/>
        </pc:sldMkLst>
        <pc:spChg chg="mod">
          <ac:chgData name="April Elsner" userId="" providerId="" clId="Web-{FC34ED63-0522-48F7-A24F-B88D44A69FFC}" dt="2021-05-10T14:24:26.433" v="173" actId="20577"/>
          <ac:spMkLst>
            <pc:docMk/>
            <pc:sldMk cId="0" sldId="275"/>
            <ac:spMk id="135" creationId="{00000000-0000-0000-0000-000000000000}"/>
          </ac:spMkLst>
        </pc:spChg>
      </pc:sldChg>
      <pc:sldChg chg="modSp">
        <pc:chgData name="April Elsner" userId="" providerId="" clId="Web-{FC34ED63-0522-48F7-A24F-B88D44A69FFC}" dt="2021-05-10T14:25:48.717" v="183" actId="20577"/>
        <pc:sldMkLst>
          <pc:docMk/>
          <pc:sldMk cId="0" sldId="276"/>
        </pc:sldMkLst>
        <pc:spChg chg="mod">
          <ac:chgData name="April Elsner" userId="" providerId="" clId="Web-{FC34ED63-0522-48F7-A24F-B88D44A69FFC}" dt="2021-05-10T14:25:48.717" v="183" actId="20577"/>
          <ac:spMkLst>
            <pc:docMk/>
            <pc:sldMk cId="0" sldId="276"/>
            <ac:spMk id="139" creationId="{00000000-0000-0000-0000-000000000000}"/>
          </ac:spMkLst>
        </pc:spChg>
      </pc:sldChg>
      <pc:sldChg chg="modSp">
        <pc:chgData name="April Elsner" userId="" providerId="" clId="Web-{FC34ED63-0522-48F7-A24F-B88D44A69FFC}" dt="2021-05-10T14:26:57.015" v="200" actId="20577"/>
        <pc:sldMkLst>
          <pc:docMk/>
          <pc:sldMk cId="0" sldId="278"/>
        </pc:sldMkLst>
        <pc:spChg chg="mod">
          <ac:chgData name="April Elsner" userId="" providerId="" clId="Web-{FC34ED63-0522-48F7-A24F-B88D44A69FFC}" dt="2021-05-10T14:26:57.015" v="200" actId="20577"/>
          <ac:spMkLst>
            <pc:docMk/>
            <pc:sldMk cId="0" sldId="278"/>
            <ac:spMk id="147" creationId="{00000000-0000-0000-0000-000000000000}"/>
          </ac:spMkLst>
        </pc:spChg>
      </pc:sldChg>
      <pc:sldChg chg="modSp">
        <pc:chgData name="April Elsner" userId="" providerId="" clId="Web-{FC34ED63-0522-48F7-A24F-B88D44A69FFC}" dt="2021-05-10T14:27:06.031" v="202" actId="20577"/>
        <pc:sldMkLst>
          <pc:docMk/>
          <pc:sldMk cId="0" sldId="279"/>
        </pc:sldMkLst>
        <pc:spChg chg="mod">
          <ac:chgData name="April Elsner" userId="" providerId="" clId="Web-{FC34ED63-0522-48F7-A24F-B88D44A69FFC}" dt="2021-05-10T14:27:06.031" v="202" actId="20577"/>
          <ac:spMkLst>
            <pc:docMk/>
            <pc:sldMk cId="0" sldId="279"/>
            <ac:spMk id="151" creationId="{00000000-0000-0000-0000-000000000000}"/>
          </ac:spMkLst>
        </pc:spChg>
      </pc:sldChg>
      <pc:sldChg chg="modSp">
        <pc:chgData name="April Elsner" userId="" providerId="" clId="Web-{FC34ED63-0522-48F7-A24F-B88D44A69FFC}" dt="2021-05-10T14:28:10.392" v="207" actId="20577"/>
        <pc:sldMkLst>
          <pc:docMk/>
          <pc:sldMk cId="0" sldId="281"/>
        </pc:sldMkLst>
        <pc:spChg chg="mod">
          <ac:chgData name="April Elsner" userId="" providerId="" clId="Web-{FC34ED63-0522-48F7-A24F-B88D44A69FFC}" dt="2021-05-10T14:28:10.392" v="207" actId="20577"/>
          <ac:spMkLst>
            <pc:docMk/>
            <pc:sldMk cId="0" sldId="281"/>
            <ac:spMk id="159" creationId="{00000000-0000-0000-0000-000000000000}"/>
          </ac:spMkLst>
        </pc:spChg>
      </pc:sldChg>
      <pc:sldChg chg="modSp">
        <pc:chgData name="April Elsner" userId="" providerId="" clId="Web-{FC34ED63-0522-48F7-A24F-B88D44A69FFC}" dt="2021-05-10T14:28:58.581" v="212" actId="20577"/>
        <pc:sldMkLst>
          <pc:docMk/>
          <pc:sldMk cId="0" sldId="283"/>
        </pc:sldMkLst>
        <pc:spChg chg="mod">
          <ac:chgData name="April Elsner" userId="" providerId="" clId="Web-{FC34ED63-0522-48F7-A24F-B88D44A69FFC}" dt="2021-05-10T14:28:58.581" v="212" actId="20577"/>
          <ac:spMkLst>
            <pc:docMk/>
            <pc:sldMk cId="0" sldId="283"/>
            <ac:spMk id="169" creationId="{00000000-0000-0000-0000-000000000000}"/>
          </ac:spMkLst>
        </pc:spChg>
      </pc:sldChg>
      <pc:sldChg chg="modSp">
        <pc:chgData name="April Elsner" userId="" providerId="" clId="Web-{FC34ED63-0522-48F7-A24F-B88D44A69FFC}" dt="2021-05-10T14:29:56.583" v="224" actId="20577"/>
        <pc:sldMkLst>
          <pc:docMk/>
          <pc:sldMk cId="0" sldId="290"/>
        </pc:sldMkLst>
        <pc:spChg chg="mod">
          <ac:chgData name="April Elsner" userId="" providerId="" clId="Web-{FC34ED63-0522-48F7-A24F-B88D44A69FFC}" dt="2021-05-10T14:29:56.583" v="224" actId="20577"/>
          <ac:spMkLst>
            <pc:docMk/>
            <pc:sldMk cId="0" sldId="290"/>
            <ac:spMk id="20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Shape 17"/>
          <p:cNvSpPr>
            <a:spLocks noGrp="1" noRot="1" noChangeAspect="1"/>
          </p:cNvSpPr>
          <p:nvPr>
            <p:ph type="sldImg"/>
          </p:nvPr>
        </p:nvSpPr>
        <p:spPr>
          <a:xfrm>
            <a:off x="2159000" y="696913"/>
            <a:ext cx="2692400" cy="3486150"/>
          </a:xfrm>
          <a:prstGeom prst="rect">
            <a:avLst/>
          </a:prstGeom>
        </p:spPr>
        <p:txBody>
          <a:bodyPr lIns="93177" tIns="46589" rIns="93177" bIns="46589"/>
          <a:lstStyle/>
          <a:p>
            <a:endParaRPr/>
          </a:p>
        </p:txBody>
      </p:sp>
      <p:sp>
        <p:nvSpPr>
          <p:cNvPr id="18" name="Shape 18"/>
          <p:cNvSpPr>
            <a:spLocks noGrp="1"/>
          </p:cNvSpPr>
          <p:nvPr>
            <p:ph type="body" sz="quarter" idx="1"/>
          </p:nvPr>
        </p:nvSpPr>
        <p:spPr>
          <a:xfrm>
            <a:off x="934720" y="4415790"/>
            <a:ext cx="5140960" cy="4183380"/>
          </a:xfrm>
          <a:prstGeom prst="rect">
            <a:avLst/>
          </a:prstGeom>
        </p:spPr>
        <p:txBody>
          <a:bodyPr lIns="93177" tIns="46589" rIns="93177" bIns="46589"/>
          <a:lstStyle/>
          <a:p>
            <a:endParaRPr/>
          </a:p>
        </p:txBody>
      </p:sp>
    </p:spTree>
  </p:cSld>
  <p:clrMap bg1="lt1" tx1="dk1" bg2="lt2" tx2="dk2" accent1="accent1" accent2="accent2" accent3="accent3" accent4="accent4" accent5="accent5" accent6="accent6" hlink="hlink" folHlink="folHlink"/>
  <p:notesStyle>
    <a:lvl1pPr latinLnBrk="0">
      <a:defRPr>
        <a:latin typeface="+mn-lt"/>
        <a:ea typeface="+mn-ea"/>
        <a:cs typeface="+mn-cs"/>
        <a:sym typeface="Helvetica Neue"/>
      </a:defRPr>
    </a:lvl1pPr>
    <a:lvl2pPr indent="228600" latinLnBrk="0">
      <a:defRPr>
        <a:latin typeface="+mn-lt"/>
        <a:ea typeface="+mn-ea"/>
        <a:cs typeface="+mn-cs"/>
        <a:sym typeface="Helvetica Neue"/>
      </a:defRPr>
    </a:lvl2pPr>
    <a:lvl3pPr indent="457200" latinLnBrk="0">
      <a:defRPr>
        <a:latin typeface="+mn-lt"/>
        <a:ea typeface="+mn-ea"/>
        <a:cs typeface="+mn-cs"/>
        <a:sym typeface="Helvetica Neue"/>
      </a:defRPr>
    </a:lvl3pPr>
    <a:lvl4pPr indent="685800" latinLnBrk="0">
      <a:defRPr>
        <a:latin typeface="+mn-lt"/>
        <a:ea typeface="+mn-ea"/>
        <a:cs typeface="+mn-cs"/>
        <a:sym typeface="Helvetica Neue"/>
      </a:defRPr>
    </a:lvl4pPr>
    <a:lvl5pPr indent="914400" latinLnBrk="0">
      <a:defRPr>
        <a:latin typeface="+mn-lt"/>
        <a:ea typeface="+mn-ea"/>
        <a:cs typeface="+mn-cs"/>
        <a:sym typeface="Helvetica Neue"/>
      </a:defRPr>
    </a:lvl5pPr>
    <a:lvl6pPr indent="1143000" latinLnBrk="0">
      <a:defRPr>
        <a:latin typeface="+mn-lt"/>
        <a:ea typeface="+mn-ea"/>
        <a:cs typeface="+mn-cs"/>
        <a:sym typeface="Helvetica Neue"/>
      </a:defRPr>
    </a:lvl6pPr>
    <a:lvl7pPr indent="1371600" latinLnBrk="0">
      <a:defRPr>
        <a:latin typeface="+mn-lt"/>
        <a:ea typeface="+mn-ea"/>
        <a:cs typeface="+mn-cs"/>
        <a:sym typeface="Helvetica Neue"/>
      </a:defRPr>
    </a:lvl7pPr>
    <a:lvl8pPr indent="1600200" latinLnBrk="0">
      <a:defRPr>
        <a:latin typeface="+mn-lt"/>
        <a:ea typeface="+mn-ea"/>
        <a:cs typeface="+mn-cs"/>
        <a:sym typeface="Helvetica Neue"/>
      </a:defRPr>
    </a:lvl8pPr>
    <a:lvl9pPr indent="1828800" latinLnBrk="0">
      <a:defRPr>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48219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42844656"/>
      </p:ext>
    </p:extLst>
  </p:cSld>
  <p:clrMapOvr>
    <a:masterClrMapping/>
  </p:clrMapOvr>
  <p:transition spd="med"/>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164510" y="1129241"/>
            <a:ext cx="6217921" cy="24470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p>
            <a:r>
              <a:t>Title Text</a:t>
            </a:r>
          </a:p>
        </p:txBody>
      </p:sp>
      <p:sp>
        <p:nvSpPr>
          <p:cNvPr id="3" name="Body Level One…"/>
          <p:cNvSpPr txBox="1">
            <a:spLocks noGrp="1"/>
          </p:cNvSpPr>
          <p:nvPr>
            <p:ph type="body" idx="1"/>
          </p:nvPr>
        </p:nvSpPr>
        <p:spPr>
          <a:xfrm>
            <a:off x="4338240" y="3576320"/>
            <a:ext cx="3044191" cy="64820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7004543" y="9476627"/>
            <a:ext cx="232873" cy="228508"/>
          </a:xfrm>
          <a:prstGeom prst="rect">
            <a:avLst/>
          </a:prstGeom>
          <a:ln w="12700">
            <a:miter lim="400000"/>
          </a:ln>
        </p:spPr>
        <p:txBody>
          <a:bodyPr wrap="none" lIns="45718" tIns="45718" rIns="45718" bIns="45718" anchor="ctr">
            <a:spAutoFit/>
          </a:bodyPr>
          <a:lstStyle>
            <a:lvl1pPr algn="r" defTabSz="776287">
              <a:defRPr sz="1000">
                <a:solidFill>
                  <a:srgbClr val="898989"/>
                </a:solidFill>
                <a:latin typeface="Calibri"/>
                <a:ea typeface="Calibri"/>
                <a:cs typeface="Calibri"/>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Lst>
  <p:transition spd="med"/>
  <p:txStyles>
    <p:titleStyle>
      <a:lvl1pPr marL="0" marR="0" indent="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1pPr>
      <a:lvl2pPr marL="0" marR="0" indent="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2pPr>
      <a:lvl3pPr marL="0" marR="0" indent="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3pPr>
      <a:lvl4pPr marL="0" marR="0" indent="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4pPr>
      <a:lvl5pPr marL="0" marR="0" indent="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5pPr>
      <a:lvl6pPr marL="0" marR="0" indent="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6pPr>
      <a:lvl7pPr marL="0" marR="0" indent="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7pPr>
      <a:lvl8pPr marL="0" marR="0" indent="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8pPr>
      <a:lvl9pPr marL="0" marR="0" indent="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9pPr>
    </p:titleStyle>
    <p:bodyStyle>
      <a:lvl1pPr marL="193675" marR="0" indent="-193675" algn="l" defTabSz="776287"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Calibri"/>
          <a:ea typeface="Calibri"/>
          <a:cs typeface="Calibri"/>
          <a:sym typeface="Calibri"/>
        </a:defRPr>
      </a:lvl1pPr>
      <a:lvl2pPr marL="611663" marR="0" indent="-222724" algn="l" defTabSz="776287"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Calibri"/>
          <a:ea typeface="Calibri"/>
          <a:cs typeface="Calibri"/>
          <a:sym typeface="Calibri"/>
        </a:defRPr>
      </a:lvl2pPr>
      <a:lvl3pPr marL="1039905" marR="0" indent="-262030" algn="l" defTabSz="776287"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Calibri"/>
          <a:ea typeface="Calibri"/>
          <a:cs typeface="Calibri"/>
          <a:sym typeface="Calibri"/>
        </a:defRPr>
      </a:lvl3pPr>
      <a:lvl4pPr marL="1462193" marR="0" indent="-296968" algn="l" defTabSz="776287"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Calibri"/>
          <a:ea typeface="Calibri"/>
          <a:cs typeface="Calibri"/>
          <a:sym typeface="Calibri"/>
        </a:defRPr>
      </a:lvl4pPr>
      <a:lvl5pPr marL="1801634" marR="0" indent="-247472" algn="l" defTabSz="776287"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Calibri"/>
          <a:ea typeface="Calibri"/>
          <a:cs typeface="Calibri"/>
          <a:sym typeface="Calibri"/>
        </a:defRPr>
      </a:lvl5pPr>
      <a:lvl6pPr marL="0" marR="0" indent="0" algn="l" defTabSz="776287" rtl="0" latinLnBrk="0">
        <a:lnSpc>
          <a:spcPct val="90000"/>
        </a:lnSpc>
        <a:spcBef>
          <a:spcPts val="800"/>
        </a:spcBef>
        <a:spcAft>
          <a:spcPts val="0"/>
        </a:spcAft>
        <a:buClrTx/>
        <a:buSzTx/>
        <a:buFont typeface="Arial"/>
        <a:buNone/>
        <a:tabLst/>
        <a:defRPr sz="2300" b="0" i="0" u="none" strike="noStrike" cap="none" spc="0" baseline="0">
          <a:solidFill>
            <a:srgbClr val="000000"/>
          </a:solidFill>
          <a:uFillTx/>
          <a:latin typeface="Calibri"/>
          <a:ea typeface="Calibri"/>
          <a:cs typeface="Calibri"/>
          <a:sym typeface="Calibri"/>
        </a:defRPr>
      </a:lvl6pPr>
      <a:lvl7pPr marL="0" marR="0" indent="0" algn="l" defTabSz="776287" rtl="0" latinLnBrk="0">
        <a:lnSpc>
          <a:spcPct val="90000"/>
        </a:lnSpc>
        <a:spcBef>
          <a:spcPts val="800"/>
        </a:spcBef>
        <a:spcAft>
          <a:spcPts val="0"/>
        </a:spcAft>
        <a:buClrTx/>
        <a:buSzTx/>
        <a:buFont typeface="Arial"/>
        <a:buNone/>
        <a:tabLst/>
        <a:defRPr sz="2300" b="0" i="0" u="none" strike="noStrike" cap="none" spc="0" baseline="0">
          <a:solidFill>
            <a:srgbClr val="000000"/>
          </a:solidFill>
          <a:uFillTx/>
          <a:latin typeface="Calibri"/>
          <a:ea typeface="Calibri"/>
          <a:cs typeface="Calibri"/>
          <a:sym typeface="Calibri"/>
        </a:defRPr>
      </a:lvl7pPr>
      <a:lvl8pPr marL="0" marR="0" indent="0" algn="l" defTabSz="776287" rtl="0" latinLnBrk="0">
        <a:lnSpc>
          <a:spcPct val="90000"/>
        </a:lnSpc>
        <a:spcBef>
          <a:spcPts val="800"/>
        </a:spcBef>
        <a:spcAft>
          <a:spcPts val="0"/>
        </a:spcAft>
        <a:buClrTx/>
        <a:buSzTx/>
        <a:buFont typeface="Arial"/>
        <a:buNone/>
        <a:tabLst/>
        <a:defRPr sz="2300" b="0" i="0" u="none" strike="noStrike" cap="none" spc="0" baseline="0">
          <a:solidFill>
            <a:srgbClr val="000000"/>
          </a:solidFill>
          <a:uFillTx/>
          <a:latin typeface="Calibri"/>
          <a:ea typeface="Calibri"/>
          <a:cs typeface="Calibri"/>
          <a:sym typeface="Calibri"/>
        </a:defRPr>
      </a:lvl8pPr>
      <a:lvl9pPr marL="0" marR="0" indent="0" algn="l" defTabSz="776287" rtl="0" latinLnBrk="0">
        <a:lnSpc>
          <a:spcPct val="90000"/>
        </a:lnSpc>
        <a:spcBef>
          <a:spcPts val="800"/>
        </a:spcBef>
        <a:spcAft>
          <a:spcPts val="0"/>
        </a:spcAft>
        <a:buClrTx/>
        <a:buSzTx/>
        <a:buFont typeface="Arial"/>
        <a:buNone/>
        <a:tabLst/>
        <a:defRPr sz="2300" b="0" i="0" u="none" strike="noStrike" cap="none" spc="0" baseline="0">
          <a:solidFill>
            <a:srgbClr val="000000"/>
          </a:solidFill>
          <a:uFillTx/>
          <a:latin typeface="Calibri"/>
          <a:ea typeface="Calibri"/>
          <a:cs typeface="Calibri"/>
          <a:sym typeface="Calibri"/>
        </a:defRPr>
      </a:lvl9pPr>
    </p:bodyStyle>
    <p:otherStyle>
      <a:lvl1pPr marL="0" marR="0" indent="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1pPr>
      <a:lvl2pPr marL="0" marR="0" indent="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2pPr>
      <a:lvl3pPr marL="0" marR="0" indent="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3pPr>
      <a:lvl4pPr marL="0" marR="0" indent="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4pPr>
      <a:lvl5pPr marL="0" marR="0" indent="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5pPr>
      <a:lvl6pPr marL="0" marR="0" indent="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6pPr>
      <a:lvl7pPr marL="0" marR="0" indent="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7pPr>
      <a:lvl8pPr marL="0" marR="0" indent="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8pPr>
      <a:lvl9pPr marL="0" marR="0" indent="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88620" y="135043"/>
            <a:ext cx="6995160" cy="22119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Title Text</a:t>
            </a:r>
          </a:p>
        </p:txBody>
      </p:sp>
      <p:sp>
        <p:nvSpPr>
          <p:cNvPr id="3" name="Body Level One…"/>
          <p:cNvSpPr txBox="1">
            <a:spLocks noGrp="1"/>
          </p:cNvSpPr>
          <p:nvPr>
            <p:ph type="body" idx="1"/>
          </p:nvPr>
        </p:nvSpPr>
        <p:spPr>
          <a:xfrm>
            <a:off x="388620" y="2346960"/>
            <a:ext cx="6995160" cy="7711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7004536" y="9476625"/>
            <a:ext cx="232877" cy="228512"/>
          </a:xfrm>
          <a:prstGeom prst="rect">
            <a:avLst/>
          </a:prstGeom>
          <a:ln w="12700">
            <a:miter lim="400000"/>
          </a:ln>
        </p:spPr>
        <p:txBody>
          <a:bodyPr wrap="none" lIns="45719" rIns="45719" anchor="ctr">
            <a:spAutoFit/>
          </a:bodyPr>
          <a:lstStyle>
            <a:lvl1pPr algn="r" defTabSz="776287">
              <a:defRPr sz="1000">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2259249646"/>
      </p:ext>
    </p:extLst>
  </p:cSld>
  <p:clrMap bg1="lt1" tx1="dk1" bg2="lt2" tx2="dk2" accent1="accent1" accent2="accent2" accent3="accent3" accent4="accent4" accent5="accent5" accent6="accent6" hlink="hlink" folHlink="folHlink"/>
  <p:sldLayoutIdLst>
    <p:sldLayoutId id="2147483651" r:id="rId1"/>
  </p:sldLayoutIdLst>
  <p:transition spd="med"/>
  <p:txStyles>
    <p:titleStyle>
      <a:lvl1pPr marL="0" marR="0" indent="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1pPr>
      <a:lvl2pPr marL="0" marR="0" indent="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2pPr>
      <a:lvl3pPr marL="0" marR="0" indent="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3pPr>
      <a:lvl4pPr marL="0" marR="0" indent="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4pPr>
      <a:lvl5pPr marL="0" marR="0" indent="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5pPr>
      <a:lvl6pPr marL="0" marR="0" indent="45720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6pPr>
      <a:lvl7pPr marL="0" marR="0" indent="91440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7pPr>
      <a:lvl8pPr marL="0" marR="0" indent="137160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8pPr>
      <a:lvl9pPr marL="0" marR="0" indent="182880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9pPr>
    </p:titleStyle>
    <p:bodyStyle>
      <a:lvl1pPr marL="193675" marR="0" indent="-193675" algn="l" defTabSz="776287"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Calibri"/>
          <a:ea typeface="Calibri"/>
          <a:cs typeface="Calibri"/>
          <a:sym typeface="Calibri"/>
        </a:defRPr>
      </a:lvl1pPr>
      <a:lvl2pPr marL="611663" marR="0" indent="-222726" algn="l" defTabSz="776287"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Calibri"/>
          <a:ea typeface="Calibri"/>
          <a:cs typeface="Calibri"/>
          <a:sym typeface="Calibri"/>
        </a:defRPr>
      </a:lvl2pPr>
      <a:lvl3pPr marL="1039905" marR="0" indent="-262030" algn="l" defTabSz="776287"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Calibri"/>
          <a:ea typeface="Calibri"/>
          <a:cs typeface="Calibri"/>
          <a:sym typeface="Calibri"/>
        </a:defRPr>
      </a:lvl3pPr>
      <a:lvl4pPr marL="1462193" marR="0" indent="-296968" algn="l" defTabSz="776287"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Calibri"/>
          <a:ea typeface="Calibri"/>
          <a:cs typeface="Calibri"/>
          <a:sym typeface="Calibri"/>
        </a:defRPr>
      </a:lvl4pPr>
      <a:lvl5pPr marL="1801636" marR="0" indent="-247473" algn="l" defTabSz="776287"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Calibri"/>
          <a:ea typeface="Calibri"/>
          <a:cs typeface="Calibri"/>
          <a:sym typeface="Calibri"/>
        </a:defRPr>
      </a:lvl5pPr>
      <a:lvl6pPr marL="2258836" marR="0" indent="-247473" algn="l" defTabSz="776287"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Calibri"/>
          <a:ea typeface="Calibri"/>
          <a:cs typeface="Calibri"/>
          <a:sym typeface="Calibri"/>
        </a:defRPr>
      </a:lvl6pPr>
      <a:lvl7pPr marL="2716036" marR="0" indent="-247473" algn="l" defTabSz="776287"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Calibri"/>
          <a:ea typeface="Calibri"/>
          <a:cs typeface="Calibri"/>
          <a:sym typeface="Calibri"/>
        </a:defRPr>
      </a:lvl7pPr>
      <a:lvl8pPr marL="3173236" marR="0" indent="-247473" algn="l" defTabSz="776287"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Calibri"/>
          <a:ea typeface="Calibri"/>
          <a:cs typeface="Calibri"/>
          <a:sym typeface="Calibri"/>
        </a:defRPr>
      </a:lvl8pPr>
      <a:lvl9pPr marL="3630436" marR="0" indent="-247473" algn="l" defTabSz="776287"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Calibri"/>
          <a:ea typeface="Calibri"/>
          <a:cs typeface="Calibri"/>
          <a:sym typeface="Calibri"/>
        </a:defRPr>
      </a:lvl9pPr>
    </p:bodyStyle>
    <p:otherStyle>
      <a:lvl1pPr marL="0" marR="0" indent="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1pPr>
      <a:lvl2pPr marL="0" marR="0" indent="45720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2pPr>
      <a:lvl3pPr marL="0" marR="0" indent="91440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3pPr>
      <a:lvl4pPr marL="0" marR="0" indent="137160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4pPr>
      <a:lvl5pPr marL="0" marR="0" indent="182880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5pPr>
      <a:lvl6pPr marL="0" marR="0" indent="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6pPr>
      <a:lvl7pPr marL="0" marR="0" indent="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7pPr>
      <a:lvl8pPr marL="0" marR="0" indent="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8pPr>
      <a:lvl9pPr marL="0" marR="0" indent="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88620" y="135043"/>
            <a:ext cx="6995160" cy="22119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Title Text</a:t>
            </a:r>
          </a:p>
        </p:txBody>
      </p:sp>
      <p:sp>
        <p:nvSpPr>
          <p:cNvPr id="3" name="Body Level One…"/>
          <p:cNvSpPr txBox="1">
            <a:spLocks noGrp="1"/>
          </p:cNvSpPr>
          <p:nvPr>
            <p:ph type="body" idx="1"/>
          </p:nvPr>
        </p:nvSpPr>
        <p:spPr>
          <a:xfrm>
            <a:off x="388620" y="2346960"/>
            <a:ext cx="6995160" cy="7711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7004536" y="9476625"/>
            <a:ext cx="232877" cy="228512"/>
          </a:xfrm>
          <a:prstGeom prst="rect">
            <a:avLst/>
          </a:prstGeom>
          <a:ln w="12700">
            <a:miter lim="400000"/>
          </a:ln>
        </p:spPr>
        <p:txBody>
          <a:bodyPr wrap="none" lIns="45719" rIns="45719" anchor="ctr">
            <a:spAutoFit/>
          </a:bodyPr>
          <a:lstStyle>
            <a:lvl1pPr algn="r" defTabSz="776287">
              <a:defRPr sz="1000">
                <a:solidFill>
                  <a:srgbClr val="898989"/>
                </a:solidFill>
              </a:defRPr>
            </a:lvl1pPr>
          </a:lstStyle>
          <a:p>
            <a:fld id="{86CB4B4D-7CA3-9044-876B-883B54F8677D}" type="slidenum">
              <a:t>‹#›</a:t>
            </a:fld>
            <a:endParaRPr/>
          </a:p>
        </p:txBody>
      </p:sp>
    </p:spTree>
    <p:extLst>
      <p:ext uri="{BB962C8B-B14F-4D97-AF65-F5344CB8AC3E}">
        <p14:creationId xmlns:p14="http://schemas.microsoft.com/office/powerpoint/2010/main" val="5195738"/>
      </p:ext>
    </p:extLst>
  </p:cSld>
  <p:clrMap bg1="lt1" tx1="dk1" bg2="lt2" tx2="dk2" accent1="accent1" accent2="accent2" accent3="accent3" accent4="accent4" accent5="accent5" accent6="accent6" hlink="hlink" folHlink="folHlink"/>
  <p:sldLayoutIdLst>
    <p:sldLayoutId id="2147483653" r:id="rId1"/>
  </p:sldLayoutIdLst>
  <p:transition spd="med"/>
  <p:txStyles>
    <p:titleStyle>
      <a:lvl1pPr marL="0" marR="0" indent="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1pPr>
      <a:lvl2pPr marL="0" marR="0" indent="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2pPr>
      <a:lvl3pPr marL="0" marR="0" indent="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3pPr>
      <a:lvl4pPr marL="0" marR="0" indent="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4pPr>
      <a:lvl5pPr marL="0" marR="0" indent="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5pPr>
      <a:lvl6pPr marL="0" marR="0" indent="45720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6pPr>
      <a:lvl7pPr marL="0" marR="0" indent="91440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7pPr>
      <a:lvl8pPr marL="0" marR="0" indent="137160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8pPr>
      <a:lvl9pPr marL="0" marR="0" indent="182880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9pPr>
    </p:titleStyle>
    <p:bodyStyle>
      <a:lvl1pPr marL="193675" marR="0" indent="-193675" algn="l" defTabSz="776287"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Calibri"/>
          <a:ea typeface="Calibri"/>
          <a:cs typeface="Calibri"/>
          <a:sym typeface="Calibri"/>
        </a:defRPr>
      </a:lvl1pPr>
      <a:lvl2pPr marL="611663" marR="0" indent="-222726" algn="l" defTabSz="776287"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Calibri"/>
          <a:ea typeface="Calibri"/>
          <a:cs typeface="Calibri"/>
          <a:sym typeface="Calibri"/>
        </a:defRPr>
      </a:lvl2pPr>
      <a:lvl3pPr marL="1039905" marR="0" indent="-262030" algn="l" defTabSz="776287"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Calibri"/>
          <a:ea typeface="Calibri"/>
          <a:cs typeface="Calibri"/>
          <a:sym typeface="Calibri"/>
        </a:defRPr>
      </a:lvl3pPr>
      <a:lvl4pPr marL="1462193" marR="0" indent="-296968" algn="l" defTabSz="776287"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Calibri"/>
          <a:ea typeface="Calibri"/>
          <a:cs typeface="Calibri"/>
          <a:sym typeface="Calibri"/>
        </a:defRPr>
      </a:lvl4pPr>
      <a:lvl5pPr marL="1801636" marR="0" indent="-247473" algn="l" defTabSz="776287"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Calibri"/>
          <a:ea typeface="Calibri"/>
          <a:cs typeface="Calibri"/>
          <a:sym typeface="Calibri"/>
        </a:defRPr>
      </a:lvl5pPr>
      <a:lvl6pPr marL="2258836" marR="0" indent="-247473" algn="l" defTabSz="776287"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Calibri"/>
          <a:ea typeface="Calibri"/>
          <a:cs typeface="Calibri"/>
          <a:sym typeface="Calibri"/>
        </a:defRPr>
      </a:lvl6pPr>
      <a:lvl7pPr marL="2716036" marR="0" indent="-247473" algn="l" defTabSz="776287"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Calibri"/>
          <a:ea typeface="Calibri"/>
          <a:cs typeface="Calibri"/>
          <a:sym typeface="Calibri"/>
        </a:defRPr>
      </a:lvl7pPr>
      <a:lvl8pPr marL="3173236" marR="0" indent="-247473" algn="l" defTabSz="776287"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Calibri"/>
          <a:ea typeface="Calibri"/>
          <a:cs typeface="Calibri"/>
          <a:sym typeface="Calibri"/>
        </a:defRPr>
      </a:lvl8pPr>
      <a:lvl9pPr marL="3630436" marR="0" indent="-247473" algn="l" defTabSz="776287"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Calibri"/>
          <a:ea typeface="Calibri"/>
          <a:cs typeface="Calibri"/>
          <a:sym typeface="Calibri"/>
        </a:defRPr>
      </a:lvl9pPr>
    </p:bodyStyle>
    <p:otherStyle>
      <a:lvl1pPr marL="0" marR="0" indent="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1pPr>
      <a:lvl2pPr marL="0" marR="0" indent="45720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2pPr>
      <a:lvl3pPr marL="0" marR="0" indent="91440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3pPr>
      <a:lvl4pPr marL="0" marR="0" indent="137160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4pPr>
      <a:lvl5pPr marL="0" marR="0" indent="182880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5pPr>
      <a:lvl6pPr marL="0" marR="0" indent="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6pPr>
      <a:lvl7pPr marL="0" marR="0" indent="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7pPr>
      <a:lvl8pPr marL="0" marR="0" indent="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8pPr>
      <a:lvl9pPr marL="0" marR="0" indent="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1.png" descr="1.png"/>
          <p:cNvPicPr>
            <a:picLocks noChangeAspect="1"/>
          </p:cNvPicPr>
          <p:nvPr/>
        </p:nvPicPr>
        <p:blipFill>
          <a:blip r:embed="rId2"/>
          <a:srcRect/>
          <a:stretch>
            <a:fillRect/>
          </a:stretch>
        </p:blipFill>
        <p:spPr>
          <a:xfrm>
            <a:off x="303" y="-3"/>
            <a:ext cx="7771794" cy="10058404"/>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Buyer's Guide to Real Estate copy 4.png" descr="Buyer's Guide to Real Estate copy 4.png"/>
          <p:cNvPicPr>
            <a:picLocks noChangeAspect="1"/>
          </p:cNvPicPr>
          <p:nvPr/>
        </p:nvPicPr>
        <p:blipFill>
          <a:blip r:embed="rId2"/>
          <a:srcRect t="10" b="10"/>
          <a:stretch>
            <a:fillRect/>
          </a:stretch>
        </p:blipFill>
        <p:spPr>
          <a:xfrm>
            <a:off x="606" y="75788"/>
            <a:ext cx="7771794" cy="10058406"/>
          </a:xfrm>
          <a:prstGeom prst="rect">
            <a:avLst/>
          </a:prstGeom>
          <a:ln w="12700">
            <a:miter lim="400000"/>
          </a:ln>
        </p:spPr>
      </p:pic>
      <p:sp>
        <p:nvSpPr>
          <p:cNvPr id="85"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Agent Name here </a:t>
            </a:r>
            <a:r>
              <a:rPr sz="1800"/>
              <a:t>⋅ </a:t>
            </a:r>
            <a:r>
              <a:t>(123) 456-7890</a:t>
            </a:r>
          </a:p>
        </p:txBody>
      </p:sp>
      <p:sp>
        <p:nvSpPr>
          <p:cNvPr id="86" name="Things That Can Hurt Your Credit Score…"/>
          <p:cNvSpPr txBox="1"/>
          <p:nvPr/>
        </p:nvSpPr>
        <p:spPr>
          <a:xfrm>
            <a:off x="473369" y="641189"/>
            <a:ext cx="6481908" cy="6494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p>
            <a:pPr algn="just">
              <a:defRPr sz="1600" b="1">
                <a:uFill>
                  <a:solidFill>
                    <a:srgbClr val="000000"/>
                  </a:solidFill>
                </a:uFill>
                <a:latin typeface="Cambria"/>
                <a:ea typeface="Cambria"/>
                <a:cs typeface="Cambria"/>
                <a:sym typeface="Cambria"/>
              </a:defRPr>
            </a:pPr>
            <a:r>
              <a:rPr dirty="0"/>
              <a:t>Things That Can Hurt Your Credit Score</a:t>
            </a:r>
          </a:p>
          <a:p>
            <a:pPr algn="just">
              <a:defRPr sz="1600" b="1">
                <a:uFill>
                  <a:solidFill>
                    <a:srgbClr val="000000"/>
                  </a:solidFill>
                </a:uFill>
                <a:latin typeface="Cambria"/>
                <a:ea typeface="Cambria"/>
                <a:cs typeface="Cambria"/>
                <a:sym typeface="Cambria"/>
              </a:defRPr>
            </a:pPr>
            <a:endParaRPr dirty="0"/>
          </a:p>
          <a:p>
            <a:pPr marL="541020" lvl="1" indent="-160020" algn="just">
              <a:buSzPct val="100000"/>
              <a:buChar char="•"/>
              <a:defRPr sz="1600">
                <a:uFill>
                  <a:solidFill>
                    <a:srgbClr val="000000"/>
                  </a:solidFill>
                </a:uFill>
                <a:latin typeface="Cambria"/>
                <a:ea typeface="Cambria"/>
                <a:cs typeface="Cambria"/>
                <a:sym typeface="Cambria"/>
              </a:defRPr>
            </a:pPr>
            <a:r>
              <a:rPr dirty="0"/>
              <a:t>What is your payment history like? Were you prompt with your payments? Late or missed payments will negatively affect your credit rating.</a:t>
            </a:r>
            <a:r>
              <a:rPr lang="en-US" dirty="0"/>
              <a:t> </a:t>
            </a:r>
            <a:endParaRPr dirty="0"/>
          </a:p>
          <a:p>
            <a:pPr marL="541020" lvl="1" indent="-160020" algn="just">
              <a:spcBef>
                <a:spcPts val="1200"/>
              </a:spcBef>
              <a:buSzPct val="100000"/>
              <a:buChar char="•"/>
              <a:defRPr sz="1600">
                <a:uFill>
                  <a:solidFill>
                    <a:srgbClr val="000000"/>
                  </a:solidFill>
                </a:uFill>
                <a:latin typeface="Cambria"/>
                <a:ea typeface="Cambria"/>
                <a:cs typeface="Cambria"/>
                <a:sym typeface="Cambria"/>
              </a:defRPr>
            </a:pPr>
            <a:r>
              <a:rPr lang="en-US" dirty="0"/>
              <a:t>If you owe more than 33% of your total credit line, that will dramatically lower </a:t>
            </a:r>
            <a:r>
              <a:rPr dirty="0"/>
              <a:t>your credit score. </a:t>
            </a:r>
            <a:r>
              <a:rPr lang="en-US" dirty="0"/>
              <a:t>So, a great strategy is to pay down your credit cards below that 33% threshold</a:t>
            </a:r>
            <a:r>
              <a:rPr dirty="0"/>
              <a:t>.</a:t>
            </a:r>
          </a:p>
          <a:p>
            <a:pPr algn="just">
              <a:defRPr sz="1600">
                <a:uFill>
                  <a:solidFill>
                    <a:srgbClr val="000000"/>
                  </a:solidFill>
                </a:uFill>
                <a:latin typeface="Cambria"/>
                <a:ea typeface="Cambria"/>
                <a:cs typeface="Cambria"/>
                <a:sym typeface="Cambria"/>
              </a:defRPr>
            </a:pPr>
            <a:endParaRPr dirty="0"/>
          </a:p>
          <a:p>
            <a:pPr algn="just">
              <a:defRPr sz="2400" b="1">
                <a:uFill>
                  <a:solidFill>
                    <a:srgbClr val="000000"/>
                  </a:solidFill>
                </a:uFill>
                <a:latin typeface="Cambria"/>
                <a:ea typeface="Cambria"/>
                <a:cs typeface="Cambria"/>
                <a:sym typeface="Cambria"/>
              </a:defRPr>
            </a:pPr>
            <a:r>
              <a:rPr dirty="0"/>
              <a:t>Hiring a Real Estate Professional</a:t>
            </a:r>
          </a:p>
          <a:p>
            <a:pPr algn="just">
              <a:defRPr sz="2400" b="1">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A licensed real estate professional will provide much more than the service of helping you find your ideal home. Real estate agents are expert negotiators with other agents, seasoned financial advisors with clients, and superb navigators in the geographic areas they service. A professional real estate agent is your best resource when buying your home.</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If that isn’t enough, listen to the 93% of homeowners polled, who agreed that YES, you should absolutely work with a real estate professional through this process!</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endParaRPr dirty="0"/>
          </a:p>
        </p:txBody>
      </p:sp>
      <p:sp>
        <p:nvSpPr>
          <p:cNvPr id="2" name="TextBox 1">
            <a:extLst>
              <a:ext uri="{FF2B5EF4-FFF2-40B4-BE49-F238E27FC236}">
                <a16:creationId xmlns:a16="http://schemas.microsoft.com/office/drawing/2014/main" id="{D8FF2C07-D00A-086B-A7EF-D3A9FE85309B}"/>
              </a:ext>
            </a:extLst>
          </p:cNvPr>
          <p:cNvSpPr txBox="1"/>
          <p:nvPr/>
        </p:nvSpPr>
        <p:spPr>
          <a:xfrm>
            <a:off x="7358028" y="9606282"/>
            <a:ext cx="414068" cy="376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t>10</a:t>
            </a:r>
            <a:endParaRPr kumimoji="0" lang="en-US" sz="1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Buyer's Guide to Real Estate copy 5.png" descr="Buyer's Guide to Real Estate copy 5.png"/>
          <p:cNvPicPr>
            <a:picLocks noChangeAspect="1"/>
          </p:cNvPicPr>
          <p:nvPr/>
        </p:nvPicPr>
        <p:blipFill>
          <a:blip r:embed="rId2"/>
          <a:srcRect t="10" b="10"/>
          <a:stretch>
            <a:fillRect/>
          </a:stretch>
        </p:blipFill>
        <p:spPr>
          <a:xfrm>
            <a:off x="303" y="-3"/>
            <a:ext cx="7771794" cy="10058405"/>
          </a:xfrm>
          <a:prstGeom prst="rect">
            <a:avLst/>
          </a:prstGeom>
          <a:ln w="12700">
            <a:miter lim="400000"/>
          </a:ln>
        </p:spPr>
      </p:pic>
      <p:sp>
        <p:nvSpPr>
          <p:cNvPr id="89"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Agent Name here </a:t>
            </a:r>
            <a:r>
              <a:rPr sz="1800"/>
              <a:t>⋅ </a:t>
            </a:r>
            <a:r>
              <a:t>(123) 456-7890</a:t>
            </a:r>
          </a:p>
        </p:txBody>
      </p:sp>
      <p:sp>
        <p:nvSpPr>
          <p:cNvPr id="90" name="They Protect Your Best Interests…"/>
          <p:cNvSpPr txBox="1"/>
          <p:nvPr/>
        </p:nvSpPr>
        <p:spPr>
          <a:xfrm>
            <a:off x="661480" y="3275951"/>
            <a:ext cx="6832103" cy="6001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p>
            <a:pPr algn="just">
              <a:defRPr sz="1600">
                <a:uFill>
                  <a:solidFill>
                    <a:srgbClr val="000000"/>
                  </a:solidFill>
                </a:uFill>
                <a:latin typeface="Cambria"/>
                <a:ea typeface="Cambria"/>
                <a:cs typeface="Cambria"/>
                <a:sym typeface="Cambria"/>
              </a:defRPr>
            </a:pPr>
            <a:r>
              <a:rPr b="1" dirty="0"/>
              <a:t>They Protect Your Best Interests</a:t>
            </a:r>
            <a:r>
              <a:rPr lang="en-US" dirty="0"/>
              <a:t> </a:t>
            </a:r>
            <a:endParaRPr dirty="0"/>
          </a:p>
          <a:p>
            <a:pPr algn="just">
              <a:defRPr sz="1600">
                <a:uFill>
                  <a:solidFill>
                    <a:srgbClr val="000000"/>
                  </a:solidFill>
                </a:uFill>
                <a:latin typeface="Cambria"/>
                <a:ea typeface="Cambria"/>
                <a:cs typeface="Cambria"/>
                <a:sym typeface="Cambria"/>
              </a:defRPr>
            </a:pPr>
            <a:r>
              <a:rPr dirty="0"/>
              <a:t>Just as you’d turn to a trusted surgeon for a medical procedure or an attorney to help with a legal woe or contract, hiring a professional real estate agent helps to ensure that all your family’s interests are well served. From navigating complicated processes to negotiating on your behalf, it’s important to have an advocate on your side.</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b="1" dirty="0"/>
              <a:t>They’ve Done the Homework</a:t>
            </a:r>
          </a:p>
          <a:p>
            <a:pPr algn="just">
              <a:defRPr sz="1600">
                <a:uFill>
                  <a:solidFill>
                    <a:srgbClr val="000000"/>
                  </a:solidFill>
                </a:uFill>
                <a:latin typeface="Cambria"/>
                <a:ea typeface="Cambria"/>
                <a:cs typeface="Cambria"/>
                <a:sym typeface="Cambria"/>
              </a:defRPr>
            </a:pPr>
            <a:r>
              <a:rPr dirty="0"/>
              <a:t>In the United States, it takes between 60-180 hours of course work before you can even sit for the real estate exam. During that time, we learn principles which include property valuation, escrow procedures, financing, and taxes. We learn state and federal law which includes writing binding contracts and leases, titles, liens and encumbrances, unlawful discrimination. We then learn safe and fair practices for working with sellers and buyers that include communication skills, marketing, pricing, and a wide spectrum of necessary technology and tools needed to list and sell real estate in today’s world.</a:t>
            </a:r>
            <a:r>
              <a:rPr lang="en-US" dirty="0"/>
              <a:t> </a:t>
            </a:r>
            <a:endParaRPr dirty="0"/>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b="1" dirty="0"/>
              <a:t>Standards Matter</a:t>
            </a:r>
          </a:p>
          <a:p>
            <a:pPr algn="just">
              <a:defRPr sz="1600">
                <a:uFill>
                  <a:solidFill>
                    <a:srgbClr val="000000"/>
                  </a:solidFill>
                </a:uFill>
                <a:latin typeface="Cambria"/>
                <a:ea typeface="Cambria"/>
                <a:cs typeface="Cambria"/>
                <a:sym typeface="Cambria"/>
              </a:defRPr>
            </a:pPr>
            <a:r>
              <a:rPr dirty="0"/>
              <a:t>There is a difference between just being a licensed agent and being a REALTOR®.</a:t>
            </a:r>
            <a:r>
              <a:rPr lang="en-US" dirty="0"/>
              <a:t> </a:t>
            </a:r>
            <a:r>
              <a:rPr dirty="0"/>
              <a:t> A Realtor</a:t>
            </a:r>
            <a:r>
              <a:rPr lang="en-US" dirty="0">
                <a:ea typeface="+mn-lt"/>
                <a:cs typeface="+mn-lt"/>
              </a:rPr>
              <a:t>®</a:t>
            </a:r>
            <a:r>
              <a:rPr lang="en-US" dirty="0"/>
              <a:t> </a:t>
            </a:r>
            <a:r>
              <a:rPr dirty="0"/>
              <a:t>is a real estate agent who is an active member of the National Association of Realtors</a:t>
            </a:r>
            <a:r>
              <a:rPr lang="en-US" dirty="0">
                <a:ea typeface="+mn-lt"/>
                <a:cs typeface="+mn-lt"/>
              </a:rPr>
              <a:t>®</a:t>
            </a:r>
            <a:r>
              <a:rPr dirty="0"/>
              <a:t>, which was founded in 1908, and is one of the largest trade associations in the United States. To join this organization, agents </a:t>
            </a:r>
            <a:r>
              <a:rPr lang="en-US" dirty="0"/>
              <a:t>must not only have </a:t>
            </a:r>
            <a:r>
              <a:rPr dirty="0"/>
              <a:t>a valid license</a:t>
            </a:r>
            <a:r>
              <a:rPr lang="en-US" dirty="0"/>
              <a:t>,</a:t>
            </a:r>
            <a:r>
              <a:rPr dirty="0"/>
              <a:t> but impeccable conduct records and adhere to an extensive Code of Ethics and Standards of Practice.</a:t>
            </a:r>
          </a:p>
        </p:txBody>
      </p:sp>
      <p:sp>
        <p:nvSpPr>
          <p:cNvPr id="2" name="TextBox 1">
            <a:extLst>
              <a:ext uri="{FF2B5EF4-FFF2-40B4-BE49-F238E27FC236}">
                <a16:creationId xmlns:a16="http://schemas.microsoft.com/office/drawing/2014/main" id="{6B3034F8-463A-1CF2-B1AE-E1E7EF2B6039}"/>
              </a:ext>
            </a:extLst>
          </p:cNvPr>
          <p:cNvSpPr txBox="1"/>
          <p:nvPr/>
        </p:nvSpPr>
        <p:spPr>
          <a:xfrm>
            <a:off x="7358028" y="9606282"/>
            <a:ext cx="414068" cy="376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t>11</a:t>
            </a:r>
            <a:endParaRPr kumimoji="0" lang="en-US" sz="1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web address here"/>
          <p:cNvSpPr txBox="1"/>
          <p:nvPr/>
        </p:nvSpPr>
        <p:spPr>
          <a:xfrm>
            <a:off x="233604" y="9606281"/>
            <a:ext cx="1661131" cy="294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400" b="1">
                <a:latin typeface="+mj-lt"/>
                <a:ea typeface="+mj-ea"/>
                <a:cs typeface="+mj-cs"/>
                <a:sym typeface="Helvetica"/>
              </a:defRPr>
            </a:lvl1pPr>
          </a:lstStyle>
          <a:p>
            <a:r>
              <a:t>web address here</a:t>
            </a:r>
          </a:p>
        </p:txBody>
      </p:sp>
      <p:sp>
        <p:nvSpPr>
          <p:cNvPr id="93" name="email address here"/>
          <p:cNvSpPr txBox="1"/>
          <p:nvPr/>
        </p:nvSpPr>
        <p:spPr>
          <a:xfrm>
            <a:off x="5859705" y="9606281"/>
            <a:ext cx="1786302" cy="294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400" b="1">
                <a:latin typeface="+mj-lt"/>
                <a:ea typeface="+mj-ea"/>
                <a:cs typeface="+mj-cs"/>
                <a:sym typeface="Helvetica"/>
              </a:defRPr>
            </a:lvl1pPr>
          </a:lstStyle>
          <a:p>
            <a:r>
              <a:t>email address here</a:t>
            </a:r>
          </a:p>
        </p:txBody>
      </p:sp>
      <p:pic>
        <p:nvPicPr>
          <p:cNvPr id="94" name="Group" descr="Group"/>
          <p:cNvPicPr>
            <a:picLocks noChangeAspect="1"/>
          </p:cNvPicPr>
          <p:nvPr/>
        </p:nvPicPr>
        <p:blipFill>
          <a:blip r:embed="rId2"/>
          <a:srcRect t="10" b="10"/>
          <a:stretch>
            <a:fillRect/>
          </a:stretch>
        </p:blipFill>
        <p:spPr>
          <a:xfrm>
            <a:off x="301" y="-7"/>
            <a:ext cx="7771800" cy="10058411"/>
          </a:xfrm>
          <a:prstGeom prst="rect">
            <a:avLst/>
          </a:prstGeom>
          <a:ln w="12700">
            <a:miter lim="400000"/>
          </a:ln>
        </p:spPr>
      </p:pic>
      <p:sp>
        <p:nvSpPr>
          <p:cNvPr id="95"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Agent Name here </a:t>
            </a:r>
            <a:r>
              <a:rPr sz="1800"/>
              <a:t>⋅ </a:t>
            </a:r>
            <a:r>
              <a:t>(123) 456-7890</a:t>
            </a:r>
          </a:p>
        </p:txBody>
      </p:sp>
      <p:sp>
        <p:nvSpPr>
          <p:cNvPr id="96" name="For buyers like you, that means hiring a REALTOR® allows you more peace of mind knowing that your representative has been thoroughly vetted and has sworn an oath to those professional ethics and standards.…"/>
          <p:cNvSpPr txBox="1"/>
          <p:nvPr/>
        </p:nvSpPr>
        <p:spPr>
          <a:xfrm>
            <a:off x="561505" y="682264"/>
            <a:ext cx="6500776" cy="28007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p>
            <a:pPr algn="just">
              <a:defRPr sz="1600">
                <a:uFill>
                  <a:solidFill>
                    <a:srgbClr val="000000"/>
                  </a:solidFill>
                </a:uFill>
                <a:latin typeface="Cambria"/>
                <a:ea typeface="Cambria"/>
                <a:cs typeface="Cambria"/>
                <a:sym typeface="Cambria"/>
              </a:defRPr>
            </a:pPr>
            <a:r>
              <a:rPr dirty="0"/>
              <a:t>For buyers like you, that means hiring a REALTOR® allows you more peace of mind knowing that your representative has been thoroughly vetted and has sworn an oath to those professional ethics and standards.</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lang="en-US" b="1" dirty="0"/>
              <a:t>"</a:t>
            </a:r>
            <a:r>
              <a:rPr b="1" dirty="0"/>
              <a:t>Legal Ease</a:t>
            </a:r>
            <a:r>
              <a:rPr lang="en-US" b="1" dirty="0"/>
              <a:t>"</a:t>
            </a:r>
            <a:endParaRPr b="1" dirty="0"/>
          </a:p>
          <a:p>
            <a:pPr algn="just">
              <a:defRPr sz="1600">
                <a:uFill>
                  <a:solidFill>
                    <a:srgbClr val="000000"/>
                  </a:solidFill>
                </a:uFill>
                <a:latin typeface="Cambria"/>
                <a:ea typeface="Cambria"/>
                <a:cs typeface="Cambria"/>
                <a:sym typeface="Cambria"/>
              </a:defRPr>
            </a:pPr>
            <a:r>
              <a:rPr dirty="0"/>
              <a:t>As you might imagine, managing contracts, addendums, contingencies, and caveats in a world that has become more litigious than ever is not for the faint of heart. Just as a CPA might help you successfully wade through ever-changing tax codes to confidently file a tax return, a real estate professional helps home sellers expertly and legally navigate price, terms, conditions, and contracts with a lot more peace of mind.</a:t>
            </a:r>
          </a:p>
        </p:txBody>
      </p:sp>
      <p:sp>
        <p:nvSpPr>
          <p:cNvPr id="2" name="TextBox 1">
            <a:extLst>
              <a:ext uri="{FF2B5EF4-FFF2-40B4-BE49-F238E27FC236}">
                <a16:creationId xmlns:a16="http://schemas.microsoft.com/office/drawing/2014/main" id="{7916E5FC-78AD-AA8A-C196-354D3EE00772}"/>
              </a:ext>
            </a:extLst>
          </p:cNvPr>
          <p:cNvSpPr txBox="1"/>
          <p:nvPr/>
        </p:nvSpPr>
        <p:spPr>
          <a:xfrm>
            <a:off x="7358028" y="9606282"/>
            <a:ext cx="414068" cy="376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t>12</a:t>
            </a:r>
            <a:endParaRPr kumimoji="0" lang="en-US" sz="1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web address here"/>
          <p:cNvSpPr txBox="1"/>
          <p:nvPr/>
        </p:nvSpPr>
        <p:spPr>
          <a:xfrm>
            <a:off x="233604" y="9606281"/>
            <a:ext cx="1661131" cy="294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400" b="1">
                <a:latin typeface="+mj-lt"/>
                <a:ea typeface="+mj-ea"/>
                <a:cs typeface="+mj-cs"/>
                <a:sym typeface="Helvetica"/>
              </a:defRPr>
            </a:lvl1pPr>
          </a:lstStyle>
          <a:p>
            <a:r>
              <a:t>web address here</a:t>
            </a:r>
          </a:p>
        </p:txBody>
      </p:sp>
      <p:sp>
        <p:nvSpPr>
          <p:cNvPr id="99" name="email address here"/>
          <p:cNvSpPr txBox="1"/>
          <p:nvPr/>
        </p:nvSpPr>
        <p:spPr>
          <a:xfrm>
            <a:off x="5859705" y="9606281"/>
            <a:ext cx="1786302" cy="294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400" b="1">
                <a:latin typeface="+mj-lt"/>
                <a:ea typeface="+mj-ea"/>
                <a:cs typeface="+mj-cs"/>
                <a:sym typeface="Helvetica"/>
              </a:defRPr>
            </a:lvl1pPr>
          </a:lstStyle>
          <a:p>
            <a:r>
              <a:t>email address here</a:t>
            </a:r>
          </a:p>
        </p:txBody>
      </p:sp>
      <p:pic>
        <p:nvPicPr>
          <p:cNvPr id="100" name="Group" descr="Group"/>
          <p:cNvPicPr>
            <a:picLocks noChangeAspect="1"/>
          </p:cNvPicPr>
          <p:nvPr/>
        </p:nvPicPr>
        <p:blipFill>
          <a:blip r:embed="rId2"/>
          <a:srcRect t="10" b="10"/>
          <a:stretch>
            <a:fillRect/>
          </a:stretch>
        </p:blipFill>
        <p:spPr>
          <a:xfrm>
            <a:off x="301" y="-7"/>
            <a:ext cx="7771800" cy="10058411"/>
          </a:xfrm>
          <a:prstGeom prst="rect">
            <a:avLst/>
          </a:prstGeom>
          <a:ln w="12700">
            <a:miter lim="400000"/>
          </a:ln>
        </p:spPr>
      </p:pic>
      <p:sp>
        <p:nvSpPr>
          <p:cNvPr id="101"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rPr dirty="0"/>
              <a:t>Agent Name here </a:t>
            </a:r>
            <a:r>
              <a:rPr sz="1800" dirty="0"/>
              <a:t>⋅ </a:t>
            </a:r>
            <a:r>
              <a:rPr dirty="0"/>
              <a:t>(123) 456-7890</a:t>
            </a:r>
          </a:p>
        </p:txBody>
      </p:sp>
      <p:sp>
        <p:nvSpPr>
          <p:cNvPr id="102" name="Do I need a Buyer’s Agent?…"/>
          <p:cNvSpPr txBox="1"/>
          <p:nvPr/>
        </p:nvSpPr>
        <p:spPr>
          <a:xfrm>
            <a:off x="1403197" y="1414254"/>
            <a:ext cx="4966006" cy="67208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just">
              <a:defRPr sz="2400" b="1">
                <a:uFill>
                  <a:solidFill>
                    <a:srgbClr val="000000"/>
                  </a:solidFill>
                </a:uFill>
                <a:latin typeface="Cambria"/>
                <a:ea typeface="Cambria"/>
                <a:cs typeface="Cambria"/>
                <a:sym typeface="Cambria"/>
              </a:defRPr>
            </a:pPr>
            <a:r>
              <a:t>Do I need a Buyer’s Agent?</a:t>
            </a:r>
          </a:p>
          <a:p>
            <a:pPr algn="just">
              <a:defRPr sz="1600">
                <a:uFill>
                  <a:solidFill>
                    <a:srgbClr val="000000"/>
                  </a:solidFill>
                </a:uFill>
                <a:latin typeface="Cambria"/>
                <a:ea typeface="Cambria"/>
                <a:cs typeface="Cambria"/>
                <a:sym typeface="Cambria"/>
              </a:defRPr>
            </a:pPr>
            <a:endParaRPr/>
          </a:p>
          <a:p>
            <a:pPr algn="just">
              <a:defRPr sz="1600">
                <a:uFill>
                  <a:solidFill>
                    <a:srgbClr val="000000"/>
                  </a:solidFill>
                </a:uFill>
                <a:latin typeface="Cambria"/>
                <a:ea typeface="Cambria"/>
                <a:cs typeface="Cambria"/>
                <a:sym typeface="Cambria"/>
              </a:defRPr>
            </a:pPr>
            <a:r>
              <a:t>A buyer’s agent is a licensed, professional real estate agent working on behalf of a home buyer. They officially represent the buyer in all aspects of their home purchase. Buyer’s agents are legally bound to help buyers, whereas a listing agent—the real estate agent representing the home listing—will always be bound to their contractual relationship with the seller and will be working in their best interests. </a:t>
            </a:r>
          </a:p>
          <a:p>
            <a:pPr algn="just">
              <a:defRPr sz="1600">
                <a:uFill>
                  <a:solidFill>
                    <a:srgbClr val="000000"/>
                  </a:solidFill>
                </a:uFill>
                <a:latin typeface="Cambria"/>
                <a:ea typeface="Cambria"/>
                <a:cs typeface="Cambria"/>
                <a:sym typeface="Cambria"/>
              </a:defRPr>
            </a:pPr>
            <a:endParaRPr/>
          </a:p>
          <a:p>
            <a:pPr algn="just">
              <a:defRPr sz="1600">
                <a:uFill>
                  <a:solidFill>
                    <a:srgbClr val="000000"/>
                  </a:solidFill>
                </a:uFill>
                <a:latin typeface="Cambria"/>
                <a:ea typeface="Cambria"/>
                <a:cs typeface="Cambria"/>
                <a:sym typeface="Cambria"/>
              </a:defRPr>
            </a:pPr>
            <a:r>
              <a:t>The advantage to signing a Buyer’s Agency Agreement is that you will have a professional agent working to find and secure the ideal home for you. It is much easier to find a home that meets your needs, negotiate a contract, and close the transaction with an experienced agent by your side. You won’t need to spend endless evenings and weekends running around looking for homes or trying to search computer networks by yourself. When you tour homes with your professional Buyer’s Agent, you will already know that the homes meet your criteria and are within your price range.</a:t>
            </a:r>
          </a:p>
          <a:p>
            <a:pPr algn="just">
              <a:defRPr sz="1600">
                <a:uFill>
                  <a:solidFill>
                    <a:srgbClr val="000000"/>
                  </a:solidFill>
                </a:uFill>
                <a:latin typeface="Cambria"/>
                <a:ea typeface="Cambria"/>
                <a:cs typeface="Cambria"/>
                <a:sym typeface="Cambria"/>
              </a:defRPr>
            </a:pPr>
            <a:endParaRPr/>
          </a:p>
          <a:p>
            <a:pPr algn="just">
              <a:defRPr sz="1600">
                <a:uFill>
                  <a:solidFill>
                    <a:srgbClr val="000000"/>
                  </a:solidFill>
                </a:uFill>
                <a:latin typeface="Cambria"/>
                <a:ea typeface="Cambria"/>
                <a:cs typeface="Cambria"/>
                <a:sym typeface="Cambria"/>
              </a:defRPr>
            </a:pPr>
            <a:r>
              <a:t>I would be happy to further explain the process of how the Buyer Agency Agreement works and answer any questions you may have!</a:t>
            </a:r>
          </a:p>
        </p:txBody>
      </p:sp>
      <p:sp>
        <p:nvSpPr>
          <p:cNvPr id="2" name="TextBox 1">
            <a:extLst>
              <a:ext uri="{FF2B5EF4-FFF2-40B4-BE49-F238E27FC236}">
                <a16:creationId xmlns:a16="http://schemas.microsoft.com/office/drawing/2014/main" id="{20BC3974-D085-F98D-1E90-6011B035E904}"/>
              </a:ext>
            </a:extLst>
          </p:cNvPr>
          <p:cNvSpPr txBox="1"/>
          <p:nvPr/>
        </p:nvSpPr>
        <p:spPr>
          <a:xfrm>
            <a:off x="7358028" y="9606282"/>
            <a:ext cx="414068" cy="376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t>13</a:t>
            </a:r>
            <a:endParaRPr kumimoji="0" lang="en-US" sz="1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web address here"/>
          <p:cNvSpPr txBox="1"/>
          <p:nvPr/>
        </p:nvSpPr>
        <p:spPr>
          <a:xfrm>
            <a:off x="233604" y="9606281"/>
            <a:ext cx="1661131" cy="294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400" b="1">
                <a:latin typeface="+mj-lt"/>
                <a:ea typeface="+mj-ea"/>
                <a:cs typeface="+mj-cs"/>
                <a:sym typeface="Helvetica"/>
              </a:defRPr>
            </a:lvl1pPr>
          </a:lstStyle>
          <a:p>
            <a:r>
              <a:t>web address here</a:t>
            </a:r>
          </a:p>
        </p:txBody>
      </p:sp>
      <p:sp>
        <p:nvSpPr>
          <p:cNvPr id="105" name="email address here"/>
          <p:cNvSpPr txBox="1"/>
          <p:nvPr/>
        </p:nvSpPr>
        <p:spPr>
          <a:xfrm>
            <a:off x="5859705" y="9606281"/>
            <a:ext cx="1786302" cy="294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400" b="1">
                <a:latin typeface="+mj-lt"/>
                <a:ea typeface="+mj-ea"/>
                <a:cs typeface="+mj-cs"/>
                <a:sym typeface="Helvetica"/>
              </a:defRPr>
            </a:lvl1pPr>
          </a:lstStyle>
          <a:p>
            <a:r>
              <a:t>email address here</a:t>
            </a:r>
          </a:p>
        </p:txBody>
      </p:sp>
      <p:pic>
        <p:nvPicPr>
          <p:cNvPr id="106" name="Group" descr="Group"/>
          <p:cNvPicPr>
            <a:picLocks noChangeAspect="1"/>
          </p:cNvPicPr>
          <p:nvPr/>
        </p:nvPicPr>
        <p:blipFill>
          <a:blip r:embed="rId2"/>
          <a:srcRect t="10" b="10"/>
          <a:stretch>
            <a:fillRect/>
          </a:stretch>
        </p:blipFill>
        <p:spPr>
          <a:xfrm>
            <a:off x="301" y="-7"/>
            <a:ext cx="7771800" cy="10058411"/>
          </a:xfrm>
          <a:prstGeom prst="rect">
            <a:avLst/>
          </a:prstGeom>
          <a:ln w="12700">
            <a:miter lim="400000"/>
          </a:ln>
        </p:spPr>
      </p:pic>
      <p:sp>
        <p:nvSpPr>
          <p:cNvPr id="107"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rPr dirty="0"/>
              <a:t>Agent Name here </a:t>
            </a:r>
            <a:r>
              <a:rPr sz="1800" dirty="0"/>
              <a:t>⋅ </a:t>
            </a:r>
            <a:r>
              <a:rPr dirty="0"/>
              <a:t>(123) 456-7890</a:t>
            </a:r>
          </a:p>
        </p:txBody>
      </p:sp>
      <p:sp>
        <p:nvSpPr>
          <p:cNvPr id="108" name="Enlisting the services of a professional Buyer’s Agent is similar to using an accountant to help you with your taxes, a doctor to help you with your health care, or a mechanic to help you with your car.  If you had the time to devote to learning everythi"/>
          <p:cNvSpPr txBox="1"/>
          <p:nvPr/>
        </p:nvSpPr>
        <p:spPr>
          <a:xfrm>
            <a:off x="532516" y="5593250"/>
            <a:ext cx="6471399" cy="3293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just">
              <a:defRPr sz="1600">
                <a:uFill>
                  <a:solidFill>
                    <a:srgbClr val="000000"/>
                  </a:solidFill>
                </a:uFill>
                <a:latin typeface="Cambria"/>
                <a:ea typeface="Cambria"/>
                <a:cs typeface="Cambria"/>
                <a:sym typeface="Cambria"/>
              </a:defRPr>
            </a:pPr>
            <a:r>
              <a:rPr dirty="0"/>
              <a:t>Enlisting the services of a professional Buyer’s Agent is similar to using an accountant to help you with your taxes, a doctor to help you with your health care, or a mechanic to help you with your car.  If you had the time to devote to learning everything about accounting, medicine, and automotive mechanics, you could perform these services yourself. But who has the time? This is why you allow other professionals to help you in their specific areas of expertise.</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I will take care of the hassles of everyday real estate transactions for you. I let you concentrate on your full-time job, while I do my job. I will guide you through the home-buying process and exclusively represent your interests as I help you find a home, present your contract offer, negotiate, and close on your home!</a:t>
            </a:r>
          </a:p>
        </p:txBody>
      </p:sp>
      <p:sp>
        <p:nvSpPr>
          <p:cNvPr id="2" name="TextBox 1">
            <a:extLst>
              <a:ext uri="{FF2B5EF4-FFF2-40B4-BE49-F238E27FC236}">
                <a16:creationId xmlns:a16="http://schemas.microsoft.com/office/drawing/2014/main" id="{7221240F-5CBD-0304-555D-C69122F65DB5}"/>
              </a:ext>
            </a:extLst>
          </p:cNvPr>
          <p:cNvSpPr txBox="1"/>
          <p:nvPr/>
        </p:nvSpPr>
        <p:spPr>
          <a:xfrm>
            <a:off x="7358028" y="9606282"/>
            <a:ext cx="414068" cy="376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t>14</a:t>
            </a:r>
            <a:endParaRPr kumimoji="0" lang="en-US" sz="1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romote and protect your interests.…"/>
          <p:cNvSpPr txBox="1"/>
          <p:nvPr/>
        </p:nvSpPr>
        <p:spPr>
          <a:xfrm>
            <a:off x="764063" y="4179895"/>
            <a:ext cx="6244274" cy="5006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a:ln>
                  <a:noFill/>
                </a:ln>
                <a:solidFill>
                  <a:srgbClr val="000000"/>
                </a:solidFill>
                <a:effectLst/>
                <a:uLnTx/>
                <a:uFillTx/>
                <a:latin typeface="Proxima Nova"/>
                <a:sym typeface="Proxima Nova"/>
              </a:rPr>
              <a:t>Promote and protect your interests.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a:ln>
                  <a:noFill/>
                </a:ln>
                <a:solidFill>
                  <a:srgbClr val="000000"/>
                </a:solidFill>
                <a:effectLst/>
                <a:uLnTx/>
                <a:uFillTx/>
                <a:latin typeface="Proxima Nova"/>
                <a:sym typeface="Proxima Nova"/>
              </a:rPr>
              <a:t>Sign an agency agreement saying I will represent you, the buyer.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a:ln>
                  <a:noFill/>
                </a:ln>
                <a:solidFill>
                  <a:srgbClr val="000000"/>
                </a:solidFill>
                <a:effectLst/>
                <a:uLnTx/>
                <a:uFillTx/>
                <a:latin typeface="Proxima Nova"/>
                <a:sym typeface="Proxima Nova"/>
              </a:rPr>
              <a:t>Ask you to be loyal and not work with other REALTORS.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a:ln>
                  <a:noFill/>
                </a:ln>
                <a:solidFill>
                  <a:srgbClr val="000000"/>
                </a:solidFill>
                <a:effectLst/>
                <a:uLnTx/>
                <a:uFillTx/>
                <a:latin typeface="Proxima Nova"/>
                <a:sym typeface="Proxima Nova"/>
              </a:rPr>
              <a:t>Locate and show available properties from any company, pointing out strengths and weaknesses to you while honoring your price limits.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a:ln>
                  <a:noFill/>
                </a:ln>
                <a:solidFill>
                  <a:srgbClr val="000000"/>
                </a:solidFill>
                <a:effectLst/>
                <a:uLnTx/>
                <a:uFillTx/>
                <a:latin typeface="Proxima Nova"/>
                <a:sym typeface="Proxima Nova"/>
              </a:rPr>
              <a:t>Provide important information about neighborhoods, floor plans, and resale characteristics.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a:ln>
                  <a:noFill/>
                </a:ln>
                <a:solidFill>
                  <a:srgbClr val="000000"/>
                </a:solidFill>
                <a:effectLst/>
                <a:uLnTx/>
                <a:uFillTx/>
                <a:latin typeface="Proxima Nova"/>
                <a:sym typeface="Proxima Nova"/>
              </a:rPr>
              <a:t>Coun</a:t>
            </a:r>
            <a:r>
              <a:rPr kumimoji="0" lang="en-US" sz="1300" b="0" i="0" u="none" strike="noStrike" kern="0" cap="none" spc="0" normalizeH="0" baseline="0" noProof="0" dirty="0">
                <a:ln>
                  <a:noFill/>
                </a:ln>
                <a:solidFill>
                  <a:srgbClr val="000000"/>
                </a:solidFill>
                <a:effectLst/>
                <a:uLnTx/>
                <a:uFillTx/>
                <a:latin typeface="Proxima Nova"/>
                <a:sym typeface="Proxima Nova"/>
              </a:rPr>
              <a:t>se</a:t>
            </a:r>
            <a:r>
              <a:rPr kumimoji="0" sz="1300" b="0" i="0" u="none" strike="noStrike" kern="0" cap="none" spc="0" normalizeH="0" baseline="0" noProof="0" dirty="0">
                <a:ln>
                  <a:noFill/>
                </a:ln>
                <a:solidFill>
                  <a:srgbClr val="000000"/>
                </a:solidFill>
                <a:effectLst/>
                <a:uLnTx/>
                <a:uFillTx/>
                <a:latin typeface="Proxima Nova"/>
                <a:sym typeface="Proxima Nova"/>
              </a:rPr>
              <a:t>l you about property values.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a:ln>
                  <a:noFill/>
                </a:ln>
                <a:solidFill>
                  <a:srgbClr val="000000"/>
                </a:solidFill>
                <a:effectLst/>
                <a:uLnTx/>
                <a:uFillTx/>
                <a:latin typeface="Proxima Nova"/>
                <a:sym typeface="Proxima Nova"/>
              </a:rPr>
              <a:t>Keep your bargaining and financial position confidential.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a:ln>
                  <a:noFill/>
                </a:ln>
                <a:solidFill>
                  <a:srgbClr val="000000"/>
                </a:solidFill>
                <a:effectLst/>
                <a:uLnTx/>
                <a:uFillTx/>
                <a:latin typeface="Proxima Nova"/>
                <a:sym typeface="Proxima Nova"/>
              </a:rPr>
              <a:t>Advise you on offers you may want to make on a property.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a:ln>
                  <a:noFill/>
                </a:ln>
                <a:solidFill>
                  <a:srgbClr val="000000"/>
                </a:solidFill>
                <a:effectLst/>
                <a:uLnTx/>
                <a:uFillTx/>
                <a:latin typeface="Proxima Nova"/>
                <a:sym typeface="Proxima Nova"/>
              </a:rPr>
              <a:t>Assist you in arranging property inspections.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a:ln>
                  <a:noFill/>
                </a:ln>
                <a:solidFill>
                  <a:srgbClr val="000000"/>
                </a:solidFill>
                <a:effectLst/>
                <a:uLnTx/>
                <a:uFillTx/>
                <a:latin typeface="Proxima Nova"/>
                <a:sym typeface="Proxima Nova"/>
              </a:rPr>
              <a:t>Submit offers to purchase promptly.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a:ln>
                  <a:noFill/>
                </a:ln>
                <a:solidFill>
                  <a:srgbClr val="000000"/>
                </a:solidFill>
                <a:effectLst/>
                <a:uLnTx/>
                <a:uFillTx/>
                <a:latin typeface="Proxima Nova"/>
                <a:sym typeface="Proxima Nova"/>
              </a:rPr>
              <a:t>Respond honestly and accurately to questions.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a:ln>
                  <a:noFill/>
                </a:ln>
                <a:solidFill>
                  <a:srgbClr val="000000"/>
                </a:solidFill>
                <a:effectLst/>
                <a:uLnTx/>
                <a:uFillTx/>
                <a:latin typeface="Proxima Nova"/>
                <a:sym typeface="Proxima Nova"/>
              </a:rPr>
              <a:t>Consult with you regarding counter-offers.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a:ln>
                  <a:noFill/>
                </a:ln>
                <a:solidFill>
                  <a:srgbClr val="000000"/>
                </a:solidFill>
                <a:effectLst/>
                <a:uLnTx/>
                <a:uFillTx/>
                <a:latin typeface="Proxima Nova"/>
                <a:sym typeface="Proxima Nova"/>
              </a:rPr>
              <a:t>Negotiate only on your behalf.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a:ln>
                  <a:noFill/>
                </a:ln>
                <a:solidFill>
                  <a:srgbClr val="000000"/>
                </a:solidFill>
                <a:effectLst/>
                <a:uLnTx/>
                <a:uFillTx/>
                <a:latin typeface="Proxima Nova"/>
                <a:sym typeface="Proxima Nova"/>
              </a:rPr>
              <a:t>Follow-up on necessary corrections and/or repairs.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a:ln>
                  <a:noFill/>
                </a:ln>
                <a:solidFill>
                  <a:srgbClr val="000000"/>
                </a:solidFill>
                <a:effectLst/>
                <a:uLnTx/>
                <a:uFillTx/>
                <a:latin typeface="Proxima Nova"/>
                <a:sym typeface="Proxima Nova"/>
              </a:rPr>
              <a:t>Supply information for any services requested.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a:ln>
                  <a:noFill/>
                </a:ln>
                <a:solidFill>
                  <a:srgbClr val="000000"/>
                </a:solidFill>
                <a:effectLst/>
                <a:uLnTx/>
                <a:uFillTx/>
                <a:latin typeface="Proxima Nova"/>
                <a:sym typeface="Proxima Nova"/>
              </a:rPr>
              <a:t>Provide guidance and support throughout the closing process.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a:ln>
                  <a:noFill/>
                </a:ln>
                <a:solidFill>
                  <a:srgbClr val="000000"/>
                </a:solidFill>
                <a:effectLst/>
                <a:uLnTx/>
                <a:uFillTx/>
                <a:latin typeface="Proxima Nova"/>
                <a:sym typeface="Proxima Nova"/>
              </a:rPr>
              <a:t>Stay in touch with you regarding future market conditions that may affect your home value.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a:ln>
                  <a:noFill/>
                </a:ln>
                <a:solidFill>
                  <a:srgbClr val="000000"/>
                </a:solidFill>
                <a:effectLst/>
                <a:uLnTx/>
                <a:uFillTx/>
                <a:latin typeface="Proxima Nova"/>
                <a:sym typeface="Proxima Nova"/>
              </a:rPr>
              <a:t>Appreciate any recommendations to family and friends! </a:t>
            </a:r>
          </a:p>
        </p:txBody>
      </p:sp>
      <p:pic>
        <p:nvPicPr>
          <p:cNvPr id="24" name="Depositphotos_128752574_xl-2015.jpg" descr="Depositphotos_128752574_xl-2015.jpg"/>
          <p:cNvPicPr>
            <a:picLocks noChangeAspect="1"/>
          </p:cNvPicPr>
          <p:nvPr/>
        </p:nvPicPr>
        <p:blipFill>
          <a:blip r:embed="rId2"/>
          <a:srcRect t="3333" b="10043"/>
          <a:stretch>
            <a:fillRect/>
          </a:stretch>
        </p:blipFill>
        <p:spPr>
          <a:xfrm>
            <a:off x="1592" y="-92457"/>
            <a:ext cx="7769216" cy="3613021"/>
          </a:xfrm>
          <a:prstGeom prst="rect">
            <a:avLst/>
          </a:prstGeom>
          <a:ln w="12700">
            <a:miter lim="400000"/>
          </a:ln>
        </p:spPr>
      </p:pic>
      <p:sp>
        <p:nvSpPr>
          <p:cNvPr id="25" name="As your Buyer’s Agent, I will…"/>
          <p:cNvSpPr txBox="1"/>
          <p:nvPr/>
        </p:nvSpPr>
        <p:spPr>
          <a:xfrm>
            <a:off x="203622" y="3639474"/>
            <a:ext cx="3848660" cy="421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200" b="1">
                <a:latin typeface="Proxima Nova"/>
                <a:ea typeface="Proxima Nova"/>
                <a:cs typeface="Proxima Nova"/>
                <a:sym typeface="Proxima Nova"/>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2200" b="1" i="0" u="none" strike="noStrike" kern="0" cap="none" spc="0" normalizeH="0" baseline="0" noProof="0">
                <a:ln>
                  <a:noFill/>
                </a:ln>
                <a:solidFill>
                  <a:srgbClr val="000000"/>
                </a:solidFill>
                <a:effectLst/>
                <a:uLnTx/>
                <a:uFillTx/>
                <a:latin typeface="Proxima Nova"/>
                <a:sym typeface="Proxima Nova"/>
              </a:rPr>
              <a:t>As your Buyer’s Agent, I will…</a:t>
            </a:r>
          </a:p>
        </p:txBody>
      </p:sp>
      <p:sp>
        <p:nvSpPr>
          <p:cNvPr id="26" name="Rectangle"/>
          <p:cNvSpPr/>
          <p:nvPr/>
        </p:nvSpPr>
        <p:spPr>
          <a:xfrm>
            <a:off x="-50800" y="3530600"/>
            <a:ext cx="7874000" cy="22606"/>
          </a:xfrm>
          <a:prstGeom prst="rect">
            <a:avLst/>
          </a:prstGeom>
          <a:solidFill>
            <a:srgbClr val="000000"/>
          </a:solidFill>
          <a:ln w="25400">
            <a:solidFill>
              <a:srgbClr val="000000"/>
            </a:solidFill>
          </a:ln>
        </p:spPr>
        <p:txBody>
          <a:bodyPr lIns="45719" rIns="45719"/>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 name="email address here">
            <a:extLst>
              <a:ext uri="{FF2B5EF4-FFF2-40B4-BE49-F238E27FC236}">
                <a16:creationId xmlns:a16="http://schemas.microsoft.com/office/drawing/2014/main" id="{5726A3AD-3443-41FA-9E29-0E8C595E97E5}"/>
              </a:ext>
            </a:extLst>
          </p:cNvPr>
          <p:cNvSpPr txBox="1"/>
          <p:nvPr/>
        </p:nvSpPr>
        <p:spPr>
          <a:xfrm>
            <a:off x="0" y="9470089"/>
            <a:ext cx="7823200" cy="738660"/>
          </a:xfrm>
          <a:prstGeom prst="rect">
            <a:avLst/>
          </a:prstGeom>
          <a:solidFill>
            <a:srgbClr val="D1C9A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a:lnSpc>
                <a:spcPct val="200000"/>
              </a:lnSpc>
              <a:defRPr sz="1400" b="1">
                <a:latin typeface="Georgia"/>
                <a:ea typeface="Georgia"/>
                <a:cs typeface="Georgia"/>
                <a:sym typeface="Georgia"/>
              </a:defRPr>
            </a:pPr>
            <a:r>
              <a:rPr sz="1400" b="1" dirty="0">
                <a:latin typeface="Georgia"/>
                <a:ea typeface="Georgia"/>
                <a:cs typeface="Georgia"/>
                <a:sym typeface="Georgia"/>
              </a:rPr>
              <a:t>Agent Name here </a:t>
            </a:r>
            <a:r>
              <a:rPr b="1" dirty="0">
                <a:latin typeface="Georgia"/>
                <a:ea typeface="Georgia"/>
                <a:cs typeface="Georgia"/>
                <a:sym typeface="Georgia"/>
              </a:rPr>
              <a:t>⋅ </a:t>
            </a:r>
            <a:r>
              <a:rPr sz="1400" b="1" dirty="0">
                <a:latin typeface="Georgia"/>
                <a:ea typeface="Georgia"/>
                <a:cs typeface="Georgia"/>
                <a:sym typeface="Georgia"/>
              </a:rPr>
              <a:t>(123) 456-7890</a:t>
            </a:r>
            <a:endParaRPr lang="en-US" sz="1400" b="1" dirty="0">
              <a:latin typeface="Georgia"/>
              <a:ea typeface="Georgia"/>
              <a:cs typeface="Georgia"/>
              <a:sym typeface="Georgia"/>
            </a:endParaRPr>
          </a:p>
          <a:p>
            <a:pPr algn="ctr">
              <a:defRPr sz="1400" b="1">
                <a:latin typeface="Georgia"/>
                <a:ea typeface="Georgia"/>
                <a:cs typeface="Georgia"/>
                <a:sym typeface="Georgia"/>
              </a:defRPr>
            </a:pPr>
            <a:endParaRPr sz="1400" b="1" dirty="0">
              <a:latin typeface="Georgia"/>
              <a:ea typeface="Georgia"/>
              <a:cs typeface="Georgia"/>
              <a:sym typeface="Georgia"/>
            </a:endParaRPr>
          </a:p>
        </p:txBody>
      </p:sp>
      <p:sp>
        <p:nvSpPr>
          <p:cNvPr id="2" name="TextBox 1">
            <a:extLst>
              <a:ext uri="{FF2B5EF4-FFF2-40B4-BE49-F238E27FC236}">
                <a16:creationId xmlns:a16="http://schemas.microsoft.com/office/drawing/2014/main" id="{F3CADC0C-6776-410E-728A-2934EAC7FF1A}"/>
              </a:ext>
            </a:extLst>
          </p:cNvPr>
          <p:cNvSpPr txBox="1"/>
          <p:nvPr/>
        </p:nvSpPr>
        <p:spPr>
          <a:xfrm>
            <a:off x="7358028" y="9606282"/>
            <a:ext cx="414068" cy="376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t>15</a:t>
            </a:r>
            <a:endParaRPr kumimoji="0" lang="en-US" sz="1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Buyer's Guide to Real Estate copy 9.png" descr="Buyer's Guide to Real Estate copy 9.png"/>
          <p:cNvPicPr>
            <a:picLocks noChangeAspect="1"/>
          </p:cNvPicPr>
          <p:nvPr/>
        </p:nvPicPr>
        <p:blipFill>
          <a:blip r:embed="rId2"/>
          <a:srcRect t="10" b="10"/>
          <a:stretch>
            <a:fillRect/>
          </a:stretch>
        </p:blipFill>
        <p:spPr>
          <a:xfrm>
            <a:off x="-48337" y="-3"/>
            <a:ext cx="7771794" cy="10058405"/>
          </a:xfrm>
          <a:prstGeom prst="rect">
            <a:avLst/>
          </a:prstGeom>
          <a:ln w="12700">
            <a:miter lim="400000"/>
          </a:ln>
        </p:spPr>
      </p:pic>
      <p:sp>
        <p:nvSpPr>
          <p:cNvPr id="111"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Agent Name here </a:t>
            </a:r>
            <a:r>
              <a:rPr sz="1800"/>
              <a:t>⋅ </a:t>
            </a:r>
            <a:r>
              <a:t>(123) 456-7890</a:t>
            </a:r>
          </a:p>
        </p:txBody>
      </p:sp>
      <p:sp>
        <p:nvSpPr>
          <p:cNvPr id="112" name="Who’s Involved in the Purchase  of Your Home?…"/>
          <p:cNvSpPr txBox="1"/>
          <p:nvPr/>
        </p:nvSpPr>
        <p:spPr>
          <a:xfrm>
            <a:off x="724098" y="589101"/>
            <a:ext cx="6226924" cy="8233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t">
            <a:spAutoFit/>
          </a:bodyPr>
          <a:lstStyle/>
          <a:p>
            <a:pPr algn="ctr">
              <a:defRPr sz="2400" b="1">
                <a:uFill>
                  <a:solidFill>
                    <a:srgbClr val="000000"/>
                  </a:solidFill>
                </a:uFill>
                <a:latin typeface="Cambria"/>
                <a:ea typeface="Cambria"/>
                <a:cs typeface="Cambria"/>
                <a:sym typeface="Cambria"/>
              </a:defRPr>
            </a:pPr>
            <a:r>
              <a:rPr sz="2600" dirty="0"/>
              <a:t>Who’s Involved in the Purchase </a:t>
            </a:r>
            <a:br>
              <a:rPr sz="2600" dirty="0"/>
            </a:br>
            <a:r>
              <a:rPr sz="2600" dirty="0"/>
              <a:t>of Your Home?</a:t>
            </a:r>
          </a:p>
          <a:p>
            <a:pPr algn="just">
              <a:defRPr sz="1600">
                <a:uFill>
                  <a:solidFill>
                    <a:srgbClr val="000000"/>
                  </a:solidFill>
                </a:uFill>
                <a:latin typeface="Cambria"/>
                <a:ea typeface="Cambria"/>
                <a:cs typeface="Cambria"/>
                <a:sym typeface="Cambria"/>
              </a:defRPr>
            </a:pPr>
            <a:endParaRPr dirty="0"/>
          </a:p>
          <a:p>
            <a:pPr algn="ctr">
              <a:defRPr sz="1600">
                <a:uFill>
                  <a:solidFill>
                    <a:srgbClr val="000000"/>
                  </a:solidFill>
                </a:uFill>
                <a:latin typeface="Cambria"/>
                <a:ea typeface="Cambria"/>
                <a:cs typeface="Cambria"/>
                <a:sym typeface="Cambria"/>
              </a:defRPr>
            </a:pPr>
            <a:r>
              <a:rPr sz="1700" dirty="0"/>
              <a:t>When it comes to negotiating the purchase of a home, these are the parties involved that will have an influence on the agreed upon prices and conditions:</a:t>
            </a:r>
            <a:endParaRPr lang="en-US" sz="1700" dirty="0"/>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endParaRPr dirty="0"/>
          </a:p>
          <a:p>
            <a:pPr marL="160020" indent="-160020" algn="just">
              <a:spcAft>
                <a:spcPts val="1200"/>
              </a:spcAft>
              <a:buSzPct val="100000"/>
              <a:buChar char="•"/>
              <a:defRPr sz="1600">
                <a:uFill>
                  <a:solidFill>
                    <a:srgbClr val="000000"/>
                  </a:solidFill>
                </a:uFill>
                <a:latin typeface="Cambria"/>
                <a:ea typeface="Cambria"/>
                <a:cs typeface="Cambria"/>
                <a:sym typeface="Cambria"/>
              </a:defRPr>
            </a:pPr>
            <a:r>
              <a:rPr b="1" dirty="0"/>
              <a:t>You, the Buyer </a:t>
            </a:r>
            <a:r>
              <a:rPr dirty="0"/>
              <a:t>– </a:t>
            </a:r>
            <a:r>
              <a:rPr lang="en-US" dirty="0"/>
              <a:t>are</a:t>
            </a:r>
            <a:r>
              <a:rPr dirty="0"/>
              <a:t> looking to </a:t>
            </a:r>
            <a:r>
              <a:rPr lang="en-US" dirty="0"/>
              <a:t>find a home that fits your needs and make a sound investment</a:t>
            </a:r>
            <a:endParaRPr dirty="0"/>
          </a:p>
          <a:p>
            <a:pPr marL="160020" indent="-160020" algn="just">
              <a:spcAft>
                <a:spcPts val="1200"/>
              </a:spcAft>
              <a:buSzPct val="100000"/>
              <a:buChar char="•"/>
              <a:defRPr sz="1600">
                <a:uFill>
                  <a:solidFill>
                    <a:srgbClr val="000000"/>
                  </a:solidFill>
                </a:uFill>
                <a:latin typeface="Cambria"/>
                <a:ea typeface="Cambria"/>
                <a:cs typeface="Cambria"/>
                <a:sym typeface="Cambria"/>
              </a:defRPr>
            </a:pPr>
            <a:r>
              <a:rPr b="1" dirty="0"/>
              <a:t>The Buyer’s Agent </a:t>
            </a:r>
            <a:r>
              <a:rPr dirty="0"/>
              <a:t>–</a:t>
            </a:r>
            <a:r>
              <a:rPr lang="en-US" dirty="0"/>
              <a:t> the</a:t>
            </a:r>
            <a:r>
              <a:rPr dirty="0"/>
              <a:t> real estate agent charged with negotiating on your behalf and looking out for your best interests</a:t>
            </a:r>
          </a:p>
          <a:p>
            <a:pPr marL="160020" indent="-160020" algn="just">
              <a:spcAft>
                <a:spcPts val="1200"/>
              </a:spcAft>
              <a:buSzPct val="100000"/>
              <a:buChar char="•"/>
              <a:defRPr sz="1600">
                <a:uFill>
                  <a:solidFill>
                    <a:srgbClr val="000000"/>
                  </a:solidFill>
                </a:uFill>
                <a:latin typeface="Cambria"/>
                <a:ea typeface="Cambria"/>
                <a:cs typeface="Cambria"/>
                <a:sym typeface="Cambria"/>
              </a:defRPr>
            </a:pPr>
            <a:r>
              <a:rPr b="1" dirty="0"/>
              <a:t>The Buyer’s Attorney </a:t>
            </a:r>
            <a:r>
              <a:rPr dirty="0"/>
              <a:t>– </a:t>
            </a:r>
            <a:r>
              <a:rPr lang="en-US" dirty="0"/>
              <a:t>protects</a:t>
            </a:r>
            <a:r>
              <a:rPr dirty="0"/>
              <a:t> your legal interests</a:t>
            </a:r>
          </a:p>
          <a:p>
            <a:pPr marL="160020" indent="-160020" algn="just">
              <a:spcAft>
                <a:spcPts val="1200"/>
              </a:spcAft>
              <a:buSzPct val="100000"/>
              <a:buChar char="•"/>
              <a:defRPr sz="1600">
                <a:uFill>
                  <a:solidFill>
                    <a:srgbClr val="000000"/>
                  </a:solidFill>
                </a:uFill>
                <a:latin typeface="Cambria"/>
                <a:ea typeface="Cambria"/>
                <a:cs typeface="Cambria"/>
                <a:sym typeface="Cambria"/>
              </a:defRPr>
            </a:pPr>
            <a:r>
              <a:rPr b="1" dirty="0"/>
              <a:t>The Seller </a:t>
            </a:r>
            <a:r>
              <a:rPr dirty="0"/>
              <a:t>– </a:t>
            </a:r>
            <a:r>
              <a:rPr lang="en-US" dirty="0"/>
              <a:t>looking</a:t>
            </a:r>
            <a:r>
              <a:rPr dirty="0"/>
              <a:t> to sell their home and get the highest price </a:t>
            </a:r>
            <a:r>
              <a:rPr lang="en-US" dirty="0"/>
              <a:t>and </a:t>
            </a:r>
            <a:r>
              <a:rPr dirty="0"/>
              <a:t>best return on their investment.</a:t>
            </a:r>
          </a:p>
          <a:p>
            <a:pPr marL="160020" indent="-160020" algn="just">
              <a:spcAft>
                <a:spcPts val="1200"/>
              </a:spcAft>
              <a:buSzPct val="100000"/>
              <a:buChar char="•"/>
              <a:defRPr sz="1600">
                <a:uFill>
                  <a:solidFill>
                    <a:srgbClr val="000000"/>
                  </a:solidFill>
                </a:uFill>
                <a:latin typeface="Cambria"/>
                <a:ea typeface="Cambria"/>
                <a:cs typeface="Cambria"/>
                <a:sym typeface="Cambria"/>
              </a:defRPr>
            </a:pPr>
            <a:r>
              <a:rPr b="1" dirty="0"/>
              <a:t>The Seller’s Agent </a:t>
            </a:r>
            <a:r>
              <a:rPr dirty="0"/>
              <a:t>– </a:t>
            </a:r>
            <a:r>
              <a:rPr lang="en-US" dirty="0"/>
              <a:t>the</a:t>
            </a:r>
            <a:r>
              <a:rPr dirty="0"/>
              <a:t> real estate agent who will protect the interests and negotiate the price and terms on behalf of the seller</a:t>
            </a:r>
          </a:p>
          <a:p>
            <a:pPr marL="160020" indent="-160020" algn="just">
              <a:spcAft>
                <a:spcPts val="1200"/>
              </a:spcAft>
              <a:buSzPct val="100000"/>
              <a:buChar char="•"/>
              <a:defRPr sz="1600">
                <a:uFill>
                  <a:solidFill>
                    <a:srgbClr val="000000"/>
                  </a:solidFill>
                </a:uFill>
                <a:latin typeface="Cambria"/>
                <a:ea typeface="Cambria"/>
                <a:cs typeface="Cambria"/>
                <a:sym typeface="Cambria"/>
              </a:defRPr>
            </a:pPr>
            <a:r>
              <a:rPr b="1" dirty="0"/>
              <a:t>The Seller’s Attorney </a:t>
            </a:r>
            <a:r>
              <a:rPr dirty="0"/>
              <a:t>– </a:t>
            </a:r>
            <a:r>
              <a:rPr lang="en-US" dirty="0"/>
              <a:t>protect</a:t>
            </a:r>
            <a:r>
              <a:rPr dirty="0"/>
              <a:t> the legal interests of the seller</a:t>
            </a:r>
          </a:p>
          <a:p>
            <a:pPr marL="160020" indent="-160020" algn="just">
              <a:spcAft>
                <a:spcPts val="1200"/>
              </a:spcAft>
              <a:buSzPct val="100000"/>
              <a:buChar char="•"/>
              <a:defRPr sz="1600">
                <a:uFill>
                  <a:solidFill>
                    <a:srgbClr val="000000"/>
                  </a:solidFill>
                </a:uFill>
                <a:latin typeface="Cambria"/>
                <a:ea typeface="Cambria"/>
                <a:cs typeface="Cambria"/>
                <a:sym typeface="Cambria"/>
              </a:defRPr>
            </a:pPr>
            <a:r>
              <a:rPr b="1" dirty="0"/>
              <a:t>The Home Inspection company </a:t>
            </a:r>
            <a:r>
              <a:rPr dirty="0"/>
              <a:t>– </a:t>
            </a:r>
            <a:r>
              <a:rPr lang="en-US" dirty="0"/>
              <a:t>enlisted</a:t>
            </a:r>
            <a:r>
              <a:rPr dirty="0"/>
              <a:t> by the buyers to find issues (large or small) with the home to give you further negotiating power and knowledge of what you might be purchasing</a:t>
            </a:r>
          </a:p>
          <a:p>
            <a:pPr marL="160020" indent="-160020" algn="just">
              <a:spcAft>
                <a:spcPts val="1200"/>
              </a:spcAft>
              <a:buSzPct val="100000"/>
              <a:buChar char="•"/>
              <a:defRPr sz="1600">
                <a:uFill>
                  <a:solidFill>
                    <a:srgbClr val="000000"/>
                  </a:solidFill>
                </a:uFill>
                <a:latin typeface="Cambria"/>
                <a:ea typeface="Cambria"/>
                <a:cs typeface="Cambria"/>
                <a:sym typeface="Cambria"/>
              </a:defRPr>
            </a:pPr>
            <a:r>
              <a:rPr b="1" dirty="0"/>
              <a:t>The </a:t>
            </a:r>
            <a:r>
              <a:rPr lang="en-US" b="1" dirty="0"/>
              <a:t>Appraiser </a:t>
            </a:r>
            <a:r>
              <a:rPr dirty="0"/>
              <a:t>–will appraise the home’s value objectively on behalf of the </a:t>
            </a:r>
            <a:r>
              <a:rPr lang="en-US" dirty="0"/>
              <a:t>lender</a:t>
            </a:r>
            <a:endParaRPr dirty="0"/>
          </a:p>
          <a:p>
            <a:pPr marL="160020" indent="-160020" algn="just">
              <a:spcAft>
                <a:spcPts val="1200"/>
              </a:spcAft>
              <a:buSzPct val="100000"/>
              <a:buChar char="•"/>
              <a:defRPr sz="1600">
                <a:uFill>
                  <a:solidFill>
                    <a:srgbClr val="000000"/>
                  </a:solidFill>
                </a:uFill>
                <a:latin typeface="Cambria"/>
                <a:ea typeface="Cambria"/>
                <a:cs typeface="Cambria"/>
                <a:sym typeface="Cambria"/>
              </a:defRPr>
            </a:pPr>
            <a:r>
              <a:rPr lang="en-US" b="1" dirty="0"/>
              <a:t>Mortgage lender</a:t>
            </a:r>
            <a:r>
              <a:rPr b="1" dirty="0"/>
              <a:t> or Bank </a:t>
            </a:r>
            <a:r>
              <a:rPr dirty="0"/>
              <a:t>–</a:t>
            </a:r>
            <a:r>
              <a:rPr lang="en-US" dirty="0"/>
              <a:t> will</a:t>
            </a:r>
            <a:r>
              <a:rPr dirty="0"/>
              <a:t> oversee the lending process, mortgage options, and closing.</a:t>
            </a:r>
          </a:p>
          <a:p>
            <a:pPr marL="160020" indent="-160020" algn="just">
              <a:spcAft>
                <a:spcPts val="1200"/>
              </a:spcAft>
              <a:buSzPct val="100000"/>
              <a:buChar char="•"/>
              <a:defRPr sz="1600">
                <a:uFill>
                  <a:solidFill>
                    <a:srgbClr val="000000"/>
                  </a:solidFill>
                </a:uFill>
                <a:latin typeface="Cambria"/>
                <a:ea typeface="Cambria"/>
                <a:cs typeface="Cambria"/>
                <a:sym typeface="Cambria"/>
              </a:defRPr>
            </a:pPr>
            <a:r>
              <a:rPr b="1" dirty="0"/>
              <a:t>Title Company</a:t>
            </a:r>
            <a:r>
              <a:rPr dirty="0"/>
              <a:t> –</a:t>
            </a:r>
            <a:r>
              <a:rPr lang="en-US" dirty="0"/>
              <a:t> ensures</a:t>
            </a:r>
            <a:r>
              <a:rPr dirty="0"/>
              <a:t> a clear title and transfer of property.</a:t>
            </a:r>
          </a:p>
        </p:txBody>
      </p:sp>
      <p:sp>
        <p:nvSpPr>
          <p:cNvPr id="2" name="TextBox 1">
            <a:extLst>
              <a:ext uri="{FF2B5EF4-FFF2-40B4-BE49-F238E27FC236}">
                <a16:creationId xmlns:a16="http://schemas.microsoft.com/office/drawing/2014/main" id="{6595562A-7541-2F39-F3D2-8FFDA0CBE7B1}"/>
              </a:ext>
            </a:extLst>
          </p:cNvPr>
          <p:cNvSpPr txBox="1"/>
          <p:nvPr/>
        </p:nvSpPr>
        <p:spPr>
          <a:xfrm>
            <a:off x="7358028" y="9606282"/>
            <a:ext cx="414068" cy="376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t>16</a:t>
            </a:r>
            <a:endParaRPr kumimoji="0" lang="en-US" sz="1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6.png" descr="16.png">
            <a:extLst>
              <a:ext uri="{FF2B5EF4-FFF2-40B4-BE49-F238E27FC236}">
                <a16:creationId xmlns:a16="http://schemas.microsoft.com/office/drawing/2014/main" id="{8557DA75-00A6-3351-CBE5-9A3038B45C82}"/>
              </a:ext>
            </a:extLst>
          </p:cNvPr>
          <p:cNvPicPr>
            <a:picLocks noChangeAspect="1"/>
          </p:cNvPicPr>
          <p:nvPr/>
        </p:nvPicPr>
        <p:blipFill>
          <a:blip r:embed="rId2"/>
          <a:srcRect t="10" b="10"/>
          <a:stretch>
            <a:fillRect/>
          </a:stretch>
        </p:blipFill>
        <p:spPr>
          <a:xfrm>
            <a:off x="302" y="0"/>
            <a:ext cx="7772097" cy="10058794"/>
          </a:xfrm>
          <a:prstGeom prst="rect">
            <a:avLst/>
          </a:prstGeom>
          <a:ln w="12700">
            <a:miter lim="400000"/>
          </a:ln>
        </p:spPr>
      </p:pic>
      <p:sp>
        <p:nvSpPr>
          <p:cNvPr id="4" name="Rectangle 3">
            <a:extLst>
              <a:ext uri="{FF2B5EF4-FFF2-40B4-BE49-F238E27FC236}">
                <a16:creationId xmlns:a16="http://schemas.microsoft.com/office/drawing/2014/main" id="{7BA4BA61-8D8B-7D57-2923-5C737112C41D}"/>
              </a:ext>
            </a:extLst>
          </p:cNvPr>
          <p:cNvSpPr/>
          <p:nvPr/>
        </p:nvSpPr>
        <p:spPr>
          <a:xfrm>
            <a:off x="0" y="0"/>
            <a:ext cx="7772400" cy="9515959"/>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Helvetica Neue"/>
            </a:endParaRPr>
          </a:p>
        </p:txBody>
      </p:sp>
      <p:pic>
        <p:nvPicPr>
          <p:cNvPr id="6" name="Picture 5">
            <a:extLst>
              <a:ext uri="{FF2B5EF4-FFF2-40B4-BE49-F238E27FC236}">
                <a16:creationId xmlns:a16="http://schemas.microsoft.com/office/drawing/2014/main" id="{D8BFDE9E-94D7-6BEB-1AFF-BD506C564661}"/>
              </a:ext>
            </a:extLst>
          </p:cNvPr>
          <p:cNvPicPr>
            <a:picLocks noChangeAspect="1"/>
          </p:cNvPicPr>
          <p:nvPr/>
        </p:nvPicPr>
        <p:blipFill rotWithShape="1">
          <a:blip r:embed="rId3">
            <a:extLst>
              <a:ext uri="{28A0092B-C50C-407E-A947-70E740481C1C}">
                <a14:useLocalDpi xmlns:a14="http://schemas.microsoft.com/office/drawing/2010/main" val="0"/>
              </a:ext>
            </a:extLst>
          </a:blip>
          <a:srcRect l="1127" t="1127"/>
          <a:stretch/>
        </p:blipFill>
        <p:spPr>
          <a:xfrm>
            <a:off x="-303" y="0"/>
            <a:ext cx="7771794" cy="9515959"/>
          </a:xfrm>
          <a:prstGeom prst="rect">
            <a:avLst/>
          </a:prstGeom>
        </p:spPr>
      </p:pic>
      <p:sp>
        <p:nvSpPr>
          <p:cNvPr id="9" name="email address here">
            <a:extLst>
              <a:ext uri="{FF2B5EF4-FFF2-40B4-BE49-F238E27FC236}">
                <a16:creationId xmlns:a16="http://schemas.microsoft.com/office/drawing/2014/main" id="{B163D6D2-FAEF-D7FA-731F-E00144C4E676}"/>
              </a:ext>
            </a:extLst>
          </p:cNvPr>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rPr dirty="0"/>
              <a:t>Agent Name here </a:t>
            </a:r>
            <a:r>
              <a:rPr sz="1800" dirty="0"/>
              <a:t>⋅ </a:t>
            </a:r>
            <a:r>
              <a:rPr dirty="0"/>
              <a:t>(123) 456-7890</a:t>
            </a:r>
          </a:p>
        </p:txBody>
      </p:sp>
      <p:sp>
        <p:nvSpPr>
          <p:cNvPr id="10" name="TextBox 9">
            <a:extLst>
              <a:ext uri="{FF2B5EF4-FFF2-40B4-BE49-F238E27FC236}">
                <a16:creationId xmlns:a16="http://schemas.microsoft.com/office/drawing/2014/main" id="{B28362F1-0094-63C2-ABFC-225A70C72A2A}"/>
              </a:ext>
            </a:extLst>
          </p:cNvPr>
          <p:cNvSpPr txBox="1"/>
          <p:nvPr/>
        </p:nvSpPr>
        <p:spPr>
          <a:xfrm>
            <a:off x="7358028" y="9606282"/>
            <a:ext cx="414068" cy="376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t>17</a:t>
            </a:r>
            <a:endParaRPr kumimoji="0" lang="en-US" sz="1800" b="1" i="0" u="none" strike="noStrike" cap="none" spc="0" normalizeH="0" baseline="0" dirty="0">
              <a:ln>
                <a:noFill/>
              </a:ln>
              <a:solidFill>
                <a:srgbClr val="000000"/>
              </a:solidFill>
              <a:effectLst/>
              <a:uFillTx/>
              <a:latin typeface="+mn-lt"/>
              <a:ea typeface="+mn-ea"/>
              <a:cs typeface="+mn-cs"/>
              <a:sym typeface="Helvetica Neue"/>
            </a:endParaRPr>
          </a:p>
        </p:txBody>
      </p:sp>
      <p:pic>
        <p:nvPicPr>
          <p:cNvPr id="11" name="16.png" descr="16.png">
            <a:extLst>
              <a:ext uri="{FF2B5EF4-FFF2-40B4-BE49-F238E27FC236}">
                <a16:creationId xmlns:a16="http://schemas.microsoft.com/office/drawing/2014/main" id="{867EBA38-0F41-6766-38D2-1A56B0E47D18}"/>
              </a:ext>
            </a:extLst>
          </p:cNvPr>
          <p:cNvPicPr>
            <a:picLocks noChangeAspect="1"/>
          </p:cNvPicPr>
          <p:nvPr/>
        </p:nvPicPr>
        <p:blipFill rotWithShape="1">
          <a:blip r:embed="rId2"/>
          <a:srcRect t="19564" r="4" b="62104"/>
          <a:stretch/>
        </p:blipFill>
        <p:spPr>
          <a:xfrm>
            <a:off x="108488" y="1751308"/>
            <a:ext cx="7516678" cy="1705250"/>
          </a:xfrm>
          <a:prstGeom prst="rect">
            <a:avLst/>
          </a:prstGeom>
          <a:ln w="12700">
            <a:miter lim="400000"/>
          </a:ln>
        </p:spPr>
      </p:pic>
      <p:sp>
        <p:nvSpPr>
          <p:cNvPr id="12" name="TextBox 11">
            <a:extLst>
              <a:ext uri="{FF2B5EF4-FFF2-40B4-BE49-F238E27FC236}">
                <a16:creationId xmlns:a16="http://schemas.microsoft.com/office/drawing/2014/main" id="{D19FAE56-0423-F5F0-A30A-71A5C07086D5}"/>
              </a:ext>
            </a:extLst>
          </p:cNvPr>
          <p:cNvSpPr txBox="1"/>
          <p:nvPr/>
        </p:nvSpPr>
        <p:spPr>
          <a:xfrm>
            <a:off x="2764160" y="3394956"/>
            <a:ext cx="2242867" cy="2308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u="none" strike="noStrike" cap="none" spc="0" normalizeH="0" baseline="0" dirty="0">
                <a:ln>
                  <a:noFill/>
                </a:ln>
                <a:solidFill>
                  <a:srgbClr val="000000"/>
                </a:solidFill>
                <a:effectLst/>
                <a:uFillTx/>
                <a:latin typeface="American Typewriter Condensed L" panose="02090306020004020304" pitchFamily="18" charset="77"/>
                <a:ea typeface="Bodoni Ornaments" pitchFamily="2" charset="0"/>
                <a:cs typeface="Angsana New" panose="02020603050405020304" pitchFamily="18" charset="-34"/>
                <a:sym typeface="Helvetica Neue"/>
              </a:rPr>
              <a:t>Sellers</a:t>
            </a:r>
          </a:p>
          <a:p>
            <a:pPr marL="0" marR="0" indent="0" algn="ctr" defTabSz="457200" rtl="0" fontAlgn="auto" latinLnBrk="0" hangingPunct="0">
              <a:lnSpc>
                <a:spcPct val="100000"/>
              </a:lnSpc>
              <a:spcBef>
                <a:spcPts val="0"/>
              </a:spcBef>
              <a:spcAft>
                <a:spcPts val="0"/>
              </a:spcAft>
              <a:buClrTx/>
              <a:buSzTx/>
              <a:buFontTx/>
              <a:buNone/>
              <a:tabLst/>
            </a:pPr>
            <a:r>
              <a:rPr kumimoji="0" lang="en-US" sz="1600" u="none" strike="noStrike" cap="none" spc="0" normalizeH="0" baseline="0" dirty="0">
                <a:ln>
                  <a:noFill/>
                </a:ln>
                <a:solidFill>
                  <a:srgbClr val="000000"/>
                </a:solidFill>
                <a:effectLst/>
                <a:uFillTx/>
                <a:latin typeface="American Typewriter Condensed L" panose="02090306020004020304" pitchFamily="18" charset="77"/>
                <a:ea typeface="Bodoni Ornaments" pitchFamily="2" charset="0"/>
                <a:cs typeface="Angsana New" panose="02020603050405020304" pitchFamily="18" charset="-34"/>
                <a:sym typeface="Helvetica Neue"/>
              </a:rPr>
              <a:t>Buyers</a:t>
            </a:r>
          </a:p>
          <a:p>
            <a:pPr marL="0" marR="0" indent="0" algn="ctr" defTabSz="457200" rtl="0" fontAlgn="auto" latinLnBrk="0" hangingPunct="0">
              <a:lnSpc>
                <a:spcPct val="100000"/>
              </a:lnSpc>
              <a:spcBef>
                <a:spcPts val="0"/>
              </a:spcBef>
              <a:spcAft>
                <a:spcPts val="0"/>
              </a:spcAft>
              <a:buClrTx/>
              <a:buSzTx/>
              <a:buFontTx/>
              <a:buNone/>
              <a:tabLst/>
            </a:pPr>
            <a:r>
              <a:rPr lang="en-US" sz="1600" dirty="0">
                <a:latin typeface="American Typewriter Condensed L" panose="02090306020004020304" pitchFamily="18" charset="77"/>
                <a:ea typeface="Bodoni Ornaments" pitchFamily="2" charset="0"/>
                <a:cs typeface="Angsana New" panose="02020603050405020304" pitchFamily="18" charset="-34"/>
              </a:rPr>
              <a:t>Appraisers</a:t>
            </a:r>
          </a:p>
          <a:p>
            <a:pPr marL="0" marR="0" indent="0" algn="ctr" defTabSz="457200" rtl="0" fontAlgn="auto" latinLnBrk="0" hangingPunct="0">
              <a:lnSpc>
                <a:spcPct val="100000"/>
              </a:lnSpc>
              <a:spcBef>
                <a:spcPts val="0"/>
              </a:spcBef>
              <a:spcAft>
                <a:spcPts val="0"/>
              </a:spcAft>
              <a:buClrTx/>
              <a:buSzTx/>
              <a:buFontTx/>
              <a:buNone/>
              <a:tabLst/>
            </a:pPr>
            <a:r>
              <a:rPr kumimoji="0" lang="en-US" sz="1600" u="none" strike="noStrike" cap="none" spc="0" normalizeH="0" baseline="0" dirty="0">
                <a:ln>
                  <a:noFill/>
                </a:ln>
                <a:solidFill>
                  <a:srgbClr val="000000"/>
                </a:solidFill>
                <a:effectLst/>
                <a:uFillTx/>
                <a:latin typeface="American Typewriter Condensed L" panose="02090306020004020304" pitchFamily="18" charset="77"/>
                <a:ea typeface="Bodoni Ornaments" pitchFamily="2" charset="0"/>
                <a:cs typeface="Angsana New" panose="02020603050405020304" pitchFamily="18" charset="-34"/>
                <a:sym typeface="Helvetica Neue"/>
              </a:rPr>
              <a:t>Engineers</a:t>
            </a:r>
          </a:p>
          <a:p>
            <a:pPr marL="0" marR="0" indent="0" algn="ctr" defTabSz="457200" rtl="0" fontAlgn="auto" latinLnBrk="0" hangingPunct="0">
              <a:lnSpc>
                <a:spcPct val="100000"/>
              </a:lnSpc>
              <a:spcBef>
                <a:spcPts val="0"/>
              </a:spcBef>
              <a:spcAft>
                <a:spcPts val="0"/>
              </a:spcAft>
              <a:buClrTx/>
              <a:buSzTx/>
              <a:buFontTx/>
              <a:buNone/>
              <a:tabLst/>
            </a:pPr>
            <a:r>
              <a:rPr lang="en-US" sz="1600" dirty="0">
                <a:latin typeface="American Typewriter Condensed L" panose="02090306020004020304" pitchFamily="18" charset="77"/>
                <a:ea typeface="Bodoni Ornaments" pitchFamily="2" charset="0"/>
                <a:cs typeface="Angsana New" panose="02020603050405020304" pitchFamily="18" charset="-34"/>
              </a:rPr>
              <a:t>Seller’s Attorney</a:t>
            </a:r>
          </a:p>
          <a:p>
            <a:pPr marL="0" marR="0" indent="0" algn="ctr" defTabSz="457200" rtl="0" fontAlgn="auto" latinLnBrk="0" hangingPunct="0">
              <a:lnSpc>
                <a:spcPct val="100000"/>
              </a:lnSpc>
              <a:spcBef>
                <a:spcPts val="0"/>
              </a:spcBef>
              <a:spcAft>
                <a:spcPts val="0"/>
              </a:spcAft>
              <a:buClrTx/>
              <a:buSzTx/>
              <a:buFontTx/>
              <a:buNone/>
              <a:tabLst/>
            </a:pPr>
            <a:r>
              <a:rPr kumimoji="0" lang="en-US" sz="1600" u="none" strike="noStrike" cap="none" spc="0" normalizeH="0" baseline="0" dirty="0">
                <a:ln>
                  <a:noFill/>
                </a:ln>
                <a:solidFill>
                  <a:srgbClr val="000000"/>
                </a:solidFill>
                <a:effectLst/>
                <a:uFillTx/>
                <a:latin typeface="American Typewriter Condensed L" panose="02090306020004020304" pitchFamily="18" charset="77"/>
                <a:ea typeface="Bodoni Ornaments" pitchFamily="2" charset="0"/>
                <a:cs typeface="Angsana New" panose="02020603050405020304" pitchFamily="18" charset="-34"/>
                <a:sym typeface="Helvetica Neue"/>
              </a:rPr>
              <a:t>Buyer’s </a:t>
            </a:r>
            <a:r>
              <a:rPr kumimoji="0" lang="en-US" sz="1400" u="none" strike="noStrike" cap="none" spc="0" normalizeH="0" baseline="0" dirty="0">
                <a:ln>
                  <a:noFill/>
                </a:ln>
                <a:solidFill>
                  <a:srgbClr val="000000"/>
                </a:solidFill>
                <a:effectLst/>
                <a:uFillTx/>
                <a:latin typeface="American Typewriter Condensed L" panose="02090306020004020304" pitchFamily="18" charset="77"/>
                <a:ea typeface="Bodoni Ornaments" pitchFamily="2" charset="0"/>
                <a:cs typeface="Angsana New" panose="02020603050405020304" pitchFamily="18" charset="-34"/>
                <a:sym typeface="Helvetica Neue"/>
              </a:rPr>
              <a:t>Attorney</a:t>
            </a:r>
            <a:endParaRPr kumimoji="0" lang="en-US" sz="1600" u="none" strike="noStrike" cap="none" spc="0" normalizeH="0" baseline="0" dirty="0">
              <a:ln>
                <a:noFill/>
              </a:ln>
              <a:solidFill>
                <a:srgbClr val="000000"/>
              </a:solidFill>
              <a:effectLst/>
              <a:uFillTx/>
              <a:latin typeface="American Typewriter Condensed L" panose="02090306020004020304" pitchFamily="18" charset="77"/>
              <a:ea typeface="Bodoni Ornaments" pitchFamily="2" charset="0"/>
              <a:cs typeface="Angsana New" panose="02020603050405020304" pitchFamily="18" charset="-34"/>
              <a:sym typeface="Helvetica Neue"/>
            </a:endParaRPr>
          </a:p>
          <a:p>
            <a:pPr marL="0" marR="0" indent="0" algn="ctr" defTabSz="457200" rtl="0" fontAlgn="auto" latinLnBrk="0" hangingPunct="0">
              <a:lnSpc>
                <a:spcPct val="100000"/>
              </a:lnSpc>
              <a:spcBef>
                <a:spcPts val="0"/>
              </a:spcBef>
              <a:spcAft>
                <a:spcPts val="0"/>
              </a:spcAft>
              <a:buClrTx/>
              <a:buSzTx/>
              <a:buFontTx/>
              <a:buNone/>
              <a:tabLst/>
            </a:pPr>
            <a:r>
              <a:rPr lang="en-US" sz="1600" dirty="0">
                <a:latin typeface="American Typewriter Condensed L" panose="02090306020004020304" pitchFamily="18" charset="77"/>
                <a:ea typeface="Bodoni Ornaments" pitchFamily="2" charset="0"/>
                <a:cs typeface="Angsana New" panose="02020603050405020304" pitchFamily="18" charset="-34"/>
              </a:rPr>
              <a:t>Title Company</a:t>
            </a:r>
          </a:p>
          <a:p>
            <a:pPr marL="0" marR="0" indent="0" algn="ctr" defTabSz="457200" rtl="0" fontAlgn="auto" latinLnBrk="0" hangingPunct="0">
              <a:lnSpc>
                <a:spcPct val="100000"/>
              </a:lnSpc>
              <a:spcBef>
                <a:spcPts val="0"/>
              </a:spcBef>
              <a:spcAft>
                <a:spcPts val="0"/>
              </a:spcAft>
              <a:buClrTx/>
              <a:buSzTx/>
              <a:buFontTx/>
              <a:buNone/>
              <a:tabLst/>
            </a:pPr>
            <a:r>
              <a:rPr kumimoji="0" lang="en-US" sz="1600" u="none" strike="noStrike" cap="none" spc="0" normalizeH="0" baseline="0" dirty="0">
                <a:ln>
                  <a:noFill/>
                </a:ln>
                <a:solidFill>
                  <a:srgbClr val="000000"/>
                </a:solidFill>
                <a:effectLst/>
                <a:uFillTx/>
                <a:latin typeface="American Typewriter Condensed L" panose="02090306020004020304" pitchFamily="18" charset="77"/>
                <a:ea typeface="Bodoni Ornaments" pitchFamily="2" charset="0"/>
                <a:cs typeface="Angsana New" panose="02020603050405020304" pitchFamily="18" charset="-34"/>
                <a:sym typeface="Helvetica Neue"/>
              </a:rPr>
              <a:t>Home Inspector</a:t>
            </a:r>
          </a:p>
          <a:p>
            <a:pPr marL="0" marR="0" indent="0" algn="ctr" defTabSz="457200" rtl="0" fontAlgn="auto" latinLnBrk="0" hangingPunct="0">
              <a:lnSpc>
                <a:spcPct val="100000"/>
              </a:lnSpc>
              <a:spcBef>
                <a:spcPts val="0"/>
              </a:spcBef>
              <a:spcAft>
                <a:spcPts val="0"/>
              </a:spcAft>
              <a:buClrTx/>
              <a:buSzTx/>
              <a:buFontTx/>
              <a:buNone/>
              <a:tabLst/>
            </a:pPr>
            <a:r>
              <a:rPr lang="en-US" sz="1600" dirty="0">
                <a:latin typeface="American Typewriter Condensed L" panose="02090306020004020304" pitchFamily="18" charset="77"/>
                <a:ea typeface="Bodoni Ornaments" pitchFamily="2" charset="0"/>
                <a:cs typeface="Angsana New" panose="02020603050405020304" pitchFamily="18" charset="-34"/>
              </a:rPr>
              <a:t>Bank Representative</a:t>
            </a:r>
            <a:endParaRPr kumimoji="0" lang="en-US" sz="1600" u="none" strike="noStrike" cap="none" spc="0" normalizeH="0" baseline="0" dirty="0">
              <a:ln>
                <a:noFill/>
              </a:ln>
              <a:solidFill>
                <a:srgbClr val="000000"/>
              </a:solidFill>
              <a:effectLst/>
              <a:uFillTx/>
              <a:latin typeface="American Typewriter Condensed L" panose="02090306020004020304" pitchFamily="18" charset="77"/>
              <a:ea typeface="Bodoni Ornaments" pitchFamily="2" charset="0"/>
              <a:cs typeface="Angsana New" panose="02020603050405020304" pitchFamily="18" charset="-34"/>
              <a:sym typeface="Helvetica Neue"/>
            </a:endParaRPr>
          </a:p>
        </p:txBody>
      </p:sp>
      <p:pic>
        <p:nvPicPr>
          <p:cNvPr id="16" name="Picture 15">
            <a:extLst>
              <a:ext uri="{FF2B5EF4-FFF2-40B4-BE49-F238E27FC236}">
                <a16:creationId xmlns:a16="http://schemas.microsoft.com/office/drawing/2014/main" id="{E9D5F797-C5A8-A272-1AFD-2C31C23290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7186" y="5686255"/>
            <a:ext cx="2479729" cy="1476030"/>
          </a:xfrm>
          <a:prstGeom prst="rect">
            <a:avLst/>
          </a:prstGeom>
        </p:spPr>
      </p:pic>
      <p:sp>
        <p:nvSpPr>
          <p:cNvPr id="14" name="TextBox 13">
            <a:extLst>
              <a:ext uri="{FF2B5EF4-FFF2-40B4-BE49-F238E27FC236}">
                <a16:creationId xmlns:a16="http://schemas.microsoft.com/office/drawing/2014/main" id="{E5CD2556-3FC4-2394-B0C6-963CE2528902}"/>
              </a:ext>
            </a:extLst>
          </p:cNvPr>
          <p:cNvSpPr txBox="1"/>
          <p:nvPr/>
        </p:nvSpPr>
        <p:spPr>
          <a:xfrm>
            <a:off x="1990927" y="5886815"/>
            <a:ext cx="4006310"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1600" b="1" dirty="0">
                <a:latin typeface="American Typewriter Condensed L" panose="02090306020004020304" pitchFamily="18" charset="77"/>
                <a:ea typeface="Bodoni Ornaments" pitchFamily="2" charset="0"/>
                <a:cs typeface="Angsana New" panose="02020603050405020304" pitchFamily="18" charset="-34"/>
              </a:rPr>
              <a:t>Your Real Estate </a:t>
            </a:r>
            <a:br>
              <a:rPr lang="en-US" sz="1600" b="1" dirty="0">
                <a:latin typeface="American Typewriter Condensed L" panose="02090306020004020304" pitchFamily="18" charset="77"/>
                <a:ea typeface="Bodoni Ornaments" pitchFamily="2" charset="0"/>
                <a:cs typeface="Angsana New" panose="02020603050405020304" pitchFamily="18" charset="-34"/>
              </a:rPr>
            </a:br>
            <a:r>
              <a:rPr lang="en-US" sz="1600" b="1" dirty="0">
                <a:latin typeface="American Typewriter Condensed L" panose="02090306020004020304" pitchFamily="18" charset="77"/>
                <a:ea typeface="Bodoni Ornaments" pitchFamily="2" charset="0"/>
                <a:cs typeface="Angsana New" panose="02020603050405020304" pitchFamily="18" charset="-34"/>
              </a:rPr>
              <a:t>Professional</a:t>
            </a:r>
            <a:endParaRPr kumimoji="0" lang="en-US" sz="1600" b="1" u="none" strike="noStrike" cap="none" spc="0" normalizeH="0" baseline="0" dirty="0">
              <a:ln>
                <a:noFill/>
              </a:ln>
              <a:solidFill>
                <a:srgbClr val="000000"/>
              </a:solidFill>
              <a:effectLst/>
              <a:uFillTx/>
              <a:latin typeface="American Typewriter Condensed L" panose="02090306020004020304" pitchFamily="18" charset="77"/>
              <a:ea typeface="Bodoni Ornaments" pitchFamily="2" charset="0"/>
              <a:cs typeface="Angsana New" panose="02020603050405020304" pitchFamily="18" charset="-34"/>
              <a:sym typeface="Helvetica Neue"/>
            </a:endParaRPr>
          </a:p>
        </p:txBody>
      </p:sp>
    </p:spTree>
    <p:extLst>
      <p:ext uri="{BB962C8B-B14F-4D97-AF65-F5344CB8AC3E}">
        <p14:creationId xmlns:p14="http://schemas.microsoft.com/office/powerpoint/2010/main" val="10352363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17.png" descr="17.png"/>
          <p:cNvPicPr>
            <a:picLocks noChangeAspect="1"/>
          </p:cNvPicPr>
          <p:nvPr/>
        </p:nvPicPr>
        <p:blipFill>
          <a:blip r:embed="rId2"/>
          <a:srcRect t="10" b="10"/>
          <a:stretch>
            <a:fillRect/>
          </a:stretch>
        </p:blipFill>
        <p:spPr>
          <a:xfrm>
            <a:off x="303" y="-3"/>
            <a:ext cx="7771794" cy="10058405"/>
          </a:xfrm>
          <a:prstGeom prst="rect">
            <a:avLst/>
          </a:prstGeom>
          <a:ln w="12700">
            <a:miter lim="400000"/>
          </a:ln>
        </p:spPr>
      </p:pic>
      <p:sp>
        <p:nvSpPr>
          <p:cNvPr id="118"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Agent Name here </a:t>
            </a:r>
            <a:r>
              <a:rPr sz="1800"/>
              <a:t>⋅ </a:t>
            </a:r>
            <a:r>
              <a:t>(123) 456-7890</a:t>
            </a:r>
          </a:p>
        </p:txBody>
      </p:sp>
      <p:sp>
        <p:nvSpPr>
          <p:cNvPr id="119" name="This is the exciting part! You have been preparing yourself, your goals, your hopes and dreams, and now it’s time to get shopping!"/>
          <p:cNvSpPr txBox="1"/>
          <p:nvPr/>
        </p:nvSpPr>
        <p:spPr>
          <a:xfrm>
            <a:off x="1418261" y="2511766"/>
            <a:ext cx="4935878" cy="891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a:uFill>
                  <a:solidFill>
                    <a:srgbClr val="000000"/>
                  </a:solidFill>
                </a:uFill>
                <a:latin typeface="Cambria"/>
                <a:ea typeface="Cambria"/>
                <a:cs typeface="Cambria"/>
                <a:sym typeface="Cambria"/>
              </a:defRPr>
            </a:lvl1pPr>
          </a:lstStyle>
          <a:p>
            <a:r>
              <a:t>This is the exciting part! You have been preparing yourself, your goals, your hopes and dreams, and now it’s time to get shopping!</a:t>
            </a:r>
          </a:p>
        </p:txBody>
      </p:sp>
      <p:sp>
        <p:nvSpPr>
          <p:cNvPr id="2" name="TextBox 1">
            <a:extLst>
              <a:ext uri="{FF2B5EF4-FFF2-40B4-BE49-F238E27FC236}">
                <a16:creationId xmlns:a16="http://schemas.microsoft.com/office/drawing/2014/main" id="{B23703F2-E62E-7E72-C284-EF9B803158C4}"/>
              </a:ext>
            </a:extLst>
          </p:cNvPr>
          <p:cNvSpPr txBox="1"/>
          <p:nvPr/>
        </p:nvSpPr>
        <p:spPr>
          <a:xfrm>
            <a:off x="7358028" y="9606282"/>
            <a:ext cx="414068" cy="376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t>18</a:t>
            </a:r>
            <a:endParaRPr kumimoji="0" lang="en-US" sz="1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Buyer's Guide to Real Estate copy 10.png" descr="Buyer's Guide to Real Estate copy 10.png"/>
          <p:cNvPicPr>
            <a:picLocks noChangeAspect="1"/>
          </p:cNvPicPr>
          <p:nvPr/>
        </p:nvPicPr>
        <p:blipFill>
          <a:blip r:embed="rId2"/>
          <a:srcRect t="10" b="10"/>
          <a:stretch>
            <a:fillRect/>
          </a:stretch>
        </p:blipFill>
        <p:spPr>
          <a:xfrm>
            <a:off x="303" y="-3"/>
            <a:ext cx="7771794" cy="10058405"/>
          </a:xfrm>
          <a:prstGeom prst="rect">
            <a:avLst/>
          </a:prstGeom>
          <a:ln w="12700">
            <a:miter lim="400000"/>
          </a:ln>
        </p:spPr>
      </p:pic>
      <p:sp>
        <p:nvSpPr>
          <p:cNvPr id="122"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Agent Name here </a:t>
            </a:r>
            <a:r>
              <a:rPr sz="1800"/>
              <a:t>⋅ </a:t>
            </a:r>
            <a:r>
              <a:t>(123) 456-7890</a:t>
            </a:r>
          </a:p>
        </p:txBody>
      </p:sp>
      <p:sp>
        <p:nvSpPr>
          <p:cNvPr id="123" name="We can’t help but daydream about living in a new home, thinking about how we would decorate and creating our own special spaces, but even amidst the dreaming, it’s important that we make TWO lists when considering a home for purchase.…"/>
          <p:cNvSpPr txBox="1"/>
          <p:nvPr/>
        </p:nvSpPr>
        <p:spPr>
          <a:xfrm>
            <a:off x="772737" y="3169382"/>
            <a:ext cx="6046351" cy="50167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p>
            <a:pPr algn="just">
              <a:defRPr sz="1600">
                <a:solidFill>
                  <a:srgbClr val="FFFFFF"/>
                </a:solidFill>
                <a:uFill>
                  <a:solidFill>
                    <a:srgbClr val="000000"/>
                  </a:solidFill>
                </a:uFill>
                <a:latin typeface="Cambria"/>
                <a:ea typeface="Cambria"/>
                <a:cs typeface="Cambria"/>
                <a:sym typeface="Cambria"/>
              </a:defRPr>
            </a:pPr>
            <a:r>
              <a:rPr dirty="0"/>
              <a:t>We can’t help but daydream about living in a new home, thinking about how we would decorate and creating our own special spaces, but even amidst the dreaming, it’s important that we make TWO lists when considering a home for purchase.</a:t>
            </a:r>
          </a:p>
          <a:p>
            <a:pPr algn="just">
              <a:defRPr sz="1600">
                <a:solidFill>
                  <a:srgbClr val="FFFFFF"/>
                </a:solidFill>
                <a:uFill>
                  <a:solidFill>
                    <a:srgbClr val="000000"/>
                  </a:solidFill>
                </a:uFill>
                <a:latin typeface="Cambria"/>
                <a:ea typeface="Cambria"/>
                <a:cs typeface="Cambria"/>
                <a:sym typeface="Cambria"/>
              </a:defRPr>
            </a:pPr>
            <a:endParaRPr dirty="0"/>
          </a:p>
          <a:p>
            <a:pPr marL="541020" lvl="1" indent="-160020">
              <a:buSzPct val="60000"/>
              <a:buBlip>
                <a:blip r:embed="rId3"/>
              </a:buBlip>
              <a:defRPr sz="1600">
                <a:solidFill>
                  <a:srgbClr val="FFFFFF"/>
                </a:solidFill>
                <a:uFill>
                  <a:solidFill>
                    <a:srgbClr val="000000"/>
                  </a:solidFill>
                </a:uFill>
                <a:latin typeface="Cambria"/>
                <a:ea typeface="Cambria"/>
                <a:cs typeface="Cambria"/>
                <a:sym typeface="Cambria"/>
              </a:defRPr>
            </a:pPr>
            <a:r>
              <a:rPr dirty="0"/>
              <a:t>The first, and most important list, is the “Must-Have” list. This is your list of non-negotiable things that your home needs to have. Do you work from home and need a space suitable for your business? Do you </a:t>
            </a:r>
            <a:r>
              <a:rPr lang="en-US" dirty="0"/>
              <a:t>have mobility</a:t>
            </a:r>
            <a:r>
              <a:rPr dirty="0"/>
              <a:t> limitations and need a one-floor home or one with few stairs? Do you plan to add to your family in the near future and need multiple bedrooms? Is cooking gourmet meals your passion and you just have to have a large kitchen?</a:t>
            </a:r>
            <a:br>
              <a:rPr dirty="0"/>
            </a:br>
            <a:endParaRPr dirty="0"/>
          </a:p>
          <a:p>
            <a:pPr marL="541020" lvl="1" indent="-160020">
              <a:buSzPct val="60000"/>
              <a:buBlip>
                <a:blip r:embed="rId3"/>
              </a:buBlip>
              <a:defRPr sz="1600">
                <a:solidFill>
                  <a:srgbClr val="FFFFFF"/>
                </a:solidFill>
                <a:uFill>
                  <a:solidFill>
                    <a:srgbClr val="000000"/>
                  </a:solidFill>
                </a:uFill>
                <a:latin typeface="Cambria"/>
                <a:ea typeface="Cambria"/>
                <a:cs typeface="Cambria"/>
                <a:sym typeface="Cambria"/>
              </a:defRPr>
            </a:pPr>
            <a:r>
              <a:rPr dirty="0"/>
              <a:t>The second list is for all those features that you would like, but you could do without if you found a great home that boasted all your Must-Have’s. An in-ground pool, perhaps? Large picture windows with an open view of a large backyard? Brand new appliances? This is the daydream list, filled with those things that you really want, but are negotiable. </a:t>
            </a:r>
          </a:p>
        </p:txBody>
      </p:sp>
      <p:sp>
        <p:nvSpPr>
          <p:cNvPr id="124" name="Identifying your “Must-Have’s”  and “Nice-to-Have’s”"/>
          <p:cNvSpPr txBox="1"/>
          <p:nvPr/>
        </p:nvSpPr>
        <p:spPr>
          <a:xfrm>
            <a:off x="1670171" y="1068312"/>
            <a:ext cx="4432058" cy="802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lgn="ctr">
              <a:defRPr sz="2400" b="1">
                <a:solidFill>
                  <a:srgbClr val="FFFFFF"/>
                </a:solidFill>
                <a:uFill>
                  <a:solidFill>
                    <a:srgbClr val="000000"/>
                  </a:solidFill>
                </a:uFill>
                <a:latin typeface="Cambria"/>
                <a:ea typeface="Cambria"/>
                <a:cs typeface="Cambria"/>
                <a:sym typeface="Cambria"/>
              </a:defRPr>
            </a:pPr>
            <a:r>
              <a:t>Identifying your “Must-Have’s” </a:t>
            </a:r>
            <a:br/>
            <a:r>
              <a:t>and “Nice-to-Have’s”</a:t>
            </a:r>
          </a:p>
        </p:txBody>
      </p:sp>
      <p:sp>
        <p:nvSpPr>
          <p:cNvPr id="2" name="TextBox 1">
            <a:extLst>
              <a:ext uri="{FF2B5EF4-FFF2-40B4-BE49-F238E27FC236}">
                <a16:creationId xmlns:a16="http://schemas.microsoft.com/office/drawing/2014/main" id="{9E829E86-08CC-9BAD-CE3F-BFD3C1D313B1}"/>
              </a:ext>
            </a:extLst>
          </p:cNvPr>
          <p:cNvSpPr txBox="1"/>
          <p:nvPr/>
        </p:nvSpPr>
        <p:spPr>
          <a:xfrm>
            <a:off x="7358028" y="9606282"/>
            <a:ext cx="414068" cy="376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t>19</a:t>
            </a:r>
            <a:endParaRPr kumimoji="0" lang="en-US" sz="1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2.png" descr="2.png"/>
          <p:cNvPicPr>
            <a:picLocks noChangeAspect="1"/>
          </p:cNvPicPr>
          <p:nvPr/>
        </p:nvPicPr>
        <p:blipFill>
          <a:blip r:embed="rId2"/>
          <a:stretch>
            <a:fillRect/>
          </a:stretch>
        </p:blipFill>
        <p:spPr>
          <a:xfrm>
            <a:off x="303" y="-3"/>
            <a:ext cx="7771794" cy="10058405"/>
          </a:xfrm>
          <a:prstGeom prst="rect">
            <a:avLst/>
          </a:prstGeom>
          <a:ln w="12700">
            <a:miter lim="400000"/>
          </a:ln>
        </p:spPr>
      </p:pic>
      <p:sp>
        <p:nvSpPr>
          <p:cNvPr id="23" name="Buying a home is a big decision!…"/>
          <p:cNvSpPr txBox="1"/>
          <p:nvPr/>
        </p:nvSpPr>
        <p:spPr>
          <a:xfrm>
            <a:off x="918857" y="6690831"/>
            <a:ext cx="5934686" cy="1948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lnSpc>
                <a:spcPct val="107916"/>
              </a:lnSpc>
              <a:spcBef>
                <a:spcPts val="800"/>
              </a:spcBef>
              <a:defRPr sz="2200">
                <a:uFill>
                  <a:solidFill>
                    <a:srgbClr val="000000"/>
                  </a:solidFill>
                </a:uFill>
                <a:latin typeface="Cambria"/>
                <a:ea typeface="Cambria"/>
                <a:cs typeface="Cambria"/>
                <a:sym typeface="Cambria"/>
              </a:defRPr>
            </a:pPr>
            <a:r>
              <a:rPr b="1"/>
              <a:t>Buying a home is a big decision!</a:t>
            </a:r>
            <a:r>
              <a:t> </a:t>
            </a:r>
          </a:p>
          <a:p>
            <a:pPr algn="ctr">
              <a:lnSpc>
                <a:spcPct val="107916"/>
              </a:lnSpc>
              <a:spcBef>
                <a:spcPts val="800"/>
              </a:spcBef>
              <a:defRPr sz="2200">
                <a:uFill>
                  <a:solidFill>
                    <a:srgbClr val="000000"/>
                  </a:solidFill>
                </a:uFill>
                <a:latin typeface="Cambria"/>
                <a:ea typeface="Cambria"/>
                <a:cs typeface="Cambria"/>
                <a:sym typeface="Cambria"/>
              </a:defRPr>
            </a:pPr>
            <a:r>
              <a:t>Perhaps even more so today, as the housing market and economy are adjusting to the ever-changing circumstances around us. I want you to know that I’m here to help every step of the way.</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Buyer's Guide to Real Estate copy 11.png" descr="Buyer's Guide to Real Estate copy 11.png"/>
          <p:cNvPicPr>
            <a:picLocks noChangeAspect="1"/>
          </p:cNvPicPr>
          <p:nvPr/>
        </p:nvPicPr>
        <p:blipFill>
          <a:blip r:embed="rId2"/>
          <a:srcRect t="10" b="10"/>
          <a:stretch>
            <a:fillRect/>
          </a:stretch>
        </p:blipFill>
        <p:spPr>
          <a:xfrm>
            <a:off x="303" y="-4"/>
            <a:ext cx="7771794" cy="10058406"/>
          </a:xfrm>
          <a:prstGeom prst="rect">
            <a:avLst/>
          </a:prstGeom>
          <a:ln w="12700">
            <a:miter lim="400000"/>
          </a:ln>
        </p:spPr>
      </p:pic>
      <p:sp>
        <p:nvSpPr>
          <p:cNvPr id="127"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Agent Name here </a:t>
            </a:r>
            <a:r>
              <a:rPr sz="1800"/>
              <a:t>⋅ </a:t>
            </a:r>
            <a:r>
              <a:t>(123) 456-7890</a:t>
            </a:r>
          </a:p>
        </p:txBody>
      </p:sp>
      <p:sp>
        <p:nvSpPr>
          <p:cNvPr id="128" name="Price. Once you have your budget set, look for homes that fit your range. Keep in mind that you’ll need to leave room for closing costs, possible renovations or upgrades, moving costs, etc.…"/>
          <p:cNvSpPr txBox="1"/>
          <p:nvPr/>
        </p:nvSpPr>
        <p:spPr>
          <a:xfrm>
            <a:off x="272373" y="3223758"/>
            <a:ext cx="3390963" cy="60939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p>
            <a:pPr marL="186690" indent="-186690">
              <a:buSzPct val="100000"/>
              <a:buAutoNum type="arabicPeriod"/>
              <a:defRPr sz="1400">
                <a:uFill>
                  <a:solidFill>
                    <a:srgbClr val="000000"/>
                  </a:solidFill>
                </a:uFill>
                <a:latin typeface="Cambria"/>
                <a:ea typeface="Cambria"/>
                <a:cs typeface="Cambria"/>
                <a:sym typeface="Cambria"/>
              </a:defRPr>
            </a:pPr>
            <a:r>
              <a:rPr sz="1300" b="1" dirty="0"/>
              <a:t>Price</a:t>
            </a:r>
            <a:r>
              <a:rPr sz="1300" dirty="0"/>
              <a:t>. Once you have your budget set, look for homes that fit your range. Keep in mind that you’ll need to leave room for closing costs, possible renovations or upgrades, moving costs, etc. </a:t>
            </a:r>
            <a:br>
              <a:rPr sz="1300" dirty="0"/>
            </a:br>
            <a:endParaRPr lang="en-US" sz="1300" dirty="0"/>
          </a:p>
          <a:p>
            <a:pPr marL="186690" indent="-186690">
              <a:buSzPct val="100000"/>
              <a:buAutoNum type="arabicPeriod"/>
              <a:defRPr sz="1400">
                <a:uFill>
                  <a:solidFill>
                    <a:srgbClr val="000000"/>
                  </a:solidFill>
                </a:uFill>
                <a:latin typeface="Cambria"/>
                <a:ea typeface="Cambria"/>
                <a:cs typeface="Cambria"/>
                <a:sym typeface="Cambria"/>
              </a:defRPr>
            </a:pPr>
            <a:r>
              <a:rPr sz="1300" b="1" dirty="0"/>
              <a:t>Bedrooms</a:t>
            </a:r>
            <a:r>
              <a:rPr sz="1300" dirty="0"/>
              <a:t>. The size and layout of your new home and its number of bedrooms is a major consideration. You should not only think of your current needs, but what you may need in the future. </a:t>
            </a:r>
            <a:br>
              <a:rPr sz="1300" dirty="0"/>
            </a:br>
            <a:endParaRPr sz="1300" dirty="0"/>
          </a:p>
          <a:p>
            <a:pPr marL="186690" indent="-186690">
              <a:buSzPct val="100000"/>
              <a:buAutoNum type="arabicPeriod"/>
              <a:defRPr sz="1400">
                <a:uFill>
                  <a:solidFill>
                    <a:srgbClr val="000000"/>
                  </a:solidFill>
                </a:uFill>
                <a:latin typeface="Cambria"/>
                <a:ea typeface="Cambria"/>
                <a:cs typeface="Cambria"/>
                <a:sym typeface="Cambria"/>
              </a:defRPr>
            </a:pPr>
            <a:r>
              <a:rPr sz="1300" b="1" dirty="0"/>
              <a:t>Bathrooms</a:t>
            </a:r>
            <a:r>
              <a:rPr sz="1300" dirty="0"/>
              <a:t>. The same as your bedroom count and size, you should figure out how many bathrooms best fit your household needs as well as the features in them, and if they will require renovation.</a:t>
            </a:r>
            <a:br>
              <a:rPr sz="1300" dirty="0"/>
            </a:br>
            <a:endParaRPr sz="1300" dirty="0"/>
          </a:p>
          <a:p>
            <a:pPr marL="186690" indent="-186690">
              <a:buSzPct val="100000"/>
              <a:buAutoNum type="arabicPeriod"/>
              <a:defRPr sz="1400">
                <a:uFill>
                  <a:solidFill>
                    <a:srgbClr val="000000"/>
                  </a:solidFill>
                </a:uFill>
                <a:latin typeface="Cambria"/>
                <a:ea typeface="Cambria"/>
                <a:cs typeface="Cambria"/>
                <a:sym typeface="Cambria"/>
              </a:defRPr>
            </a:pPr>
            <a:r>
              <a:rPr sz="1300" b="1" dirty="0"/>
              <a:t>Kitchen</a:t>
            </a:r>
            <a:r>
              <a:rPr sz="1300" dirty="0"/>
              <a:t>. Considered by many to be the “heart of the house,” your kitchen needs/wants can take up some of your post-closing budget if you will have to upgrade or renovate, so keep that in mind during your search.</a:t>
            </a:r>
            <a:r>
              <a:rPr lang="en-US" sz="1300" dirty="0"/>
              <a:t> </a:t>
            </a:r>
            <a:r>
              <a:rPr sz="1300" dirty="0"/>
              <a:t> </a:t>
            </a:r>
            <a:br>
              <a:rPr sz="1300" dirty="0"/>
            </a:br>
            <a:endParaRPr sz="1300" dirty="0"/>
          </a:p>
          <a:p>
            <a:pPr marL="186690" indent="-186690">
              <a:buSzPct val="100000"/>
              <a:buAutoNum type="arabicPeriod"/>
              <a:defRPr sz="1400">
                <a:uFill>
                  <a:solidFill>
                    <a:srgbClr val="000000"/>
                  </a:solidFill>
                </a:uFill>
                <a:latin typeface="Cambria"/>
                <a:ea typeface="Cambria"/>
                <a:cs typeface="Cambria"/>
                <a:sym typeface="Cambria"/>
              </a:defRPr>
            </a:pPr>
            <a:r>
              <a:rPr sz="1300" b="1" dirty="0"/>
              <a:t>Dining Room</a:t>
            </a:r>
            <a:r>
              <a:rPr sz="1300" dirty="0"/>
              <a:t>. </a:t>
            </a:r>
            <a:r>
              <a:rPr lang="en-US" sz="1300" dirty="0"/>
              <a:t>This </a:t>
            </a:r>
            <a:r>
              <a:rPr sz="1300" dirty="0"/>
              <a:t>can be a separate formal room, or a combo style with your kitchen area. Keep in mind your own personal household dining requirements when looking at different styles.</a:t>
            </a:r>
            <a:r>
              <a:rPr lang="en-US" sz="1300" dirty="0"/>
              <a:t>  </a:t>
            </a:r>
            <a:endParaRPr sz="1300" dirty="0"/>
          </a:p>
        </p:txBody>
      </p:sp>
      <p:sp>
        <p:nvSpPr>
          <p:cNvPr id="129" name="Rectangle"/>
          <p:cNvSpPr/>
          <p:nvPr/>
        </p:nvSpPr>
        <p:spPr>
          <a:xfrm>
            <a:off x="-15571" y="1406916"/>
            <a:ext cx="7803542" cy="1270001"/>
          </a:xfrm>
          <a:prstGeom prst="rect">
            <a:avLst/>
          </a:prstGeom>
          <a:solidFill>
            <a:srgbClr val="8AAFB6"/>
          </a:solidFill>
          <a:ln w="12700">
            <a:miter lim="400000"/>
          </a:ln>
          <a:effectLst>
            <a:outerShdw blurRad="63500" dist="25400" dir="5400000" rotWithShape="0">
              <a:srgbClr val="000000">
                <a:alpha val="50000"/>
              </a:srgbClr>
            </a:outerShdw>
          </a:effectLst>
        </p:spPr>
        <p:txBody>
          <a:bodyPr lIns="45718" tIns="45718" rIns="45718" bIns="45718"/>
          <a:lstStyle/>
          <a:p>
            <a:endParaRPr/>
          </a:p>
        </p:txBody>
      </p:sp>
      <p:sp>
        <p:nvSpPr>
          <p:cNvPr id="130" name="10 Things to Consider When Choosing Your New Home"/>
          <p:cNvSpPr txBox="1"/>
          <p:nvPr/>
        </p:nvSpPr>
        <p:spPr>
          <a:xfrm>
            <a:off x="658949" y="1564659"/>
            <a:ext cx="6454502" cy="1463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3000" b="1">
                <a:solidFill>
                  <a:srgbClr val="FFFFFF"/>
                </a:solidFill>
                <a:uFill>
                  <a:solidFill>
                    <a:srgbClr val="000000"/>
                  </a:solidFill>
                </a:uFill>
                <a:latin typeface="Cambria"/>
                <a:ea typeface="Cambria"/>
                <a:cs typeface="Cambria"/>
                <a:sym typeface="Cambria"/>
              </a:defRPr>
            </a:lvl1pPr>
          </a:lstStyle>
          <a:p>
            <a:r>
              <a:t>10 Things to Consider When Choosing Your New Home</a:t>
            </a:r>
          </a:p>
        </p:txBody>
      </p:sp>
      <p:sp>
        <p:nvSpPr>
          <p:cNvPr id="131" name="Location. Even when you are sure of the city and/or certain part of town you’d love to live in, even particular streets within those areas can be different. Also consider the distance to major thoroughfares and work commutes.…"/>
          <p:cNvSpPr txBox="1"/>
          <p:nvPr/>
        </p:nvSpPr>
        <p:spPr>
          <a:xfrm>
            <a:off x="3798648" y="3223758"/>
            <a:ext cx="3477639" cy="60939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p>
            <a:pPr marL="186690" indent="-186690">
              <a:buSzPct val="100000"/>
              <a:buAutoNum type="arabicPeriod" startAt="6"/>
              <a:defRPr sz="1400">
                <a:uFill>
                  <a:solidFill>
                    <a:srgbClr val="000000"/>
                  </a:solidFill>
                </a:uFill>
                <a:latin typeface="Cambria"/>
                <a:ea typeface="Cambria"/>
                <a:cs typeface="Cambria"/>
                <a:sym typeface="Cambria"/>
              </a:defRPr>
            </a:pPr>
            <a:r>
              <a:rPr sz="1300" b="1" dirty="0"/>
              <a:t>Location</a:t>
            </a:r>
            <a:r>
              <a:rPr sz="1300" dirty="0"/>
              <a:t>. Even when you are sure of the city and/or certain part of town you’d love to live in, even particular streets within those areas can be different. Also consider the distance to major thoroughfares and work commutes.</a:t>
            </a:r>
            <a:br>
              <a:rPr sz="1300" dirty="0"/>
            </a:br>
            <a:endParaRPr lang="en-US" sz="1300" dirty="0"/>
          </a:p>
          <a:p>
            <a:pPr marL="186690" indent="-186690">
              <a:buSzPct val="100000"/>
              <a:buAutoNum type="arabicPeriod" startAt="6"/>
              <a:defRPr sz="1400">
                <a:uFill>
                  <a:solidFill>
                    <a:srgbClr val="000000"/>
                  </a:solidFill>
                </a:uFill>
                <a:latin typeface="Cambria"/>
                <a:ea typeface="Cambria"/>
                <a:cs typeface="Cambria"/>
                <a:sym typeface="Cambria"/>
              </a:defRPr>
            </a:pPr>
            <a:r>
              <a:rPr sz="1300" b="1" dirty="0"/>
              <a:t>Style</a:t>
            </a:r>
            <a:r>
              <a:rPr sz="1300" dirty="0"/>
              <a:t>. There are condos, colonials, duplexes, ranches and many other styles of home. You’ll have to find the one that you prefer and fits your household’s needs. </a:t>
            </a:r>
            <a:br>
              <a:rPr sz="1300" dirty="0"/>
            </a:br>
            <a:endParaRPr sz="1300" dirty="0"/>
          </a:p>
          <a:p>
            <a:pPr marL="186690" indent="-186690">
              <a:buSzPct val="100000"/>
              <a:buAutoNum type="arabicPeriod" startAt="6"/>
              <a:defRPr sz="1400">
                <a:uFill>
                  <a:solidFill>
                    <a:srgbClr val="000000"/>
                  </a:solidFill>
                </a:uFill>
                <a:latin typeface="Cambria"/>
                <a:ea typeface="Cambria"/>
                <a:cs typeface="Cambria"/>
                <a:sym typeface="Cambria"/>
              </a:defRPr>
            </a:pPr>
            <a:r>
              <a:rPr sz="1300" b="1" dirty="0"/>
              <a:t>Outdoor Spaces</a:t>
            </a:r>
            <a:r>
              <a:rPr sz="1300" dirty="0"/>
              <a:t>. From curb appeal and front porches to backyard gardens and lawn maintenance needs, there are many considerations to take in when you’re looking at the exterior property details of your new home. </a:t>
            </a:r>
            <a:br>
              <a:rPr sz="1300" dirty="0"/>
            </a:br>
            <a:endParaRPr sz="1300" dirty="0"/>
          </a:p>
          <a:p>
            <a:pPr marL="186690" indent="-186690">
              <a:buSzPct val="100000"/>
              <a:buAutoNum type="arabicPeriod" startAt="6"/>
              <a:defRPr sz="1400">
                <a:uFill>
                  <a:solidFill>
                    <a:srgbClr val="000000"/>
                  </a:solidFill>
                </a:uFill>
                <a:latin typeface="Cambria"/>
                <a:ea typeface="Cambria"/>
                <a:cs typeface="Cambria"/>
                <a:sym typeface="Cambria"/>
              </a:defRPr>
            </a:pPr>
            <a:r>
              <a:rPr sz="1300" b="1" dirty="0"/>
              <a:t>Storage and Parking</a:t>
            </a:r>
            <a:r>
              <a:rPr sz="1300" dirty="0"/>
              <a:t>. These are two important space needs that can affect the convenience of your home - and its comfort and “live-ability”. Pay attention to these areas and if they fit your lifestyle and household needs.</a:t>
            </a:r>
            <a:br>
              <a:rPr sz="1300" dirty="0"/>
            </a:br>
            <a:endParaRPr sz="1300" dirty="0"/>
          </a:p>
          <a:p>
            <a:pPr marL="186690" indent="-186690">
              <a:buSzPct val="100000"/>
              <a:buAutoNum type="arabicPeriod" startAt="6"/>
              <a:defRPr sz="1400">
                <a:uFill>
                  <a:solidFill>
                    <a:srgbClr val="000000"/>
                  </a:solidFill>
                </a:uFill>
                <a:latin typeface="Cambria"/>
                <a:ea typeface="Cambria"/>
                <a:cs typeface="Cambria"/>
                <a:sym typeface="Cambria"/>
              </a:defRPr>
            </a:pPr>
            <a:r>
              <a:rPr sz="1300" b="1" dirty="0"/>
              <a:t>Energy Efficiency</a:t>
            </a:r>
            <a:r>
              <a:rPr sz="1300" dirty="0"/>
              <a:t>. The condition of windows and HVAC systems can make a significant impact on monthly energy costs, so this</a:t>
            </a:r>
            <a:r>
              <a:rPr lang="en-US" sz="1300" dirty="0"/>
              <a:t> might </a:t>
            </a:r>
            <a:r>
              <a:rPr sz="1300" dirty="0"/>
              <a:t>be something you keep in mind when considering your home.</a:t>
            </a:r>
            <a:r>
              <a:rPr lang="en-US" sz="1300" dirty="0"/>
              <a:t> </a:t>
            </a:r>
            <a:endParaRPr sz="1300" dirty="0"/>
          </a:p>
        </p:txBody>
      </p:sp>
      <p:sp>
        <p:nvSpPr>
          <p:cNvPr id="2" name="TextBox 1">
            <a:extLst>
              <a:ext uri="{FF2B5EF4-FFF2-40B4-BE49-F238E27FC236}">
                <a16:creationId xmlns:a16="http://schemas.microsoft.com/office/drawing/2014/main" id="{91A7A438-8CD7-0095-CA2C-05A173D60996}"/>
              </a:ext>
            </a:extLst>
          </p:cNvPr>
          <p:cNvSpPr txBox="1"/>
          <p:nvPr/>
        </p:nvSpPr>
        <p:spPr>
          <a:xfrm>
            <a:off x="7358028" y="9606282"/>
            <a:ext cx="414068" cy="376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t>20</a:t>
            </a:r>
            <a:endParaRPr kumimoji="0" lang="en-US" sz="1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Buyer's Guide to Real Estate copy 12.png" descr="Buyer's Guide to Real Estate copy 12.png"/>
          <p:cNvPicPr>
            <a:picLocks noChangeAspect="1"/>
          </p:cNvPicPr>
          <p:nvPr/>
        </p:nvPicPr>
        <p:blipFill>
          <a:blip r:embed="rId2"/>
          <a:srcRect t="10" b="10"/>
          <a:stretch>
            <a:fillRect/>
          </a:stretch>
        </p:blipFill>
        <p:spPr>
          <a:xfrm>
            <a:off x="303" y="-3"/>
            <a:ext cx="7771794" cy="10058405"/>
          </a:xfrm>
          <a:prstGeom prst="rect">
            <a:avLst/>
          </a:prstGeom>
          <a:ln w="12700">
            <a:miter lim="400000"/>
          </a:ln>
        </p:spPr>
      </p:pic>
      <p:sp>
        <p:nvSpPr>
          <p:cNvPr id="134"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Agent Name here </a:t>
            </a:r>
            <a:r>
              <a:rPr sz="1800"/>
              <a:t>⋅ </a:t>
            </a:r>
            <a:r>
              <a:t>(123) 456-7890</a:t>
            </a:r>
          </a:p>
        </p:txBody>
      </p:sp>
      <p:sp>
        <p:nvSpPr>
          <p:cNvPr id="135" name="Look at Homes!…"/>
          <p:cNvSpPr txBox="1"/>
          <p:nvPr/>
        </p:nvSpPr>
        <p:spPr>
          <a:xfrm>
            <a:off x="716884" y="4022798"/>
            <a:ext cx="6685864" cy="32932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p>
            <a:pPr>
              <a:defRPr sz="2400" b="1">
                <a:uFill>
                  <a:solidFill>
                    <a:srgbClr val="000000"/>
                  </a:solidFill>
                </a:uFill>
                <a:latin typeface="Cambria"/>
                <a:ea typeface="Cambria"/>
                <a:cs typeface="Cambria"/>
                <a:sym typeface="Cambria"/>
              </a:defRPr>
            </a:pPr>
            <a:r>
              <a:rPr dirty="0"/>
              <a:t>Look at Homes!</a:t>
            </a:r>
          </a:p>
          <a:p>
            <a:pPr>
              <a:defRPr sz="2400" b="1">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Now that you</a:t>
            </a:r>
            <a:r>
              <a:rPr lang="en-US" dirty="0"/>
              <a:t>'ve</a:t>
            </a:r>
            <a:r>
              <a:rPr dirty="0"/>
              <a:t> worked out your “</a:t>
            </a:r>
            <a:r>
              <a:rPr lang="en-US" dirty="0"/>
              <a:t>must-have" </a:t>
            </a:r>
            <a:r>
              <a:rPr dirty="0"/>
              <a:t>and “</a:t>
            </a:r>
            <a:r>
              <a:rPr lang="en-US" dirty="0"/>
              <a:t>nice-to-have"</a:t>
            </a:r>
            <a:r>
              <a:rPr dirty="0"/>
              <a:t> list, you will finally go look at homes. Your real estate agent will have information about the local housing market and will know what to look for when you view the homes, whether in person or virtually.</a:t>
            </a:r>
            <a:r>
              <a:rPr lang="en-US" dirty="0"/>
              <a:t> </a:t>
            </a:r>
            <a:endParaRPr dirty="0"/>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The timeframe of your purchase can also be a key part of the buying process. If you need to move quickly, finding a home that will be available immediately is vital, and may limit the homes you tour. However, if you have a longer timeframe to work with, you can be patient and look for a home that will be perfect for you. </a:t>
            </a:r>
          </a:p>
        </p:txBody>
      </p:sp>
      <p:sp>
        <p:nvSpPr>
          <p:cNvPr id="2" name="TextBox 1">
            <a:extLst>
              <a:ext uri="{FF2B5EF4-FFF2-40B4-BE49-F238E27FC236}">
                <a16:creationId xmlns:a16="http://schemas.microsoft.com/office/drawing/2014/main" id="{36D8A9F1-CD45-7BBD-0D84-A60C51BD60F2}"/>
              </a:ext>
            </a:extLst>
          </p:cNvPr>
          <p:cNvSpPr txBox="1"/>
          <p:nvPr/>
        </p:nvSpPr>
        <p:spPr>
          <a:xfrm>
            <a:off x="7358028" y="9606282"/>
            <a:ext cx="414068" cy="376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t>21</a:t>
            </a:r>
            <a:endParaRPr kumimoji="0" lang="en-US" sz="1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Buyer's Guide to Real Estate copy 13.png" descr="Buyer's Guide to Real Estate copy 13.png"/>
          <p:cNvPicPr>
            <a:picLocks noChangeAspect="1"/>
          </p:cNvPicPr>
          <p:nvPr/>
        </p:nvPicPr>
        <p:blipFill>
          <a:blip r:embed="rId2"/>
          <a:srcRect t="10" b="10"/>
          <a:stretch>
            <a:fillRect/>
          </a:stretch>
        </p:blipFill>
        <p:spPr>
          <a:xfrm>
            <a:off x="303" y="-3"/>
            <a:ext cx="7771794" cy="10058405"/>
          </a:xfrm>
          <a:prstGeom prst="rect">
            <a:avLst/>
          </a:prstGeom>
          <a:ln w="12700">
            <a:miter lim="400000"/>
          </a:ln>
        </p:spPr>
      </p:pic>
      <p:sp>
        <p:nvSpPr>
          <p:cNvPr id="138"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Agent Name here </a:t>
            </a:r>
            <a:r>
              <a:rPr sz="1800"/>
              <a:t>⋅ </a:t>
            </a:r>
            <a:r>
              <a:t>(123) 456-7890</a:t>
            </a:r>
          </a:p>
        </p:txBody>
      </p:sp>
      <p:sp>
        <p:nvSpPr>
          <p:cNvPr id="139" name="Things to Think About When Considering a Home…"/>
          <p:cNvSpPr txBox="1"/>
          <p:nvPr/>
        </p:nvSpPr>
        <p:spPr>
          <a:xfrm>
            <a:off x="291829" y="93210"/>
            <a:ext cx="6819090" cy="6370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p>
            <a:pPr>
              <a:defRPr sz="2400" b="1">
                <a:uFill>
                  <a:solidFill>
                    <a:srgbClr val="000000"/>
                  </a:solidFill>
                </a:uFill>
                <a:latin typeface="Cambria"/>
                <a:ea typeface="Cambria"/>
                <a:cs typeface="Cambria"/>
                <a:sym typeface="Cambria"/>
              </a:defRPr>
            </a:pPr>
            <a:r>
              <a:rPr dirty="0"/>
              <a:t>Things to Think About When Considering a Home</a:t>
            </a:r>
          </a:p>
          <a:p>
            <a:pPr>
              <a:defRPr sz="2400" b="1">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Every house has its pros and cons, but there are several things to think about when considering each as a possible home:</a:t>
            </a:r>
          </a:p>
          <a:p>
            <a:pPr algn="just">
              <a:defRPr sz="1600">
                <a:uFill>
                  <a:solidFill>
                    <a:srgbClr val="000000"/>
                  </a:solidFill>
                </a:uFill>
                <a:latin typeface="Cambria"/>
                <a:ea typeface="Cambria"/>
                <a:cs typeface="Cambria"/>
                <a:sym typeface="Cambria"/>
              </a:defRPr>
            </a:pPr>
            <a:endParaRPr dirty="0"/>
          </a:p>
          <a:p>
            <a:pPr marL="160020" indent="-160020" algn="just">
              <a:buSzPct val="100000"/>
              <a:buChar char="•"/>
              <a:defRPr sz="1600">
                <a:uFill>
                  <a:solidFill>
                    <a:srgbClr val="000000"/>
                  </a:solidFill>
                </a:uFill>
                <a:latin typeface="Cambria"/>
                <a:ea typeface="Cambria"/>
                <a:cs typeface="Cambria"/>
                <a:sym typeface="Cambria"/>
              </a:defRPr>
            </a:pPr>
            <a:r>
              <a:rPr dirty="0"/>
              <a:t>What is the overall condition of the home? Are there any safety concerns? If you have small children, can you fit safety gates at the stairs? Are the locks on doors and windows in good condition?</a:t>
            </a:r>
          </a:p>
          <a:p>
            <a:pPr marL="160020" indent="-160020" algn="just">
              <a:buSzPct val="100000"/>
              <a:buChar char="•"/>
              <a:defRPr sz="1600">
                <a:uFill>
                  <a:solidFill>
                    <a:srgbClr val="000000"/>
                  </a:solidFill>
                </a:uFill>
                <a:latin typeface="Cambria"/>
                <a:ea typeface="Cambria"/>
                <a:cs typeface="Cambria"/>
                <a:sym typeface="Cambria"/>
              </a:defRPr>
            </a:pPr>
            <a:r>
              <a:rPr dirty="0"/>
              <a:t>How is the home’s functionality? A certain home might be perfect at this point in your life, but what about 5 years from now? Are you planning to have a family? Will you be empty nesters? Do you think about renting out a room, or possibly working from home? Is there lots of storage space?</a:t>
            </a:r>
          </a:p>
          <a:p>
            <a:pPr marL="160020" indent="-160020" algn="just">
              <a:buSzPct val="100000"/>
              <a:buChar char="•"/>
              <a:defRPr sz="1600">
                <a:uFill>
                  <a:solidFill>
                    <a:srgbClr val="000000"/>
                  </a:solidFill>
                </a:uFill>
                <a:latin typeface="Cambria"/>
                <a:ea typeface="Cambria"/>
                <a:cs typeface="Cambria"/>
                <a:sym typeface="Cambria"/>
              </a:defRPr>
            </a:pPr>
            <a:r>
              <a:rPr dirty="0"/>
              <a:t>What is the home’s location like? Is there a park close by? How far away is the grocery store? Restaurants? Are you close to your workplace? Are you near a main road to hear traffic and sirens going by?</a:t>
            </a:r>
          </a:p>
          <a:p>
            <a:pPr algn="just">
              <a:defRPr sz="1600">
                <a:uFill>
                  <a:solidFill>
                    <a:srgbClr val="000000"/>
                  </a:solidFill>
                </a:uFill>
                <a:latin typeface="Cambria"/>
                <a:ea typeface="Cambria"/>
                <a:cs typeface="Cambria"/>
                <a:sym typeface="Cambria"/>
              </a:defRPr>
            </a:pPr>
            <a:endParaRPr dirty="0"/>
          </a:p>
          <a:p>
            <a:pPr>
              <a:defRPr sz="2400" b="1">
                <a:uFill>
                  <a:solidFill>
                    <a:srgbClr val="000000"/>
                  </a:solidFill>
                </a:uFill>
                <a:latin typeface="Cambria"/>
                <a:ea typeface="Cambria"/>
                <a:cs typeface="Cambria"/>
                <a:sym typeface="Cambria"/>
              </a:defRPr>
            </a:pPr>
            <a:r>
              <a:rPr dirty="0"/>
              <a:t>Virtual Home Viewing</a:t>
            </a:r>
          </a:p>
          <a:p>
            <a:pPr>
              <a:defRPr sz="2400" b="1">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Many real estate agents </a:t>
            </a:r>
            <a:r>
              <a:rPr lang="en-US" dirty="0"/>
              <a:t>can use</a:t>
            </a:r>
            <a:r>
              <a:rPr dirty="0"/>
              <a:t> Facetime or Zoom to show homes now, or use pre-recorded videos, 3D walkthroughs, or interactive floorplans to show each home. Realtor</a:t>
            </a:r>
            <a:r>
              <a:rPr lang="en-US" dirty="0">
                <a:ea typeface="+mn-lt"/>
                <a:cs typeface="+mn-lt"/>
              </a:rPr>
              <a:t>®.</a:t>
            </a:r>
            <a:r>
              <a:rPr dirty="0"/>
              <a:t>com now has integrated a livestream mode to accommodate virtual open houses and make them available to all.</a:t>
            </a:r>
          </a:p>
        </p:txBody>
      </p:sp>
      <p:sp>
        <p:nvSpPr>
          <p:cNvPr id="2" name="TextBox 1">
            <a:extLst>
              <a:ext uri="{FF2B5EF4-FFF2-40B4-BE49-F238E27FC236}">
                <a16:creationId xmlns:a16="http://schemas.microsoft.com/office/drawing/2014/main" id="{ABF02106-D818-13B4-AE32-963F9E43C66B}"/>
              </a:ext>
            </a:extLst>
          </p:cNvPr>
          <p:cNvSpPr txBox="1"/>
          <p:nvPr/>
        </p:nvSpPr>
        <p:spPr>
          <a:xfrm>
            <a:off x="7358028" y="9606282"/>
            <a:ext cx="414068" cy="376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t>22</a:t>
            </a:r>
            <a:endParaRPr kumimoji="0" lang="en-US" sz="1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Buyer's Guide to Real Estate copy 14.png" descr="Buyer's Guide to Real Estate copy 14.png"/>
          <p:cNvPicPr>
            <a:picLocks noChangeAspect="1"/>
          </p:cNvPicPr>
          <p:nvPr/>
        </p:nvPicPr>
        <p:blipFill>
          <a:blip r:embed="rId2"/>
          <a:srcRect t="10" b="10"/>
          <a:stretch>
            <a:fillRect/>
          </a:stretch>
        </p:blipFill>
        <p:spPr>
          <a:xfrm>
            <a:off x="303" y="-3"/>
            <a:ext cx="7771794" cy="10058405"/>
          </a:xfrm>
          <a:prstGeom prst="rect">
            <a:avLst/>
          </a:prstGeom>
          <a:ln w="12700">
            <a:miter lim="400000"/>
          </a:ln>
        </p:spPr>
      </p:pic>
      <p:sp>
        <p:nvSpPr>
          <p:cNvPr id="142"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Agent Name here </a:t>
            </a:r>
            <a:r>
              <a:rPr sz="1800"/>
              <a:t>⋅ </a:t>
            </a:r>
            <a:r>
              <a:t>(123) 456-7890</a:t>
            </a:r>
          </a:p>
        </p:txBody>
      </p:sp>
      <p:sp>
        <p:nvSpPr>
          <p:cNvPr id="143" name="Explore the Neighborhoods…"/>
          <p:cNvSpPr txBox="1"/>
          <p:nvPr/>
        </p:nvSpPr>
        <p:spPr>
          <a:xfrm>
            <a:off x="382877" y="5449766"/>
            <a:ext cx="6656450" cy="3456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2400" b="1">
                <a:uFill>
                  <a:solidFill>
                    <a:srgbClr val="000000"/>
                  </a:solidFill>
                </a:uFill>
                <a:latin typeface="Cambria"/>
                <a:ea typeface="Cambria"/>
                <a:cs typeface="Cambria"/>
                <a:sym typeface="Cambria"/>
              </a:defRPr>
            </a:pPr>
            <a:r>
              <a:rPr dirty="0"/>
              <a:t>Explore the Neighborhoods</a:t>
            </a:r>
          </a:p>
          <a:p>
            <a:pPr>
              <a:defRPr sz="2400" b="1">
                <a:uFill>
                  <a:solidFill>
                    <a:srgbClr val="000000"/>
                  </a:solidFill>
                </a:uFill>
                <a:latin typeface="Cambria"/>
                <a:ea typeface="Cambria"/>
                <a:cs typeface="Cambria"/>
                <a:sym typeface="Cambria"/>
              </a:defRPr>
            </a:pPr>
            <a:endParaRPr dirty="0"/>
          </a:p>
          <a:p>
            <a:pPr marL="541421" lvl="1" indent="-160421" algn="just">
              <a:buSzPct val="100000"/>
              <a:buChar char="•"/>
              <a:defRPr sz="1600">
                <a:uFill>
                  <a:solidFill>
                    <a:srgbClr val="000000"/>
                  </a:solidFill>
                </a:uFill>
                <a:latin typeface="Cambria"/>
                <a:ea typeface="Cambria"/>
                <a:cs typeface="Cambria"/>
                <a:sym typeface="Cambria"/>
              </a:defRPr>
            </a:pPr>
            <a:r>
              <a:rPr dirty="0"/>
              <a:t>Drive or walk through areas at different times of the day, during the week and on weekends.</a:t>
            </a:r>
          </a:p>
          <a:p>
            <a:pPr marL="541421" lvl="1" indent="-160421" algn="just">
              <a:buSzPct val="100000"/>
              <a:buChar char="•"/>
              <a:defRPr sz="1600">
                <a:uFill>
                  <a:solidFill>
                    <a:srgbClr val="000000"/>
                  </a:solidFill>
                </a:uFill>
                <a:latin typeface="Cambria"/>
                <a:ea typeface="Cambria"/>
                <a:cs typeface="Cambria"/>
                <a:sym typeface="Cambria"/>
              </a:defRPr>
            </a:pPr>
            <a:r>
              <a:rPr dirty="0"/>
              <a:t>Travel to and from places that you would typically frequent. Look for access to major thoroughfares, highways, and shopping.</a:t>
            </a:r>
          </a:p>
          <a:p>
            <a:pPr marL="541421" lvl="1" indent="-160421" algn="just">
              <a:buSzPct val="100000"/>
              <a:buChar char="•"/>
              <a:defRPr sz="1600">
                <a:uFill>
                  <a:solidFill>
                    <a:srgbClr val="000000"/>
                  </a:solidFill>
                </a:uFill>
                <a:latin typeface="Cambria"/>
                <a:ea typeface="Cambria"/>
                <a:cs typeface="Cambria"/>
                <a:sym typeface="Cambria"/>
              </a:defRPr>
            </a:pPr>
            <a:r>
              <a:rPr dirty="0"/>
              <a:t>Check with local civic, police, fire, and school officials to find information about the area.</a:t>
            </a:r>
          </a:p>
          <a:p>
            <a:pPr marL="541421" lvl="1" indent="-160421" algn="just">
              <a:buSzPct val="100000"/>
              <a:buChar char="•"/>
              <a:defRPr sz="1600">
                <a:uFill>
                  <a:solidFill>
                    <a:srgbClr val="000000"/>
                  </a:solidFill>
                </a:uFill>
                <a:latin typeface="Cambria"/>
                <a:ea typeface="Cambria"/>
                <a:cs typeface="Cambria"/>
                <a:sym typeface="Cambria"/>
              </a:defRPr>
            </a:pPr>
            <a:r>
              <a:rPr dirty="0"/>
              <a:t>Look at traffic access patterns around the area during different times of the day and drive from the area to work.</a:t>
            </a:r>
          </a:p>
          <a:p>
            <a:pPr marL="541421" lvl="1" indent="-160421" algn="just">
              <a:buSzPct val="100000"/>
              <a:buChar char="•"/>
              <a:defRPr sz="1600">
                <a:uFill>
                  <a:solidFill>
                    <a:srgbClr val="000000"/>
                  </a:solidFill>
                </a:uFill>
                <a:latin typeface="Cambria"/>
                <a:ea typeface="Cambria"/>
                <a:cs typeface="Cambria"/>
                <a:sym typeface="Cambria"/>
              </a:defRPr>
            </a:pPr>
            <a:r>
              <a:rPr dirty="0"/>
              <a:t>Is the neighborhood near parks, places of worship, recreation centers, shopping, theaters, restaurants, public transportation, schools, etc.?</a:t>
            </a:r>
          </a:p>
        </p:txBody>
      </p:sp>
      <p:sp>
        <p:nvSpPr>
          <p:cNvPr id="2" name="TextBox 1">
            <a:extLst>
              <a:ext uri="{FF2B5EF4-FFF2-40B4-BE49-F238E27FC236}">
                <a16:creationId xmlns:a16="http://schemas.microsoft.com/office/drawing/2014/main" id="{2EC4F55D-40A6-2B5B-4C0B-9A6C0FB3E1AB}"/>
              </a:ext>
            </a:extLst>
          </p:cNvPr>
          <p:cNvSpPr txBox="1"/>
          <p:nvPr/>
        </p:nvSpPr>
        <p:spPr>
          <a:xfrm>
            <a:off x="7358028" y="9606282"/>
            <a:ext cx="414068" cy="376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t>23</a:t>
            </a:r>
            <a:endParaRPr kumimoji="0" lang="en-US" sz="1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Buyer's Guide to Real Estate copy 15.png" descr="Buyer's Guide to Real Estate copy 15.png"/>
          <p:cNvPicPr>
            <a:picLocks noChangeAspect="1"/>
          </p:cNvPicPr>
          <p:nvPr/>
        </p:nvPicPr>
        <p:blipFill>
          <a:blip r:embed="rId2"/>
          <a:srcRect t="10" b="10"/>
          <a:stretch>
            <a:fillRect/>
          </a:stretch>
        </p:blipFill>
        <p:spPr>
          <a:xfrm>
            <a:off x="303" y="-4"/>
            <a:ext cx="7771794" cy="10058406"/>
          </a:xfrm>
          <a:prstGeom prst="rect">
            <a:avLst/>
          </a:prstGeom>
          <a:ln w="12700">
            <a:miter lim="400000"/>
          </a:ln>
        </p:spPr>
      </p:pic>
      <p:sp>
        <p:nvSpPr>
          <p:cNvPr id="146"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Agent Name here </a:t>
            </a:r>
            <a:r>
              <a:rPr sz="1800"/>
              <a:t>⋅ </a:t>
            </a:r>
            <a:r>
              <a:t>(123) 456-7890</a:t>
            </a:r>
          </a:p>
        </p:txBody>
      </p:sp>
      <p:sp>
        <p:nvSpPr>
          <p:cNvPr id="147" name="What If I Want to Purchase a Home Through a Builder?…"/>
          <p:cNvSpPr txBox="1"/>
          <p:nvPr/>
        </p:nvSpPr>
        <p:spPr>
          <a:xfrm>
            <a:off x="1265798" y="1033775"/>
            <a:ext cx="5240804" cy="7355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t">
            <a:spAutoFit/>
          </a:bodyPr>
          <a:lstStyle/>
          <a:p>
            <a:pPr>
              <a:defRPr sz="2400" b="1">
                <a:uFill>
                  <a:solidFill>
                    <a:srgbClr val="000000"/>
                  </a:solidFill>
                </a:uFill>
                <a:latin typeface="Cambria"/>
                <a:ea typeface="Cambria"/>
                <a:cs typeface="Cambria"/>
                <a:sym typeface="Cambria"/>
              </a:defRPr>
            </a:pPr>
            <a:r>
              <a:t>What If I Want to Purchase a Home Through a Builder?</a:t>
            </a:r>
          </a:p>
          <a:p>
            <a:pPr>
              <a:defRPr sz="2400" b="1">
                <a:uFill>
                  <a:solidFill>
                    <a:srgbClr val="000000"/>
                  </a:solidFill>
                </a:uFill>
                <a:latin typeface="Cambria"/>
                <a:ea typeface="Cambria"/>
                <a:cs typeface="Cambria"/>
                <a:sym typeface="Cambria"/>
              </a:defRPr>
            </a:pPr>
            <a:endParaRPr/>
          </a:p>
          <a:p>
            <a:pPr algn="just">
              <a:defRPr sz="1600">
                <a:uFill>
                  <a:solidFill>
                    <a:srgbClr val="000000"/>
                  </a:solidFill>
                </a:uFill>
                <a:latin typeface="Cambria"/>
                <a:ea typeface="Cambria"/>
                <a:cs typeface="Cambria"/>
                <a:sym typeface="Cambria"/>
              </a:defRPr>
            </a:pPr>
            <a:r>
              <a:t>The advantages of having an agent help you purchase a new home are the same as those for purchasing a resale home…</a:t>
            </a:r>
          </a:p>
          <a:p>
            <a:pPr algn="just">
              <a:defRPr sz="1600">
                <a:uFill>
                  <a:solidFill>
                    <a:srgbClr val="000000"/>
                  </a:solidFill>
                </a:uFill>
                <a:latin typeface="Cambria"/>
                <a:ea typeface="Cambria"/>
                <a:cs typeface="Cambria"/>
                <a:sym typeface="Cambria"/>
              </a:defRPr>
            </a:pPr>
            <a:endParaRPr/>
          </a:p>
          <a:p>
            <a:pPr marL="541020" lvl="1" indent="-160020" algn="just">
              <a:buSzPct val="100000"/>
              <a:buChar char="•"/>
              <a:defRPr sz="1600">
                <a:uFill>
                  <a:solidFill>
                    <a:srgbClr val="000000"/>
                  </a:solidFill>
                </a:uFill>
                <a:latin typeface="Cambria"/>
                <a:ea typeface="Cambria"/>
                <a:cs typeface="Cambria"/>
                <a:sym typeface="Cambria"/>
              </a:defRPr>
            </a:pPr>
            <a:r>
              <a:t>Knowledge of the market</a:t>
            </a:r>
          </a:p>
          <a:p>
            <a:pPr marL="541020" lvl="1" indent="-160020" algn="just">
              <a:buSzPct val="100000"/>
              <a:buChar char="•"/>
              <a:defRPr sz="1600">
                <a:uFill>
                  <a:solidFill>
                    <a:srgbClr val="000000"/>
                  </a:solidFill>
                </a:uFill>
                <a:latin typeface="Cambria"/>
                <a:ea typeface="Cambria"/>
                <a:cs typeface="Cambria"/>
                <a:sym typeface="Cambria"/>
              </a:defRPr>
            </a:pPr>
            <a:r>
              <a:t>Help in finding the perfect home quickly</a:t>
            </a:r>
          </a:p>
          <a:p>
            <a:pPr marL="541020" lvl="1" indent="-160020" algn="just">
              <a:buSzPct val="100000"/>
              <a:buChar char="•"/>
              <a:defRPr sz="1600">
                <a:uFill>
                  <a:solidFill>
                    <a:srgbClr val="000000"/>
                  </a:solidFill>
                </a:uFill>
                <a:latin typeface="Cambria"/>
                <a:ea typeface="Cambria"/>
                <a:cs typeface="Cambria"/>
                <a:sym typeface="Cambria"/>
              </a:defRPr>
            </a:pPr>
            <a:r>
              <a:t>Expertise in contract writing/negotiation</a:t>
            </a:r>
          </a:p>
          <a:p>
            <a:pPr marL="541020" lvl="1" indent="-160020" algn="just">
              <a:buSzPct val="100000"/>
              <a:buChar char="•"/>
              <a:defRPr sz="1600">
                <a:uFill>
                  <a:solidFill>
                    <a:srgbClr val="000000"/>
                  </a:solidFill>
                </a:uFill>
                <a:latin typeface="Cambria"/>
                <a:ea typeface="Cambria"/>
                <a:cs typeface="Cambria"/>
                <a:sym typeface="Cambria"/>
              </a:defRPr>
            </a:pPr>
            <a:r>
              <a:t>Closing assistance</a:t>
            </a:r>
          </a:p>
          <a:p>
            <a:pPr algn="just">
              <a:defRPr sz="1600">
                <a:uFill>
                  <a:solidFill>
                    <a:srgbClr val="000000"/>
                  </a:solidFill>
                </a:uFill>
                <a:latin typeface="Cambria"/>
                <a:ea typeface="Cambria"/>
                <a:cs typeface="Cambria"/>
                <a:sym typeface="Cambria"/>
              </a:defRPr>
            </a:pPr>
            <a:endParaRPr/>
          </a:p>
          <a:p>
            <a:pPr algn="just">
              <a:defRPr sz="1600">
                <a:uFill>
                  <a:solidFill>
                    <a:srgbClr val="000000"/>
                  </a:solidFill>
                </a:uFill>
                <a:latin typeface="Cambria"/>
                <a:ea typeface="Cambria"/>
                <a:cs typeface="Cambria"/>
                <a:sym typeface="Cambria"/>
              </a:defRPr>
            </a:pPr>
            <a:r>
              <a:t>The builder </a:t>
            </a:r>
            <a:r>
              <a:rPr lang="en-US"/>
              <a:t>often has</a:t>
            </a:r>
            <a:r>
              <a:t> a professional representative watching out for his/her interests, and you need the same expert representation.</a:t>
            </a:r>
          </a:p>
          <a:p>
            <a:pPr algn="just">
              <a:defRPr sz="1600">
                <a:uFill>
                  <a:solidFill>
                    <a:srgbClr val="000000"/>
                  </a:solidFill>
                </a:uFill>
                <a:latin typeface="Cambria"/>
                <a:ea typeface="Cambria"/>
                <a:cs typeface="Cambria"/>
                <a:sym typeface="Cambria"/>
              </a:defRPr>
            </a:pPr>
            <a:endParaRPr/>
          </a:p>
          <a:p>
            <a:pPr algn="just">
              <a:defRPr sz="1600">
                <a:uFill>
                  <a:solidFill>
                    <a:srgbClr val="000000"/>
                  </a:solidFill>
                </a:uFill>
                <a:latin typeface="Cambria"/>
                <a:ea typeface="Cambria"/>
                <a:cs typeface="Cambria"/>
                <a:sym typeface="Cambria"/>
              </a:defRPr>
            </a:pPr>
            <a:r>
              <a:rPr dirty="0"/>
              <a:t>Buying a brand-new build can be a little more intricate and time-consuming than buying a resale, but your real estate professional can walk you through this process. It’s important that your interests be </a:t>
            </a:r>
            <a:r>
              <a:rPr lang="en-US"/>
              <a:t>protected</a:t>
            </a:r>
            <a:r>
              <a:rPr dirty="0"/>
              <a:t> when you are entering into a contract for a semi-custom or a build-to-suit home. The contract details must be exact in order to protect you and to ensure you get exactly the home you want!</a:t>
            </a:r>
          </a:p>
          <a:p>
            <a:pPr algn="just">
              <a:defRPr sz="1600">
                <a:uFill>
                  <a:solidFill>
                    <a:srgbClr val="000000"/>
                  </a:solidFill>
                </a:uFill>
                <a:latin typeface="Cambria"/>
                <a:ea typeface="Cambria"/>
                <a:cs typeface="Cambria"/>
                <a:sym typeface="Cambria"/>
              </a:defRPr>
            </a:pPr>
            <a:endParaRPr/>
          </a:p>
          <a:p>
            <a:pPr algn="just">
              <a:defRPr sz="1600" i="1">
                <a:uFill>
                  <a:solidFill>
                    <a:srgbClr val="000000"/>
                  </a:solidFill>
                </a:uFill>
                <a:latin typeface="Cambria"/>
                <a:ea typeface="Cambria"/>
                <a:cs typeface="Cambria"/>
                <a:sym typeface="Cambria"/>
              </a:defRPr>
            </a:pPr>
            <a:r>
              <a:t>NOTE – the Builder often requires that your Agent accompany you on your first visit to the Builder’s sales office in order for your representative to participate in the process.</a:t>
            </a:r>
          </a:p>
        </p:txBody>
      </p:sp>
      <p:sp>
        <p:nvSpPr>
          <p:cNvPr id="2" name="TextBox 1">
            <a:extLst>
              <a:ext uri="{FF2B5EF4-FFF2-40B4-BE49-F238E27FC236}">
                <a16:creationId xmlns:a16="http://schemas.microsoft.com/office/drawing/2014/main" id="{B11765EA-7257-7B13-4F72-C8C3B1640D73}"/>
              </a:ext>
            </a:extLst>
          </p:cNvPr>
          <p:cNvSpPr txBox="1"/>
          <p:nvPr/>
        </p:nvSpPr>
        <p:spPr>
          <a:xfrm>
            <a:off x="7358028" y="9606282"/>
            <a:ext cx="414068" cy="376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t>24</a:t>
            </a:r>
            <a:endParaRPr kumimoji="0" lang="en-US" sz="1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Buyer's Guide to Real Estate copy 16.png" descr="Buyer's Guide to Real Estate copy 16.png"/>
          <p:cNvPicPr>
            <a:picLocks noChangeAspect="1"/>
          </p:cNvPicPr>
          <p:nvPr/>
        </p:nvPicPr>
        <p:blipFill>
          <a:blip r:embed="rId2"/>
          <a:srcRect t="10" b="10"/>
          <a:stretch>
            <a:fillRect/>
          </a:stretch>
        </p:blipFill>
        <p:spPr>
          <a:xfrm>
            <a:off x="303" y="-3"/>
            <a:ext cx="7771794" cy="10058405"/>
          </a:xfrm>
          <a:prstGeom prst="rect">
            <a:avLst/>
          </a:prstGeom>
          <a:ln w="12700">
            <a:miter lim="400000"/>
          </a:ln>
        </p:spPr>
      </p:pic>
      <p:sp>
        <p:nvSpPr>
          <p:cNvPr id="150"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Agent Name here </a:t>
            </a:r>
            <a:r>
              <a:rPr sz="1800"/>
              <a:t>⋅ </a:t>
            </a:r>
            <a:r>
              <a:t>(123) 456-7890</a:t>
            </a:r>
          </a:p>
        </p:txBody>
      </p:sp>
      <p:sp>
        <p:nvSpPr>
          <p:cNvPr id="151" name="Make an Offer on The Home of Your Choice…"/>
          <p:cNvSpPr txBox="1"/>
          <p:nvPr/>
        </p:nvSpPr>
        <p:spPr>
          <a:xfrm>
            <a:off x="840068" y="258761"/>
            <a:ext cx="6455677" cy="51398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p>
            <a:pPr>
              <a:defRPr sz="2400" b="1">
                <a:uFill>
                  <a:solidFill>
                    <a:srgbClr val="000000"/>
                  </a:solidFill>
                </a:uFill>
                <a:latin typeface="Cambria"/>
                <a:ea typeface="Cambria"/>
                <a:cs typeface="Cambria"/>
                <a:sym typeface="Cambria"/>
              </a:defRPr>
            </a:pPr>
            <a:r>
              <a:rPr dirty="0"/>
              <a:t>Make an Offer on The Home of Your Choice</a:t>
            </a:r>
          </a:p>
          <a:p>
            <a:pPr>
              <a:defRPr sz="2400" b="1">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After you have likely looked at a lot of houses and picked the house of your dreams, you’ll be ready to take the next step to make an offer! </a:t>
            </a:r>
          </a:p>
          <a:p>
            <a:pPr algn="just">
              <a:defRPr sz="1600">
                <a:uFill>
                  <a:solidFill>
                    <a:srgbClr val="000000"/>
                  </a:solidFill>
                </a:uFill>
                <a:latin typeface="Cambria"/>
                <a:ea typeface="Cambria"/>
                <a:cs typeface="Cambria"/>
                <a:sym typeface="Cambria"/>
              </a:defRPr>
            </a:pPr>
            <a:endParaRPr lang="en-US" dirty="0"/>
          </a:p>
          <a:p>
            <a:pPr algn="just">
              <a:defRPr sz="1600">
                <a:uFill>
                  <a:solidFill>
                    <a:srgbClr val="000000"/>
                  </a:solidFill>
                </a:uFill>
                <a:latin typeface="Cambria"/>
                <a:ea typeface="Cambria"/>
                <a:cs typeface="Cambria"/>
                <a:sym typeface="Cambria"/>
              </a:defRPr>
            </a:pPr>
            <a:r>
              <a:rPr dirty="0"/>
              <a:t>Your real estate agent will help you write up the offer, including the sales price and clauses, then will act as your advocate and present your offer, representing your interests to the other party.</a:t>
            </a:r>
          </a:p>
          <a:p>
            <a:pPr algn="just">
              <a:defRPr sz="1600">
                <a:uFill>
                  <a:solidFill>
                    <a:srgbClr val="000000"/>
                  </a:solidFill>
                </a:uFill>
                <a:latin typeface="Cambria"/>
                <a:ea typeface="Cambria"/>
                <a:cs typeface="Cambria"/>
                <a:sym typeface="Cambria"/>
              </a:defRPr>
            </a:pPr>
            <a:endParaRPr dirty="0"/>
          </a:p>
          <a:p>
            <a:pPr>
              <a:defRPr sz="2400" b="1">
                <a:uFill>
                  <a:solidFill>
                    <a:srgbClr val="000000"/>
                  </a:solidFill>
                </a:uFill>
                <a:latin typeface="Cambria"/>
                <a:ea typeface="Cambria"/>
                <a:cs typeface="Cambria"/>
                <a:sym typeface="Cambria"/>
              </a:defRPr>
            </a:pPr>
            <a:r>
              <a:rPr dirty="0"/>
              <a:t>Negotiate the Details with the Seller or Seller’s Agent</a:t>
            </a:r>
          </a:p>
          <a:p>
            <a:pPr>
              <a:defRPr sz="2400" b="1">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Once the seller views your offer, they will very likely prepare a counteroffer. With the help of your expert negotiator real estate agent, the parties will go back and forth until both sides accept the offer. During this process, your real estate agent will offer insights and suggestions on how to proceed. Once all parties have agreed to the price, terms and conditions, you will enter in to contract! </a:t>
            </a:r>
          </a:p>
        </p:txBody>
      </p:sp>
      <p:sp>
        <p:nvSpPr>
          <p:cNvPr id="2" name="TextBox 1">
            <a:extLst>
              <a:ext uri="{FF2B5EF4-FFF2-40B4-BE49-F238E27FC236}">
                <a16:creationId xmlns:a16="http://schemas.microsoft.com/office/drawing/2014/main" id="{7B44D44B-82E4-9CFC-BF57-F2877DD0420A}"/>
              </a:ext>
            </a:extLst>
          </p:cNvPr>
          <p:cNvSpPr txBox="1"/>
          <p:nvPr/>
        </p:nvSpPr>
        <p:spPr>
          <a:xfrm>
            <a:off x="7358028" y="9606282"/>
            <a:ext cx="414068" cy="376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t>25</a:t>
            </a:r>
            <a:endParaRPr kumimoji="0" lang="en-US" sz="1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Buyer's Guide to Real Estate copy 17.png" descr="Buyer's Guide to Real Estate copy 17.png"/>
          <p:cNvPicPr>
            <a:picLocks noChangeAspect="1"/>
          </p:cNvPicPr>
          <p:nvPr/>
        </p:nvPicPr>
        <p:blipFill>
          <a:blip r:embed="rId2"/>
          <a:srcRect l="5" r="5"/>
          <a:stretch>
            <a:fillRect/>
          </a:stretch>
        </p:blipFill>
        <p:spPr>
          <a:xfrm>
            <a:off x="303" y="-3"/>
            <a:ext cx="7771794" cy="10058405"/>
          </a:xfrm>
          <a:prstGeom prst="rect">
            <a:avLst/>
          </a:prstGeom>
          <a:ln w="12700">
            <a:miter lim="400000"/>
          </a:ln>
        </p:spPr>
      </p:pic>
      <p:sp>
        <p:nvSpPr>
          <p:cNvPr id="154"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Agent Name here </a:t>
            </a:r>
            <a:r>
              <a:rPr sz="1800"/>
              <a:t>⋅ </a:t>
            </a:r>
            <a:r>
              <a:t>(123) 456-7890</a:t>
            </a:r>
          </a:p>
        </p:txBody>
      </p:sp>
      <p:sp>
        <p:nvSpPr>
          <p:cNvPr id="155" name="Your offer was finally accepted by the seller, and you now move into the final phase of the home buying process! This is probably considered the stressful part by homebuyers everywhere. By the time the deal is done, you will have signed what feels like a"/>
          <p:cNvSpPr txBox="1"/>
          <p:nvPr/>
        </p:nvSpPr>
        <p:spPr>
          <a:xfrm>
            <a:off x="1870936" y="2950960"/>
            <a:ext cx="4030528" cy="1958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a:uFill>
                  <a:solidFill>
                    <a:srgbClr val="000000"/>
                  </a:solidFill>
                </a:uFill>
                <a:latin typeface="Cambria"/>
                <a:ea typeface="Cambria"/>
                <a:cs typeface="Cambria"/>
                <a:sym typeface="Cambria"/>
              </a:defRPr>
            </a:lvl1pPr>
          </a:lstStyle>
          <a:p>
            <a:r>
              <a:t>Your offer was finally accepted by the seller, and you now move into the final phase of the home buying process! This is probably considered the stressful part by homebuyers everywhere. By the time the deal is done, you will have signed what feels like a thousand documents. </a:t>
            </a:r>
          </a:p>
        </p:txBody>
      </p:sp>
      <p:sp>
        <p:nvSpPr>
          <p:cNvPr id="2" name="TextBox 1">
            <a:extLst>
              <a:ext uri="{FF2B5EF4-FFF2-40B4-BE49-F238E27FC236}">
                <a16:creationId xmlns:a16="http://schemas.microsoft.com/office/drawing/2014/main" id="{8CC54129-F321-A7F5-BCFC-C7E70285AF4D}"/>
              </a:ext>
            </a:extLst>
          </p:cNvPr>
          <p:cNvSpPr txBox="1"/>
          <p:nvPr/>
        </p:nvSpPr>
        <p:spPr>
          <a:xfrm>
            <a:off x="7358028" y="9606282"/>
            <a:ext cx="414068" cy="376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t>26</a:t>
            </a:r>
            <a:endParaRPr kumimoji="0" lang="en-US" sz="1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Buyer's Guide to Real Estate copy 18.png" descr="Buyer's Guide to Real Estate copy 18.png"/>
          <p:cNvPicPr>
            <a:picLocks noChangeAspect="1"/>
          </p:cNvPicPr>
          <p:nvPr/>
        </p:nvPicPr>
        <p:blipFill>
          <a:blip r:embed="rId2"/>
          <a:srcRect t="10" b="10"/>
          <a:stretch>
            <a:fillRect/>
          </a:stretch>
        </p:blipFill>
        <p:spPr>
          <a:xfrm>
            <a:off x="303" y="-3"/>
            <a:ext cx="7771794" cy="10058405"/>
          </a:xfrm>
          <a:prstGeom prst="rect">
            <a:avLst/>
          </a:prstGeom>
          <a:ln w="12700">
            <a:miter lim="400000"/>
          </a:ln>
        </p:spPr>
      </p:pic>
      <p:sp>
        <p:nvSpPr>
          <p:cNvPr id="158"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Agent Name here </a:t>
            </a:r>
            <a:r>
              <a:rPr sz="1800"/>
              <a:t>⋅ </a:t>
            </a:r>
            <a:r>
              <a:t>(123) 456-7890</a:t>
            </a:r>
          </a:p>
        </p:txBody>
      </p:sp>
      <p:sp>
        <p:nvSpPr>
          <p:cNvPr id="159" name="Have your Home Inspection and Appraisal Done…"/>
          <p:cNvSpPr txBox="1"/>
          <p:nvPr/>
        </p:nvSpPr>
        <p:spPr>
          <a:xfrm>
            <a:off x="751160" y="171212"/>
            <a:ext cx="6622406" cy="56323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p>
            <a:pPr>
              <a:defRPr sz="2400" b="1">
                <a:uFill>
                  <a:solidFill>
                    <a:srgbClr val="000000"/>
                  </a:solidFill>
                </a:uFill>
                <a:latin typeface="Cambria"/>
                <a:ea typeface="Cambria"/>
                <a:cs typeface="Cambria"/>
                <a:sym typeface="Cambria"/>
              </a:defRPr>
            </a:pPr>
            <a:r>
              <a:rPr dirty="0"/>
              <a:t>Have your Home Inspection and Appraisal Done</a:t>
            </a:r>
          </a:p>
          <a:p>
            <a:pPr>
              <a:defRPr sz="2400" b="1">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Typically, there </a:t>
            </a:r>
            <a:r>
              <a:rPr lang="en-US" dirty="0"/>
              <a:t>will </a:t>
            </a:r>
            <a:r>
              <a:rPr dirty="0"/>
              <a:t>be a thorough home inspection and an appraisal done for the home you are looking to purchase, especially if you are financing.</a:t>
            </a:r>
            <a:r>
              <a:rPr lang="en-US" dirty="0"/>
              <a:t> </a:t>
            </a:r>
            <a:endParaRPr dirty="0"/>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Appraisals are scheduled by your lender. These can be a simple exterior drive-by, using pictures or video walk-throughs for their assessments, or in other cases a more thorough physical appraisal is done. </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If you are purchasing a resale property, we highly recommend that you have a professional home inspector conduct a thorough inspection. The inspection will include</a:t>
            </a:r>
            <a:r>
              <a:rPr lang="en-US" dirty="0"/>
              <a:t>,</a:t>
            </a:r>
            <a:r>
              <a:rPr dirty="0"/>
              <a:t> but may not be limited to the following:</a:t>
            </a:r>
          </a:p>
          <a:p>
            <a:pPr marL="541020" lvl="1" indent="-160020" algn="just">
              <a:buSzPct val="100000"/>
              <a:buChar char="•"/>
              <a:defRPr sz="1600">
                <a:uFill>
                  <a:solidFill>
                    <a:srgbClr val="000000"/>
                  </a:solidFill>
                </a:uFill>
                <a:latin typeface="Cambria"/>
                <a:ea typeface="Cambria"/>
                <a:cs typeface="Cambria"/>
                <a:sym typeface="Cambria"/>
              </a:defRPr>
            </a:pPr>
            <a:r>
              <a:rPr dirty="0"/>
              <a:t>Appliances</a:t>
            </a:r>
          </a:p>
          <a:p>
            <a:pPr marL="541020" lvl="1" indent="-160020" algn="just">
              <a:buSzPct val="100000"/>
              <a:buChar char="•"/>
              <a:defRPr sz="1600">
                <a:uFill>
                  <a:solidFill>
                    <a:srgbClr val="000000"/>
                  </a:solidFill>
                </a:uFill>
                <a:latin typeface="Cambria"/>
                <a:ea typeface="Cambria"/>
                <a:cs typeface="Cambria"/>
                <a:sym typeface="Cambria"/>
              </a:defRPr>
            </a:pPr>
            <a:r>
              <a:rPr dirty="0"/>
              <a:t>Plumbing</a:t>
            </a:r>
          </a:p>
          <a:p>
            <a:pPr marL="541020" lvl="1" indent="-160020" algn="just">
              <a:buSzPct val="100000"/>
              <a:buChar char="•"/>
              <a:defRPr sz="1600">
                <a:uFill>
                  <a:solidFill>
                    <a:srgbClr val="000000"/>
                  </a:solidFill>
                </a:uFill>
                <a:latin typeface="Cambria"/>
                <a:ea typeface="Cambria"/>
                <a:cs typeface="Cambria"/>
                <a:sym typeface="Cambria"/>
              </a:defRPr>
            </a:pPr>
            <a:r>
              <a:rPr dirty="0"/>
              <a:t>Electrical</a:t>
            </a:r>
          </a:p>
          <a:p>
            <a:pPr marL="541020" lvl="1" indent="-160020" algn="just">
              <a:buSzPct val="100000"/>
              <a:buChar char="•"/>
              <a:defRPr sz="1600">
                <a:uFill>
                  <a:solidFill>
                    <a:srgbClr val="000000"/>
                  </a:solidFill>
                </a:uFill>
                <a:latin typeface="Cambria"/>
                <a:ea typeface="Cambria"/>
                <a:cs typeface="Cambria"/>
                <a:sym typeface="Cambria"/>
              </a:defRPr>
            </a:pPr>
            <a:r>
              <a:rPr dirty="0"/>
              <a:t>Air conditioning and heating</a:t>
            </a:r>
          </a:p>
          <a:p>
            <a:pPr marL="541020" lvl="1" indent="-160020" algn="just">
              <a:buSzPct val="100000"/>
              <a:buChar char="•"/>
              <a:defRPr sz="1600">
                <a:uFill>
                  <a:solidFill>
                    <a:srgbClr val="000000"/>
                  </a:solidFill>
                </a:uFill>
                <a:latin typeface="Cambria"/>
                <a:ea typeface="Cambria"/>
                <a:cs typeface="Cambria"/>
                <a:sym typeface="Cambria"/>
              </a:defRPr>
            </a:pPr>
            <a:r>
              <a:rPr dirty="0"/>
              <a:t>Ventilation</a:t>
            </a:r>
          </a:p>
          <a:p>
            <a:pPr marL="541020" lvl="1" indent="-160020" algn="just">
              <a:buSzPct val="100000"/>
              <a:buChar char="•"/>
              <a:defRPr sz="1600">
                <a:uFill>
                  <a:solidFill>
                    <a:srgbClr val="000000"/>
                  </a:solidFill>
                </a:uFill>
                <a:latin typeface="Cambria"/>
                <a:ea typeface="Cambria"/>
                <a:cs typeface="Cambria"/>
                <a:sym typeface="Cambria"/>
              </a:defRPr>
            </a:pPr>
            <a:r>
              <a:rPr dirty="0"/>
              <a:t>Roof and Attic</a:t>
            </a:r>
          </a:p>
          <a:p>
            <a:pPr marL="541020" lvl="1" indent="-160020" algn="just">
              <a:buSzPct val="100000"/>
              <a:buChar char="•"/>
              <a:defRPr sz="1600">
                <a:uFill>
                  <a:solidFill>
                    <a:srgbClr val="000000"/>
                  </a:solidFill>
                </a:uFill>
                <a:latin typeface="Cambria"/>
                <a:ea typeface="Cambria"/>
                <a:cs typeface="Cambria"/>
                <a:sym typeface="Cambria"/>
              </a:defRPr>
            </a:pPr>
            <a:r>
              <a:rPr dirty="0"/>
              <a:t>Foundation</a:t>
            </a:r>
          </a:p>
          <a:p>
            <a:pPr marL="541020" lvl="1" indent="-160020" algn="just">
              <a:buSzPct val="100000"/>
              <a:buChar char="•"/>
              <a:defRPr sz="1600">
                <a:uFill>
                  <a:solidFill>
                    <a:srgbClr val="000000"/>
                  </a:solidFill>
                </a:uFill>
                <a:latin typeface="Cambria"/>
                <a:ea typeface="Cambria"/>
                <a:cs typeface="Cambria"/>
                <a:sym typeface="Cambria"/>
              </a:defRPr>
            </a:pPr>
            <a:r>
              <a:rPr dirty="0"/>
              <a:t>General Structure</a:t>
            </a:r>
          </a:p>
        </p:txBody>
      </p:sp>
      <p:sp>
        <p:nvSpPr>
          <p:cNvPr id="2" name="TextBox 1">
            <a:extLst>
              <a:ext uri="{FF2B5EF4-FFF2-40B4-BE49-F238E27FC236}">
                <a16:creationId xmlns:a16="http://schemas.microsoft.com/office/drawing/2014/main" id="{655A529A-278B-F090-0634-E2A9EF4F51BC}"/>
              </a:ext>
            </a:extLst>
          </p:cNvPr>
          <p:cNvSpPr txBox="1"/>
          <p:nvPr/>
        </p:nvSpPr>
        <p:spPr>
          <a:xfrm>
            <a:off x="7358028" y="9606282"/>
            <a:ext cx="414068" cy="376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t>27</a:t>
            </a:r>
            <a:endParaRPr kumimoji="0" lang="en-US" sz="1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Buyer's Guide to Real Estate copy 19.png" descr="Buyer's Guide to Real Estate copy 19.png"/>
          <p:cNvPicPr>
            <a:picLocks noChangeAspect="1"/>
          </p:cNvPicPr>
          <p:nvPr/>
        </p:nvPicPr>
        <p:blipFill>
          <a:blip r:embed="rId2"/>
          <a:srcRect t="10" b="10"/>
          <a:stretch>
            <a:fillRect/>
          </a:stretch>
        </p:blipFill>
        <p:spPr>
          <a:xfrm>
            <a:off x="303" y="-3"/>
            <a:ext cx="7771794" cy="10058405"/>
          </a:xfrm>
          <a:prstGeom prst="rect">
            <a:avLst/>
          </a:prstGeom>
          <a:ln w="12700">
            <a:miter lim="400000"/>
          </a:ln>
        </p:spPr>
      </p:pic>
      <p:sp>
        <p:nvSpPr>
          <p:cNvPr id="162"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Agent Name here </a:t>
            </a:r>
            <a:r>
              <a:rPr sz="1800"/>
              <a:t>⋅ </a:t>
            </a:r>
            <a:r>
              <a:t>(123) 456-7890</a:t>
            </a:r>
          </a:p>
        </p:txBody>
      </p:sp>
      <p:sp>
        <p:nvSpPr>
          <p:cNvPr id="163" name="The inspection is not designed to criticize every minor problem or defect in the home. It is intended to report on major damage or serious problems that require repair. Should serious problems be indicated, the inspector will recommend that a structural "/>
          <p:cNvSpPr txBox="1"/>
          <p:nvPr/>
        </p:nvSpPr>
        <p:spPr>
          <a:xfrm>
            <a:off x="419749" y="2191117"/>
            <a:ext cx="6932902" cy="72327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just">
              <a:defRPr sz="1600">
                <a:uFill>
                  <a:solidFill>
                    <a:srgbClr val="000000"/>
                  </a:solidFill>
                </a:uFill>
                <a:latin typeface="Cambria"/>
                <a:ea typeface="Cambria"/>
                <a:cs typeface="Cambria"/>
                <a:sym typeface="Cambria"/>
              </a:defRPr>
            </a:pPr>
            <a:r>
              <a:rPr dirty="0"/>
              <a:t>The inspection is not designed to criticize every minor problem or defect in the home. It is intended to report on major damage or serious problems that require repair. Should serious problems be indicated, the inspector will recommend that a structural engineer or some other professional inspect it, as well.</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A home cannot “pass or fail” an inspection, and your inspector should not tell you whether he/she thinks the home is worth the money you are offering. The inspector’s job is to make you aware of repairs that are recommended or necessary so that you can continue to make an informed decision.</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The seller may be willing to negotiate completion of repairs or a credit for completion of repairs, or you may decide that the home will take too much work and money. A professional inspection will help you make a clear-headed decision. In addition to the overall inspection, you may wish to have separate tests conducted for termites or the presence of radon gas.</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In choosing a home inspector, consider one that has been certified as a qualified and experienced member by a trade association. Your real estate agent can recommend several professional home inspectors for you to consider, and they will attend the inspection.</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I recommend being present at the inspection and hiring an inspector that is familiar with the type of property you are intending to purchase and its immediate surroundings. You will be able to clearly understand the inspection report and know exactly which areas need attention. Plus, you can get answers to many questions, tips for maintenance, and a lot of general information that will help you once you move into your new home. Most importantly, you will see the home through the eyes of another objective third party.</a:t>
            </a:r>
          </a:p>
        </p:txBody>
      </p:sp>
      <p:sp>
        <p:nvSpPr>
          <p:cNvPr id="2" name="TextBox 1">
            <a:extLst>
              <a:ext uri="{FF2B5EF4-FFF2-40B4-BE49-F238E27FC236}">
                <a16:creationId xmlns:a16="http://schemas.microsoft.com/office/drawing/2014/main" id="{C56AE0FB-2694-63EB-AB00-97201726EE86}"/>
              </a:ext>
            </a:extLst>
          </p:cNvPr>
          <p:cNvSpPr txBox="1"/>
          <p:nvPr/>
        </p:nvSpPr>
        <p:spPr>
          <a:xfrm>
            <a:off x="7358028" y="9606282"/>
            <a:ext cx="414068" cy="376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t>28</a:t>
            </a:r>
            <a:endParaRPr kumimoji="0" lang="en-US" sz="1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Buyer's Guide to Real Estate copy 20.png" descr="Buyer's Guide to Real Estate copy 20.png"/>
          <p:cNvPicPr>
            <a:picLocks noChangeAspect="1"/>
          </p:cNvPicPr>
          <p:nvPr/>
        </p:nvPicPr>
        <p:blipFill>
          <a:blip r:embed="rId2"/>
          <a:srcRect t="10" b="10"/>
          <a:stretch>
            <a:fillRect/>
          </a:stretch>
        </p:blipFill>
        <p:spPr>
          <a:xfrm>
            <a:off x="303" y="-3"/>
            <a:ext cx="7771794" cy="10058405"/>
          </a:xfrm>
          <a:prstGeom prst="rect">
            <a:avLst/>
          </a:prstGeom>
          <a:ln w="12700">
            <a:miter lim="400000"/>
          </a:ln>
        </p:spPr>
      </p:pic>
      <p:sp>
        <p:nvSpPr>
          <p:cNvPr id="166"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Agent Name here </a:t>
            </a:r>
            <a:r>
              <a:rPr sz="1800"/>
              <a:t>⋅ </a:t>
            </a:r>
            <a:r>
              <a:t>(123) 456-7890</a:t>
            </a:r>
          </a:p>
        </p:txBody>
      </p:sp>
      <p:sp>
        <p:nvSpPr>
          <p:cNvPr id="167" name="Secure your Financing…"/>
          <p:cNvSpPr txBox="1"/>
          <p:nvPr/>
        </p:nvSpPr>
        <p:spPr>
          <a:xfrm>
            <a:off x="422529" y="288476"/>
            <a:ext cx="7028858" cy="61555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defRPr sz="2400" b="1">
                <a:uFill>
                  <a:solidFill>
                    <a:srgbClr val="000000"/>
                  </a:solidFill>
                </a:uFill>
                <a:latin typeface="Cambria"/>
                <a:ea typeface="Cambria"/>
                <a:cs typeface="Cambria"/>
                <a:sym typeface="Cambria"/>
              </a:defRPr>
            </a:pPr>
            <a:r>
              <a:rPr dirty="0"/>
              <a:t>Secure your Financing</a:t>
            </a:r>
          </a:p>
          <a:p>
            <a:pPr>
              <a:defRPr sz="2400" b="1">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sz="1500" dirty="0"/>
              <a:t>Since you’ve already seen your lender to get pre-approved, it’s now a matter of securing the funds for the sales amount agreed upon. You will finalize the details like the down payment, the interest rate, and the payment schedule, and sign the papers.</a:t>
            </a:r>
          </a:p>
          <a:p>
            <a:pPr algn="just">
              <a:defRPr sz="1600">
                <a:uFill>
                  <a:solidFill>
                    <a:srgbClr val="000000"/>
                  </a:solidFill>
                </a:uFill>
                <a:latin typeface="Cambria"/>
                <a:ea typeface="Cambria"/>
                <a:cs typeface="Cambria"/>
                <a:sym typeface="Cambria"/>
              </a:defRPr>
            </a:pPr>
            <a:endParaRPr dirty="0"/>
          </a:p>
          <a:p>
            <a:pPr>
              <a:defRPr sz="2400" b="1">
                <a:uFill>
                  <a:solidFill>
                    <a:srgbClr val="000000"/>
                  </a:solidFill>
                </a:uFill>
                <a:latin typeface="Cambria"/>
                <a:ea typeface="Cambria"/>
                <a:cs typeface="Cambria"/>
                <a:sym typeface="Cambria"/>
              </a:defRPr>
            </a:pPr>
            <a:r>
              <a:rPr dirty="0"/>
              <a:t>Understand the Closing Costs</a:t>
            </a:r>
          </a:p>
          <a:p>
            <a:pPr>
              <a:defRPr sz="2400" b="1">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sz="1500" dirty="0"/>
              <a:t>One thing that every homebuyer needs to be aware of, especially first-time buyers, are the closing costs. Typically, this works out to about 3 -4 % of the cost of the home you are purchasing. For example, a $400,000 home would have approximately $12,000 to $16,000 in closing costs. </a:t>
            </a:r>
          </a:p>
          <a:p>
            <a:pPr algn="just">
              <a:defRPr sz="1600">
                <a:uFill>
                  <a:solidFill>
                    <a:srgbClr val="000000"/>
                  </a:solidFill>
                </a:uFill>
                <a:latin typeface="Cambria"/>
                <a:ea typeface="Cambria"/>
                <a:cs typeface="Cambria"/>
                <a:sym typeface="Cambria"/>
              </a:defRPr>
            </a:pPr>
            <a:endParaRPr sz="1500" dirty="0"/>
          </a:p>
          <a:p>
            <a:pPr algn="just">
              <a:defRPr sz="1600">
                <a:uFill>
                  <a:solidFill>
                    <a:srgbClr val="000000"/>
                  </a:solidFill>
                </a:uFill>
                <a:latin typeface="Cambria"/>
                <a:ea typeface="Cambria"/>
                <a:cs typeface="Cambria"/>
                <a:sym typeface="Cambria"/>
              </a:defRPr>
            </a:pPr>
            <a:r>
              <a:rPr sz="1500" dirty="0"/>
              <a:t>These are the things that need to be paid by the buyer:</a:t>
            </a:r>
          </a:p>
          <a:p>
            <a:pPr algn="just">
              <a:defRPr sz="1600">
                <a:uFill>
                  <a:solidFill>
                    <a:srgbClr val="000000"/>
                  </a:solidFill>
                </a:uFill>
                <a:latin typeface="Cambria"/>
                <a:ea typeface="Cambria"/>
                <a:cs typeface="Cambria"/>
                <a:sym typeface="Cambria"/>
              </a:defRPr>
            </a:pPr>
            <a:endParaRPr sz="1500" dirty="0"/>
          </a:p>
          <a:p>
            <a:pPr marL="160421" indent="-160421" algn="just">
              <a:buSzPct val="100000"/>
              <a:buChar char="•"/>
              <a:defRPr sz="1600">
                <a:uFill>
                  <a:solidFill>
                    <a:srgbClr val="000000"/>
                  </a:solidFill>
                </a:uFill>
                <a:latin typeface="Cambria"/>
                <a:ea typeface="Cambria"/>
                <a:cs typeface="Cambria"/>
                <a:sym typeface="Cambria"/>
              </a:defRPr>
            </a:pPr>
            <a:r>
              <a:rPr sz="1500" dirty="0"/>
              <a:t>Home inspection</a:t>
            </a:r>
          </a:p>
          <a:p>
            <a:pPr marL="160421" indent="-160421" algn="just">
              <a:buSzPct val="100000"/>
              <a:buChar char="•"/>
              <a:defRPr sz="1600">
                <a:uFill>
                  <a:solidFill>
                    <a:srgbClr val="000000"/>
                  </a:solidFill>
                </a:uFill>
                <a:latin typeface="Cambria"/>
                <a:ea typeface="Cambria"/>
                <a:cs typeface="Cambria"/>
                <a:sym typeface="Cambria"/>
              </a:defRPr>
            </a:pPr>
            <a:r>
              <a:rPr sz="1500" dirty="0"/>
              <a:t>Property appraisal</a:t>
            </a:r>
          </a:p>
          <a:p>
            <a:pPr marL="160421" indent="-160421" algn="just">
              <a:buSzPct val="100000"/>
              <a:buChar char="•"/>
              <a:defRPr sz="1600">
                <a:uFill>
                  <a:solidFill>
                    <a:srgbClr val="000000"/>
                  </a:solidFill>
                </a:uFill>
                <a:latin typeface="Cambria"/>
                <a:ea typeface="Cambria"/>
                <a:cs typeface="Cambria"/>
                <a:sym typeface="Cambria"/>
              </a:defRPr>
            </a:pPr>
            <a:r>
              <a:rPr sz="1500" dirty="0"/>
              <a:t>Property survey</a:t>
            </a:r>
          </a:p>
          <a:p>
            <a:pPr marL="160421" indent="-160421" algn="just">
              <a:buSzPct val="100000"/>
              <a:buChar char="•"/>
              <a:defRPr sz="1600">
                <a:uFill>
                  <a:solidFill>
                    <a:srgbClr val="000000"/>
                  </a:solidFill>
                </a:uFill>
                <a:latin typeface="Cambria"/>
                <a:ea typeface="Cambria"/>
                <a:cs typeface="Cambria"/>
                <a:sym typeface="Cambria"/>
              </a:defRPr>
            </a:pPr>
            <a:r>
              <a:rPr sz="1500" dirty="0"/>
              <a:t>Deposit (down payment)</a:t>
            </a:r>
          </a:p>
          <a:p>
            <a:pPr marL="160421" indent="-160421" algn="just">
              <a:buSzPct val="100000"/>
              <a:buChar char="•"/>
              <a:defRPr sz="1600">
                <a:uFill>
                  <a:solidFill>
                    <a:srgbClr val="000000"/>
                  </a:solidFill>
                </a:uFill>
                <a:latin typeface="Cambria"/>
                <a:ea typeface="Cambria"/>
                <a:cs typeface="Cambria"/>
                <a:sym typeface="Cambria"/>
              </a:defRPr>
            </a:pPr>
            <a:r>
              <a:rPr sz="1500" dirty="0"/>
              <a:t>Title insurance</a:t>
            </a:r>
          </a:p>
          <a:p>
            <a:pPr marL="160421" indent="-160421" algn="just">
              <a:buSzPct val="100000"/>
              <a:buChar char="•"/>
              <a:defRPr sz="1600">
                <a:uFill>
                  <a:solidFill>
                    <a:srgbClr val="000000"/>
                  </a:solidFill>
                </a:uFill>
                <a:latin typeface="Cambria"/>
                <a:ea typeface="Cambria"/>
                <a:cs typeface="Cambria"/>
                <a:sym typeface="Cambria"/>
              </a:defRPr>
            </a:pPr>
            <a:r>
              <a:rPr sz="1500" dirty="0"/>
              <a:t>Property insurance</a:t>
            </a:r>
          </a:p>
          <a:p>
            <a:pPr marL="160421" indent="-160421" algn="just">
              <a:buSzPct val="100000"/>
              <a:buChar char="•"/>
              <a:defRPr sz="1600">
                <a:uFill>
                  <a:solidFill>
                    <a:srgbClr val="000000"/>
                  </a:solidFill>
                </a:uFill>
                <a:latin typeface="Cambria"/>
                <a:ea typeface="Cambria"/>
                <a:cs typeface="Cambria"/>
                <a:sym typeface="Cambria"/>
              </a:defRPr>
            </a:pPr>
            <a:r>
              <a:rPr sz="1500" dirty="0"/>
              <a:t>Land transfer tax</a:t>
            </a:r>
          </a:p>
          <a:p>
            <a:pPr algn="just">
              <a:defRPr sz="1600">
                <a:uFill>
                  <a:solidFill>
                    <a:srgbClr val="000000"/>
                  </a:solidFill>
                </a:uFill>
                <a:latin typeface="Cambria"/>
                <a:ea typeface="Cambria"/>
                <a:cs typeface="Cambria"/>
                <a:sym typeface="Cambria"/>
              </a:defRPr>
            </a:pPr>
            <a:endParaRPr dirty="0"/>
          </a:p>
        </p:txBody>
      </p:sp>
      <p:sp>
        <p:nvSpPr>
          <p:cNvPr id="168" name="State recording fees…"/>
          <p:cNvSpPr txBox="1"/>
          <p:nvPr/>
        </p:nvSpPr>
        <p:spPr>
          <a:xfrm>
            <a:off x="3398809" y="4244195"/>
            <a:ext cx="3677442" cy="17081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160421" indent="-160421" algn="just">
              <a:buSzPct val="100000"/>
              <a:buChar char="•"/>
              <a:defRPr sz="1600">
                <a:uFill>
                  <a:solidFill>
                    <a:srgbClr val="000000"/>
                  </a:solidFill>
                </a:uFill>
                <a:latin typeface="Cambria"/>
                <a:ea typeface="Cambria"/>
                <a:cs typeface="Cambria"/>
                <a:sym typeface="Cambria"/>
              </a:defRPr>
            </a:pPr>
            <a:r>
              <a:rPr sz="1500" dirty="0"/>
              <a:t>State recording fees</a:t>
            </a:r>
          </a:p>
          <a:p>
            <a:pPr marL="160421" indent="-160421" algn="just">
              <a:buSzPct val="100000"/>
              <a:buChar char="•"/>
              <a:defRPr sz="1600">
                <a:uFill>
                  <a:solidFill>
                    <a:srgbClr val="000000"/>
                  </a:solidFill>
                </a:uFill>
                <a:latin typeface="Cambria"/>
                <a:ea typeface="Cambria"/>
                <a:cs typeface="Cambria"/>
                <a:sym typeface="Cambria"/>
              </a:defRPr>
            </a:pPr>
            <a:r>
              <a:rPr sz="1500" dirty="0"/>
              <a:t>Property taxes, Utilities, and condo fees</a:t>
            </a:r>
          </a:p>
          <a:p>
            <a:pPr marL="160421" indent="-160421" algn="just">
              <a:buSzPct val="100000"/>
              <a:buChar char="•"/>
              <a:defRPr sz="1600">
                <a:uFill>
                  <a:solidFill>
                    <a:srgbClr val="000000"/>
                  </a:solidFill>
                </a:uFill>
                <a:latin typeface="Cambria"/>
                <a:ea typeface="Cambria"/>
                <a:cs typeface="Cambria"/>
                <a:sym typeface="Cambria"/>
              </a:defRPr>
            </a:pPr>
            <a:r>
              <a:rPr sz="1500" dirty="0"/>
              <a:t>Mortgage default insurance</a:t>
            </a:r>
          </a:p>
          <a:p>
            <a:pPr marL="160421" indent="-160421" algn="just">
              <a:buSzPct val="100000"/>
              <a:buChar char="•"/>
              <a:defRPr sz="1600">
                <a:uFill>
                  <a:solidFill>
                    <a:srgbClr val="000000"/>
                  </a:solidFill>
                </a:uFill>
                <a:latin typeface="Cambria"/>
                <a:ea typeface="Cambria"/>
                <a:cs typeface="Cambria"/>
                <a:sym typeface="Cambria"/>
              </a:defRPr>
            </a:pPr>
            <a:r>
              <a:rPr sz="1500" dirty="0"/>
              <a:t>Escrow fees</a:t>
            </a:r>
          </a:p>
          <a:p>
            <a:pPr marL="160421" indent="-160421" algn="just">
              <a:buSzPct val="100000"/>
              <a:buChar char="•"/>
              <a:defRPr sz="1600">
                <a:uFill>
                  <a:solidFill>
                    <a:srgbClr val="000000"/>
                  </a:solidFill>
                </a:uFill>
                <a:latin typeface="Cambria"/>
                <a:ea typeface="Cambria"/>
                <a:cs typeface="Cambria"/>
                <a:sym typeface="Cambria"/>
              </a:defRPr>
            </a:pPr>
            <a:r>
              <a:rPr sz="1500" dirty="0"/>
              <a:t>Legal fees and disbursements</a:t>
            </a:r>
          </a:p>
          <a:p>
            <a:pPr marL="160421" indent="-160421" algn="just">
              <a:buSzPct val="100000"/>
              <a:buChar char="•"/>
              <a:defRPr sz="1600">
                <a:uFill>
                  <a:solidFill>
                    <a:srgbClr val="000000"/>
                  </a:solidFill>
                </a:uFill>
                <a:latin typeface="Cambria"/>
                <a:ea typeface="Cambria"/>
                <a:cs typeface="Cambria"/>
                <a:sym typeface="Cambria"/>
              </a:defRPr>
            </a:pPr>
            <a:r>
              <a:rPr sz="1500" dirty="0"/>
              <a:t>New home warranties</a:t>
            </a:r>
          </a:p>
          <a:p>
            <a:pPr marL="160421" indent="-160421" algn="just">
              <a:buSzPct val="100000"/>
              <a:buChar char="•"/>
              <a:defRPr sz="1600">
                <a:uFill>
                  <a:solidFill>
                    <a:srgbClr val="000000"/>
                  </a:solidFill>
                </a:uFill>
                <a:latin typeface="Cambria"/>
                <a:ea typeface="Cambria"/>
                <a:cs typeface="Cambria"/>
                <a:sym typeface="Cambria"/>
              </a:defRPr>
            </a:pPr>
            <a:r>
              <a:rPr sz="1500" dirty="0"/>
              <a:t>Moving costs</a:t>
            </a:r>
          </a:p>
        </p:txBody>
      </p:sp>
      <p:sp>
        <p:nvSpPr>
          <p:cNvPr id="169" name="Commissions are usually paid by the seller, but there are occasions when the commission for the sale of the house comes out of your pocket. Talk to the real estate agent and read all documentation carefully so you understand their commission structure."/>
          <p:cNvSpPr txBox="1"/>
          <p:nvPr/>
        </p:nvSpPr>
        <p:spPr>
          <a:xfrm>
            <a:off x="422529" y="6107627"/>
            <a:ext cx="7028858" cy="17081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p>
            <a:pPr algn="just">
              <a:defRPr sz="1600">
                <a:uFill>
                  <a:solidFill>
                    <a:srgbClr val="000000"/>
                  </a:solidFill>
                </a:uFill>
                <a:latin typeface="Cambria"/>
                <a:ea typeface="Cambria"/>
                <a:cs typeface="Cambria"/>
                <a:sym typeface="Cambria"/>
              </a:defRPr>
            </a:pPr>
            <a:r>
              <a:rPr lang="en-PH" sz="1500" b="0" i="0" dirty="0">
                <a:solidFill>
                  <a:srgbClr val="1E1F21"/>
                </a:solidFill>
                <a:effectLst/>
                <a:latin typeface="Cambria" panose="02040503050406030204" pitchFamily="18" charset="0"/>
              </a:rPr>
              <a:t>If you hire an agent to represent you and your best interest, that is often referred to as a buyers agent. In this scenario, you would be responsible for your Agent getting paid their fee. This doesn’t necessarily mean that you would cut a check directly to your agent, although that’s an option, but usually it can be worked and negotiated when presenting the offer to the seller. Because this is something that is based on license law and state guidelines, ask your agent to explain how they plan on getting paid their fee.</a:t>
            </a:r>
            <a:endParaRPr sz="1500" dirty="0">
              <a:latin typeface="Cambria" panose="02040503050406030204" pitchFamily="18" charset="0"/>
            </a:endParaRPr>
          </a:p>
        </p:txBody>
      </p:sp>
      <p:sp>
        <p:nvSpPr>
          <p:cNvPr id="2" name="TextBox 1">
            <a:extLst>
              <a:ext uri="{FF2B5EF4-FFF2-40B4-BE49-F238E27FC236}">
                <a16:creationId xmlns:a16="http://schemas.microsoft.com/office/drawing/2014/main" id="{23174A1D-3B92-C72F-6131-D7317B654D14}"/>
              </a:ext>
            </a:extLst>
          </p:cNvPr>
          <p:cNvSpPr txBox="1"/>
          <p:nvPr/>
        </p:nvSpPr>
        <p:spPr>
          <a:xfrm>
            <a:off x="7358028" y="9606282"/>
            <a:ext cx="414068" cy="376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t>29</a:t>
            </a:r>
            <a:endParaRPr kumimoji="0" lang="en-US" sz="1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3.png" descr="3.png"/>
          <p:cNvPicPr>
            <a:picLocks noChangeAspect="1"/>
          </p:cNvPicPr>
          <p:nvPr/>
        </p:nvPicPr>
        <p:blipFill>
          <a:blip r:embed="rId2"/>
          <a:stretch>
            <a:fillRect/>
          </a:stretch>
        </p:blipFill>
        <p:spPr>
          <a:xfrm>
            <a:off x="303" y="-3"/>
            <a:ext cx="7771794" cy="10058405"/>
          </a:xfrm>
          <a:prstGeom prst="rect">
            <a:avLst/>
          </a:prstGeom>
          <a:ln w="12700">
            <a:miter lim="400000"/>
          </a:ln>
        </p:spPr>
      </p:pic>
      <p:sp>
        <p:nvSpPr>
          <p:cNvPr id="26"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Agent Name here </a:t>
            </a:r>
            <a:r>
              <a:rPr sz="1800"/>
              <a:t>⋅ </a:t>
            </a:r>
            <a:r>
              <a:t>(123) 456-7890</a:t>
            </a:r>
          </a:p>
        </p:txBody>
      </p:sp>
      <p:sp>
        <p:nvSpPr>
          <p:cNvPr id="27" name="web address here"/>
          <p:cNvSpPr txBox="1"/>
          <p:nvPr/>
        </p:nvSpPr>
        <p:spPr>
          <a:xfrm>
            <a:off x="448790" y="1402665"/>
            <a:ext cx="2946671" cy="8105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defRPr b="1">
                <a:latin typeface="Georgia"/>
                <a:ea typeface="Georgia"/>
                <a:cs typeface="Georgia"/>
                <a:sym typeface="Georgia"/>
              </a:defRPr>
            </a:pPr>
            <a:r>
              <a:rPr dirty="0"/>
              <a:t>Understanding the Housing Market</a:t>
            </a:r>
          </a:p>
          <a:p>
            <a:pPr>
              <a:defRPr b="1">
                <a:latin typeface="Georgia"/>
                <a:ea typeface="Georgia"/>
                <a:cs typeface="Georgia"/>
                <a:sym typeface="Georgia"/>
              </a:defRPr>
            </a:pPr>
            <a:endParaRPr dirty="0"/>
          </a:p>
          <a:p>
            <a:pPr>
              <a:defRPr sz="1400">
                <a:latin typeface="+mj-lt"/>
                <a:ea typeface="+mj-ea"/>
                <a:cs typeface="+mj-cs"/>
                <a:sym typeface="Helvetica"/>
              </a:defRPr>
            </a:pPr>
            <a:r>
              <a:rPr dirty="0"/>
              <a:t>Real Estate Market Cycles</a:t>
            </a:r>
          </a:p>
          <a:p>
            <a:pPr>
              <a:defRPr sz="1400">
                <a:latin typeface="+mj-lt"/>
                <a:ea typeface="+mj-ea"/>
                <a:cs typeface="+mj-cs"/>
                <a:sym typeface="Helvetica"/>
              </a:defRPr>
            </a:pPr>
            <a:endParaRPr dirty="0"/>
          </a:p>
          <a:p>
            <a:pPr>
              <a:defRPr sz="1400">
                <a:latin typeface="+mj-lt"/>
                <a:ea typeface="+mj-ea"/>
                <a:cs typeface="+mj-cs"/>
                <a:sym typeface="Helvetica"/>
              </a:defRPr>
            </a:pPr>
            <a:r>
              <a:rPr dirty="0"/>
              <a:t>Is Now a Good Time to Buy? </a:t>
            </a:r>
          </a:p>
          <a:p>
            <a:pPr>
              <a:defRPr sz="1400">
                <a:latin typeface="+mj-lt"/>
                <a:ea typeface="+mj-ea"/>
                <a:cs typeface="+mj-cs"/>
                <a:sym typeface="Helvetica"/>
              </a:defRPr>
            </a:pPr>
            <a:endParaRPr dirty="0"/>
          </a:p>
          <a:p>
            <a:pPr>
              <a:defRPr b="1">
                <a:latin typeface="Georgia"/>
                <a:ea typeface="Georgia"/>
                <a:cs typeface="Georgia"/>
                <a:sym typeface="Georgia"/>
              </a:defRPr>
            </a:pPr>
            <a:r>
              <a:rPr dirty="0"/>
              <a:t>Pre-Purchase Preparation</a:t>
            </a:r>
          </a:p>
          <a:p>
            <a:pPr>
              <a:defRPr b="1">
                <a:latin typeface="Georgia"/>
                <a:ea typeface="Georgia"/>
                <a:cs typeface="Georgia"/>
                <a:sym typeface="Georgia"/>
              </a:defRPr>
            </a:pPr>
            <a:endParaRPr dirty="0"/>
          </a:p>
          <a:p>
            <a:pPr>
              <a:defRPr sz="1400">
                <a:latin typeface="+mj-lt"/>
                <a:ea typeface="+mj-ea"/>
                <a:cs typeface="+mj-cs"/>
                <a:sym typeface="Helvetica"/>
              </a:defRPr>
            </a:pPr>
            <a:r>
              <a:rPr dirty="0"/>
              <a:t>Are You Ready to Buy?</a:t>
            </a:r>
          </a:p>
          <a:p>
            <a:pPr>
              <a:defRPr sz="1400">
                <a:latin typeface="+mj-lt"/>
                <a:ea typeface="+mj-ea"/>
                <a:cs typeface="+mj-cs"/>
                <a:sym typeface="Helvetica"/>
              </a:defRPr>
            </a:pPr>
            <a:br>
              <a:rPr dirty="0"/>
            </a:br>
            <a:r>
              <a:rPr dirty="0"/>
              <a:t>Get Pre-Approved for a Mortgage</a:t>
            </a:r>
          </a:p>
          <a:p>
            <a:pPr>
              <a:defRPr sz="1400">
                <a:latin typeface="+mj-lt"/>
                <a:ea typeface="+mj-ea"/>
                <a:cs typeface="+mj-cs"/>
                <a:sym typeface="Helvetica"/>
              </a:defRPr>
            </a:pPr>
            <a:endParaRPr dirty="0"/>
          </a:p>
          <a:p>
            <a:pPr>
              <a:defRPr sz="1400">
                <a:latin typeface="+mj-lt"/>
                <a:ea typeface="+mj-ea"/>
                <a:cs typeface="+mj-cs"/>
                <a:sym typeface="Helvetica"/>
              </a:defRPr>
            </a:pPr>
            <a:r>
              <a:rPr dirty="0"/>
              <a:t>What You Need to Know About Your Credit Score</a:t>
            </a:r>
          </a:p>
          <a:p>
            <a:pPr>
              <a:defRPr sz="1400">
                <a:latin typeface="+mj-lt"/>
                <a:ea typeface="+mj-ea"/>
                <a:cs typeface="+mj-cs"/>
                <a:sym typeface="Helvetica"/>
              </a:defRPr>
            </a:pPr>
            <a:endParaRPr dirty="0"/>
          </a:p>
          <a:p>
            <a:pPr>
              <a:defRPr sz="1400">
                <a:latin typeface="+mj-lt"/>
                <a:ea typeface="+mj-ea"/>
                <a:cs typeface="+mj-cs"/>
                <a:sym typeface="Helvetica"/>
              </a:defRPr>
            </a:pPr>
            <a:r>
              <a:rPr dirty="0"/>
              <a:t>Hiring a Real Estate Professional</a:t>
            </a:r>
          </a:p>
          <a:p>
            <a:pPr>
              <a:defRPr sz="1400">
                <a:latin typeface="+mj-lt"/>
                <a:ea typeface="+mj-ea"/>
                <a:cs typeface="+mj-cs"/>
                <a:sym typeface="Helvetica"/>
              </a:defRPr>
            </a:pPr>
            <a:endParaRPr dirty="0"/>
          </a:p>
          <a:p>
            <a:pPr>
              <a:defRPr sz="1400">
                <a:latin typeface="+mj-lt"/>
                <a:ea typeface="+mj-ea"/>
                <a:cs typeface="+mj-cs"/>
                <a:sym typeface="Helvetica"/>
              </a:defRPr>
            </a:pPr>
            <a:r>
              <a:rPr dirty="0"/>
              <a:t>Do I need a Buyer’s Agent?</a:t>
            </a:r>
          </a:p>
          <a:p>
            <a:pPr>
              <a:defRPr sz="1400">
                <a:latin typeface="+mj-lt"/>
                <a:ea typeface="+mj-ea"/>
                <a:cs typeface="+mj-cs"/>
                <a:sym typeface="Helvetica"/>
              </a:defRPr>
            </a:pPr>
            <a:endParaRPr dirty="0"/>
          </a:p>
          <a:p>
            <a:pPr>
              <a:defRPr sz="1400">
                <a:latin typeface="+mj-lt"/>
                <a:ea typeface="+mj-ea"/>
                <a:cs typeface="+mj-cs"/>
                <a:sym typeface="Helvetica"/>
              </a:defRPr>
            </a:pPr>
            <a:r>
              <a:rPr dirty="0"/>
              <a:t>Who’s Involved in the Purchase </a:t>
            </a:r>
            <a:br>
              <a:rPr dirty="0"/>
            </a:br>
            <a:r>
              <a:rPr dirty="0"/>
              <a:t>of Your Home?</a:t>
            </a:r>
          </a:p>
          <a:p>
            <a:pPr>
              <a:defRPr sz="1400">
                <a:latin typeface="+mj-lt"/>
                <a:ea typeface="+mj-ea"/>
                <a:cs typeface="+mj-cs"/>
                <a:sym typeface="Helvetica"/>
              </a:defRPr>
            </a:pPr>
            <a:endParaRPr dirty="0"/>
          </a:p>
          <a:p>
            <a:pPr>
              <a:defRPr b="1">
                <a:latin typeface="Georgia"/>
                <a:ea typeface="Georgia"/>
                <a:cs typeface="Georgia"/>
                <a:sym typeface="Georgia"/>
              </a:defRPr>
            </a:pPr>
            <a:r>
              <a:rPr dirty="0"/>
              <a:t>Let the House-Hunting Beg</a:t>
            </a:r>
            <a:r>
              <a:rPr lang="en-US" dirty="0"/>
              <a:t>i</a:t>
            </a:r>
            <a:r>
              <a:rPr dirty="0"/>
              <a:t>n</a:t>
            </a:r>
          </a:p>
          <a:p>
            <a:pPr>
              <a:defRPr b="1">
                <a:latin typeface="Georgia"/>
                <a:ea typeface="Georgia"/>
                <a:cs typeface="Georgia"/>
                <a:sym typeface="Georgia"/>
              </a:defRPr>
            </a:pPr>
            <a:endParaRPr dirty="0"/>
          </a:p>
          <a:p>
            <a:pPr>
              <a:defRPr sz="1400">
                <a:latin typeface="+mj-lt"/>
                <a:ea typeface="+mj-ea"/>
                <a:cs typeface="+mj-cs"/>
                <a:sym typeface="Helvetica"/>
              </a:defRPr>
            </a:pPr>
            <a:r>
              <a:rPr dirty="0"/>
              <a:t>Identifying your “Must-Have’s” </a:t>
            </a:r>
            <a:br>
              <a:rPr dirty="0"/>
            </a:br>
            <a:r>
              <a:rPr dirty="0"/>
              <a:t>and “Nice-to-Have’s”</a:t>
            </a:r>
          </a:p>
          <a:p>
            <a:pPr>
              <a:defRPr sz="1400">
                <a:latin typeface="+mj-lt"/>
                <a:ea typeface="+mj-ea"/>
                <a:cs typeface="+mj-cs"/>
                <a:sym typeface="Helvetica"/>
              </a:defRPr>
            </a:pPr>
            <a:endParaRPr dirty="0"/>
          </a:p>
          <a:p>
            <a:pPr>
              <a:defRPr sz="1400">
                <a:latin typeface="+mj-lt"/>
                <a:ea typeface="+mj-ea"/>
                <a:cs typeface="+mj-cs"/>
                <a:sym typeface="Helvetica"/>
              </a:defRPr>
            </a:pPr>
            <a:r>
              <a:rPr dirty="0"/>
              <a:t>10 Things to Consider When Choosing Your New Home</a:t>
            </a:r>
          </a:p>
          <a:p>
            <a:pPr>
              <a:defRPr sz="1400">
                <a:latin typeface="+mj-lt"/>
                <a:ea typeface="+mj-ea"/>
                <a:cs typeface="+mj-cs"/>
                <a:sym typeface="Helvetica"/>
              </a:defRPr>
            </a:pPr>
            <a:endParaRPr dirty="0"/>
          </a:p>
          <a:p>
            <a:pPr>
              <a:defRPr sz="1400">
                <a:latin typeface="+mj-lt"/>
                <a:ea typeface="+mj-ea"/>
                <a:cs typeface="+mj-cs"/>
                <a:sym typeface="Helvetica"/>
              </a:defRPr>
            </a:pPr>
            <a:r>
              <a:rPr dirty="0"/>
              <a:t>Look at Homes!</a:t>
            </a:r>
          </a:p>
        </p:txBody>
      </p:sp>
      <p:sp>
        <p:nvSpPr>
          <p:cNvPr id="28" name="web address here"/>
          <p:cNvSpPr txBox="1"/>
          <p:nvPr/>
        </p:nvSpPr>
        <p:spPr>
          <a:xfrm>
            <a:off x="4151715" y="1338196"/>
            <a:ext cx="2981690" cy="8016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400">
                <a:latin typeface="+mj-lt"/>
                <a:ea typeface="+mj-ea"/>
                <a:cs typeface="+mj-cs"/>
                <a:sym typeface="Helvetica"/>
              </a:defRPr>
            </a:pPr>
            <a:r>
              <a:rPr dirty="0"/>
              <a:t>Things to Think About When Considering a Home</a:t>
            </a:r>
          </a:p>
          <a:p>
            <a:pPr>
              <a:defRPr sz="1400">
                <a:latin typeface="+mj-lt"/>
                <a:ea typeface="+mj-ea"/>
                <a:cs typeface="+mj-cs"/>
                <a:sym typeface="Helvetica"/>
              </a:defRPr>
            </a:pPr>
            <a:endParaRPr dirty="0"/>
          </a:p>
          <a:p>
            <a:pPr>
              <a:defRPr sz="1400">
                <a:latin typeface="+mj-lt"/>
                <a:ea typeface="+mj-ea"/>
                <a:cs typeface="+mj-cs"/>
                <a:sym typeface="Helvetica"/>
              </a:defRPr>
            </a:pPr>
            <a:r>
              <a:rPr dirty="0"/>
              <a:t>Virtual Home Viewing</a:t>
            </a:r>
          </a:p>
          <a:p>
            <a:pPr>
              <a:defRPr sz="1400">
                <a:latin typeface="+mj-lt"/>
                <a:ea typeface="+mj-ea"/>
                <a:cs typeface="+mj-cs"/>
                <a:sym typeface="Helvetica"/>
              </a:defRPr>
            </a:pPr>
            <a:endParaRPr dirty="0"/>
          </a:p>
          <a:p>
            <a:pPr>
              <a:defRPr sz="1400">
                <a:latin typeface="+mj-lt"/>
                <a:ea typeface="+mj-ea"/>
                <a:cs typeface="+mj-cs"/>
                <a:sym typeface="Helvetica"/>
              </a:defRPr>
            </a:pPr>
            <a:r>
              <a:rPr dirty="0"/>
              <a:t>Explore the Neighborhoods</a:t>
            </a:r>
          </a:p>
          <a:p>
            <a:pPr>
              <a:defRPr sz="1400">
                <a:latin typeface="+mj-lt"/>
                <a:ea typeface="+mj-ea"/>
                <a:cs typeface="+mj-cs"/>
                <a:sym typeface="Helvetica"/>
              </a:defRPr>
            </a:pPr>
            <a:endParaRPr dirty="0"/>
          </a:p>
          <a:p>
            <a:pPr>
              <a:defRPr sz="1400">
                <a:latin typeface="+mj-lt"/>
                <a:ea typeface="+mj-ea"/>
                <a:cs typeface="+mj-cs"/>
                <a:sym typeface="Helvetica"/>
              </a:defRPr>
            </a:pPr>
            <a:r>
              <a:rPr dirty="0"/>
              <a:t>What If I Want to Purchase a Home Through a Builder?</a:t>
            </a:r>
          </a:p>
          <a:p>
            <a:pPr>
              <a:defRPr sz="1400">
                <a:latin typeface="+mj-lt"/>
                <a:ea typeface="+mj-ea"/>
                <a:cs typeface="+mj-cs"/>
                <a:sym typeface="Helvetica"/>
              </a:defRPr>
            </a:pPr>
            <a:endParaRPr dirty="0"/>
          </a:p>
          <a:p>
            <a:pPr>
              <a:defRPr sz="1400">
                <a:latin typeface="+mj-lt"/>
                <a:ea typeface="+mj-ea"/>
                <a:cs typeface="+mj-cs"/>
                <a:sym typeface="Helvetica"/>
              </a:defRPr>
            </a:pPr>
            <a:r>
              <a:rPr dirty="0"/>
              <a:t>Make an Offer on The Home of Your Choice</a:t>
            </a:r>
          </a:p>
          <a:p>
            <a:pPr>
              <a:defRPr sz="1400">
                <a:latin typeface="+mj-lt"/>
                <a:ea typeface="+mj-ea"/>
                <a:cs typeface="+mj-cs"/>
                <a:sym typeface="Helvetica"/>
              </a:defRPr>
            </a:pPr>
            <a:endParaRPr dirty="0"/>
          </a:p>
          <a:p>
            <a:pPr>
              <a:defRPr sz="1400">
                <a:latin typeface="+mj-lt"/>
                <a:ea typeface="+mj-ea"/>
                <a:cs typeface="+mj-cs"/>
                <a:sym typeface="Helvetica"/>
              </a:defRPr>
            </a:pPr>
            <a:r>
              <a:rPr lang="en-PH" dirty="0"/>
              <a:t>Negotiate the Details with the Seller or Seller’s Agent</a:t>
            </a:r>
            <a:endParaRPr dirty="0"/>
          </a:p>
          <a:p>
            <a:pPr>
              <a:defRPr sz="1400">
                <a:latin typeface="+mj-lt"/>
                <a:ea typeface="+mj-ea"/>
                <a:cs typeface="+mj-cs"/>
                <a:sym typeface="Helvetica"/>
              </a:defRPr>
            </a:pPr>
            <a:endParaRPr dirty="0"/>
          </a:p>
          <a:p>
            <a:pPr>
              <a:defRPr b="1">
                <a:latin typeface="Georgia"/>
                <a:ea typeface="Georgia"/>
                <a:cs typeface="Georgia"/>
                <a:sym typeface="Georgia"/>
              </a:defRPr>
            </a:pPr>
            <a:r>
              <a:rPr dirty="0"/>
              <a:t>Purchasing and Closing the Deal</a:t>
            </a:r>
          </a:p>
          <a:p>
            <a:pPr>
              <a:defRPr b="1">
                <a:latin typeface="Georgia"/>
                <a:ea typeface="Georgia"/>
                <a:cs typeface="Georgia"/>
                <a:sym typeface="Georgia"/>
              </a:defRPr>
            </a:pPr>
            <a:endParaRPr dirty="0"/>
          </a:p>
          <a:p>
            <a:pPr>
              <a:defRPr sz="1400">
                <a:latin typeface="+mj-lt"/>
                <a:ea typeface="+mj-ea"/>
                <a:cs typeface="+mj-cs"/>
                <a:sym typeface="Helvetica"/>
              </a:defRPr>
            </a:pPr>
            <a:r>
              <a:rPr dirty="0"/>
              <a:t>Have your Home Inspection and Appraisal Done</a:t>
            </a:r>
          </a:p>
          <a:p>
            <a:pPr>
              <a:defRPr sz="1400">
                <a:latin typeface="+mj-lt"/>
                <a:ea typeface="+mj-ea"/>
                <a:cs typeface="+mj-cs"/>
                <a:sym typeface="Helvetica"/>
              </a:defRPr>
            </a:pPr>
            <a:endParaRPr dirty="0"/>
          </a:p>
          <a:p>
            <a:pPr>
              <a:defRPr sz="1400">
                <a:latin typeface="+mj-lt"/>
                <a:ea typeface="+mj-ea"/>
                <a:cs typeface="+mj-cs"/>
                <a:sym typeface="Helvetica"/>
              </a:defRPr>
            </a:pPr>
            <a:r>
              <a:rPr dirty="0"/>
              <a:t>Secure your Financing</a:t>
            </a:r>
          </a:p>
          <a:p>
            <a:pPr>
              <a:defRPr sz="1400">
                <a:latin typeface="+mj-lt"/>
                <a:ea typeface="+mj-ea"/>
                <a:cs typeface="+mj-cs"/>
                <a:sym typeface="Helvetica"/>
              </a:defRPr>
            </a:pPr>
            <a:endParaRPr dirty="0"/>
          </a:p>
          <a:p>
            <a:pPr>
              <a:defRPr sz="1400">
                <a:latin typeface="+mj-lt"/>
                <a:ea typeface="+mj-ea"/>
                <a:cs typeface="+mj-cs"/>
                <a:sym typeface="Helvetica"/>
              </a:defRPr>
            </a:pPr>
            <a:r>
              <a:rPr dirty="0"/>
              <a:t>Understand the Closing Costs</a:t>
            </a:r>
          </a:p>
          <a:p>
            <a:pPr>
              <a:defRPr sz="1400">
                <a:latin typeface="+mj-lt"/>
                <a:ea typeface="+mj-ea"/>
                <a:cs typeface="+mj-cs"/>
                <a:sym typeface="Helvetica"/>
              </a:defRPr>
            </a:pPr>
            <a:endParaRPr dirty="0"/>
          </a:p>
          <a:p>
            <a:pPr>
              <a:defRPr sz="1400">
                <a:latin typeface="+mj-lt"/>
                <a:ea typeface="+mj-ea"/>
                <a:cs typeface="+mj-cs"/>
                <a:sym typeface="Helvetica"/>
              </a:defRPr>
            </a:pPr>
            <a:r>
              <a:rPr dirty="0"/>
              <a:t>The Official Closing</a:t>
            </a:r>
          </a:p>
          <a:p>
            <a:pPr>
              <a:defRPr sz="1400">
                <a:latin typeface="+mj-lt"/>
                <a:ea typeface="+mj-ea"/>
                <a:cs typeface="+mj-cs"/>
                <a:sym typeface="Helvetica"/>
              </a:defRPr>
            </a:pPr>
            <a:endParaRPr dirty="0"/>
          </a:p>
          <a:p>
            <a:pPr>
              <a:defRPr sz="1400">
                <a:latin typeface="+mj-lt"/>
                <a:ea typeface="+mj-ea"/>
                <a:cs typeface="+mj-cs"/>
                <a:sym typeface="Helvetica"/>
              </a:defRPr>
            </a:pPr>
            <a:r>
              <a:rPr dirty="0"/>
              <a:t>Celebrate and Move In!</a:t>
            </a:r>
          </a:p>
          <a:p>
            <a:pPr>
              <a:defRPr sz="1400">
                <a:latin typeface="+mj-lt"/>
                <a:ea typeface="+mj-ea"/>
                <a:cs typeface="+mj-cs"/>
                <a:sym typeface="Helvetica"/>
              </a:defRPr>
            </a:pPr>
            <a:endParaRPr dirty="0"/>
          </a:p>
          <a:p>
            <a:pPr>
              <a:defRPr sz="1400">
                <a:latin typeface="+mj-lt"/>
                <a:ea typeface="+mj-ea"/>
                <a:cs typeface="+mj-cs"/>
                <a:sym typeface="Helvetica"/>
              </a:defRPr>
            </a:pPr>
            <a:r>
              <a:rPr dirty="0"/>
              <a:t>Moving Checklist</a:t>
            </a:r>
          </a:p>
          <a:p>
            <a:pPr>
              <a:defRPr sz="1400">
                <a:latin typeface="+mj-lt"/>
                <a:ea typeface="+mj-ea"/>
                <a:cs typeface="+mj-cs"/>
                <a:sym typeface="Helvetica"/>
              </a:defRPr>
            </a:pPr>
            <a:endParaRPr dirty="0"/>
          </a:p>
          <a:p>
            <a:pPr>
              <a:defRPr sz="1400">
                <a:latin typeface="+mj-lt"/>
                <a:ea typeface="+mj-ea"/>
                <a:cs typeface="+mj-cs"/>
                <a:sym typeface="Helvetica"/>
              </a:defRPr>
            </a:pPr>
            <a:r>
              <a:rPr dirty="0"/>
              <a:t>Tips for Helping Children with a Move</a:t>
            </a:r>
          </a:p>
          <a:p>
            <a:pPr>
              <a:defRPr sz="1400">
                <a:latin typeface="+mj-lt"/>
                <a:ea typeface="+mj-ea"/>
                <a:cs typeface="+mj-cs"/>
                <a:sym typeface="Helvetica"/>
              </a:defRPr>
            </a:pPr>
            <a:endParaRPr dirty="0"/>
          </a:p>
          <a:p>
            <a:pPr>
              <a:defRPr sz="1400">
                <a:latin typeface="+mj-lt"/>
                <a:ea typeface="+mj-ea"/>
                <a:cs typeface="+mj-cs"/>
                <a:sym typeface="Helvetica"/>
              </a:defRPr>
            </a:pPr>
            <a:r>
              <a:rPr dirty="0"/>
              <a:t>My Commitment to You, the Buyer</a:t>
            </a:r>
          </a:p>
        </p:txBody>
      </p:sp>
      <p:sp>
        <p:nvSpPr>
          <p:cNvPr id="29" name="04"/>
          <p:cNvSpPr txBox="1"/>
          <p:nvPr/>
        </p:nvSpPr>
        <p:spPr>
          <a:xfrm>
            <a:off x="3223145" y="1445797"/>
            <a:ext cx="412881" cy="358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04</a:t>
            </a:r>
          </a:p>
        </p:txBody>
      </p:sp>
      <p:sp>
        <p:nvSpPr>
          <p:cNvPr id="30" name="06"/>
          <p:cNvSpPr txBox="1"/>
          <p:nvPr/>
        </p:nvSpPr>
        <p:spPr>
          <a:xfrm>
            <a:off x="3228894" y="2158656"/>
            <a:ext cx="401384" cy="358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05</a:t>
            </a:r>
          </a:p>
        </p:txBody>
      </p:sp>
      <p:sp>
        <p:nvSpPr>
          <p:cNvPr id="31" name="07"/>
          <p:cNvSpPr txBox="1"/>
          <p:nvPr/>
        </p:nvSpPr>
        <p:spPr>
          <a:xfrm>
            <a:off x="3223313" y="2614322"/>
            <a:ext cx="412546" cy="358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06</a:t>
            </a:r>
          </a:p>
        </p:txBody>
      </p:sp>
      <p:sp>
        <p:nvSpPr>
          <p:cNvPr id="32" name="08"/>
          <p:cNvSpPr txBox="1"/>
          <p:nvPr/>
        </p:nvSpPr>
        <p:spPr>
          <a:xfrm>
            <a:off x="3234029" y="3069993"/>
            <a:ext cx="391114" cy="358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07</a:t>
            </a:r>
          </a:p>
        </p:txBody>
      </p:sp>
      <p:sp>
        <p:nvSpPr>
          <p:cNvPr id="33" name="09"/>
          <p:cNvSpPr txBox="1"/>
          <p:nvPr/>
        </p:nvSpPr>
        <p:spPr>
          <a:xfrm>
            <a:off x="3220076" y="3782852"/>
            <a:ext cx="419020" cy="358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08</a:t>
            </a:r>
          </a:p>
        </p:txBody>
      </p:sp>
      <p:sp>
        <p:nvSpPr>
          <p:cNvPr id="34" name="14"/>
          <p:cNvSpPr txBox="1"/>
          <p:nvPr/>
        </p:nvSpPr>
        <p:spPr>
          <a:xfrm>
            <a:off x="3223313" y="4229010"/>
            <a:ext cx="412546" cy="358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09</a:t>
            </a:r>
          </a:p>
        </p:txBody>
      </p:sp>
      <p:sp>
        <p:nvSpPr>
          <p:cNvPr id="35" name="16"/>
          <p:cNvSpPr txBox="1"/>
          <p:nvPr/>
        </p:nvSpPr>
        <p:spPr>
          <a:xfrm>
            <a:off x="3223313" y="4690040"/>
            <a:ext cx="412546" cy="358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09</a:t>
            </a:r>
          </a:p>
        </p:txBody>
      </p:sp>
      <p:sp>
        <p:nvSpPr>
          <p:cNvPr id="36" name="19"/>
          <p:cNvSpPr txBox="1"/>
          <p:nvPr/>
        </p:nvSpPr>
        <p:spPr>
          <a:xfrm>
            <a:off x="3241396" y="5310871"/>
            <a:ext cx="376380" cy="358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10</a:t>
            </a:r>
          </a:p>
        </p:txBody>
      </p:sp>
      <p:sp>
        <p:nvSpPr>
          <p:cNvPr id="37" name="20"/>
          <p:cNvSpPr txBox="1"/>
          <p:nvPr/>
        </p:nvSpPr>
        <p:spPr>
          <a:xfrm>
            <a:off x="3225769" y="5736928"/>
            <a:ext cx="358856" cy="358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13</a:t>
            </a:r>
          </a:p>
        </p:txBody>
      </p:sp>
      <p:sp>
        <p:nvSpPr>
          <p:cNvPr id="38" name="21"/>
          <p:cNvSpPr txBox="1"/>
          <p:nvPr/>
        </p:nvSpPr>
        <p:spPr>
          <a:xfrm>
            <a:off x="3249935" y="6170386"/>
            <a:ext cx="355221"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rPr dirty="0"/>
              <a:t>1</a:t>
            </a:r>
            <a:r>
              <a:rPr lang="en-US" dirty="0"/>
              <a:t>6</a:t>
            </a:r>
            <a:endParaRPr dirty="0"/>
          </a:p>
        </p:txBody>
      </p:sp>
      <p:sp>
        <p:nvSpPr>
          <p:cNvPr id="39" name="23"/>
          <p:cNvSpPr txBox="1"/>
          <p:nvPr/>
        </p:nvSpPr>
        <p:spPr>
          <a:xfrm>
            <a:off x="3224070" y="6870547"/>
            <a:ext cx="361633"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rPr dirty="0"/>
              <a:t>1</a:t>
            </a:r>
            <a:r>
              <a:rPr lang="en-US" dirty="0"/>
              <a:t>8</a:t>
            </a:r>
            <a:endParaRPr dirty="0"/>
          </a:p>
        </p:txBody>
      </p:sp>
      <p:sp>
        <p:nvSpPr>
          <p:cNvPr id="40" name="25"/>
          <p:cNvSpPr txBox="1"/>
          <p:nvPr/>
        </p:nvSpPr>
        <p:spPr>
          <a:xfrm>
            <a:off x="3226972" y="7671348"/>
            <a:ext cx="355221"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rPr dirty="0"/>
              <a:t>1</a:t>
            </a:r>
            <a:r>
              <a:rPr lang="en-US" dirty="0"/>
              <a:t>9</a:t>
            </a:r>
            <a:endParaRPr dirty="0"/>
          </a:p>
        </p:txBody>
      </p:sp>
      <p:sp>
        <p:nvSpPr>
          <p:cNvPr id="41" name="26"/>
          <p:cNvSpPr txBox="1"/>
          <p:nvPr/>
        </p:nvSpPr>
        <p:spPr>
          <a:xfrm>
            <a:off x="3221389" y="8330217"/>
            <a:ext cx="398503"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rPr lang="en-US" dirty="0"/>
              <a:t>20</a:t>
            </a:r>
            <a:endParaRPr dirty="0"/>
          </a:p>
        </p:txBody>
      </p:sp>
      <p:sp>
        <p:nvSpPr>
          <p:cNvPr id="42" name="30"/>
          <p:cNvSpPr txBox="1"/>
          <p:nvPr/>
        </p:nvSpPr>
        <p:spPr>
          <a:xfrm>
            <a:off x="7198352" y="1322945"/>
            <a:ext cx="380869"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rPr lang="en-US" dirty="0"/>
              <a:t>22</a:t>
            </a:r>
            <a:endParaRPr dirty="0"/>
          </a:p>
        </p:txBody>
      </p:sp>
      <p:sp>
        <p:nvSpPr>
          <p:cNvPr id="43" name="31"/>
          <p:cNvSpPr txBox="1"/>
          <p:nvPr/>
        </p:nvSpPr>
        <p:spPr>
          <a:xfrm>
            <a:off x="7198352" y="1903889"/>
            <a:ext cx="380869"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rPr lang="en-US" dirty="0"/>
              <a:t>22</a:t>
            </a:r>
            <a:endParaRPr dirty="0"/>
          </a:p>
        </p:txBody>
      </p:sp>
      <p:sp>
        <p:nvSpPr>
          <p:cNvPr id="44" name="32"/>
          <p:cNvSpPr txBox="1"/>
          <p:nvPr/>
        </p:nvSpPr>
        <p:spPr>
          <a:xfrm>
            <a:off x="7182725" y="2372255"/>
            <a:ext cx="380869"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rPr lang="en-US" dirty="0"/>
              <a:t>23</a:t>
            </a:r>
            <a:endParaRPr dirty="0"/>
          </a:p>
        </p:txBody>
      </p:sp>
      <p:sp>
        <p:nvSpPr>
          <p:cNvPr id="45" name="32"/>
          <p:cNvSpPr txBox="1"/>
          <p:nvPr/>
        </p:nvSpPr>
        <p:spPr>
          <a:xfrm>
            <a:off x="7182948" y="2787338"/>
            <a:ext cx="387281"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rPr lang="en-US" dirty="0"/>
              <a:t>24</a:t>
            </a:r>
            <a:endParaRPr dirty="0"/>
          </a:p>
        </p:txBody>
      </p:sp>
      <p:sp>
        <p:nvSpPr>
          <p:cNvPr id="46" name="33"/>
          <p:cNvSpPr txBox="1"/>
          <p:nvPr/>
        </p:nvSpPr>
        <p:spPr>
          <a:xfrm>
            <a:off x="7180102" y="3428520"/>
            <a:ext cx="374457"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rPr lang="en-US" dirty="0"/>
              <a:t>25</a:t>
            </a:r>
            <a:endParaRPr dirty="0"/>
          </a:p>
        </p:txBody>
      </p:sp>
      <p:sp>
        <p:nvSpPr>
          <p:cNvPr id="47" name="34"/>
          <p:cNvSpPr txBox="1"/>
          <p:nvPr/>
        </p:nvSpPr>
        <p:spPr>
          <a:xfrm>
            <a:off x="7180102" y="4085664"/>
            <a:ext cx="374457"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rPr lang="en-US" dirty="0"/>
              <a:t>25</a:t>
            </a:r>
            <a:endParaRPr dirty="0"/>
          </a:p>
        </p:txBody>
      </p:sp>
      <p:sp>
        <p:nvSpPr>
          <p:cNvPr id="48" name="35"/>
          <p:cNvSpPr txBox="1"/>
          <p:nvPr/>
        </p:nvSpPr>
        <p:spPr>
          <a:xfrm>
            <a:off x="7180325" y="4760424"/>
            <a:ext cx="385679"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rPr lang="en-US" dirty="0"/>
              <a:t>26</a:t>
            </a:r>
            <a:endParaRPr dirty="0"/>
          </a:p>
        </p:txBody>
      </p:sp>
      <p:sp>
        <p:nvSpPr>
          <p:cNvPr id="49" name="36"/>
          <p:cNvSpPr txBox="1"/>
          <p:nvPr/>
        </p:nvSpPr>
        <p:spPr>
          <a:xfrm>
            <a:off x="7186073" y="5524083"/>
            <a:ext cx="364839"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rPr dirty="0"/>
              <a:t>2</a:t>
            </a:r>
            <a:r>
              <a:rPr lang="en-US" dirty="0"/>
              <a:t>7</a:t>
            </a:r>
            <a:endParaRPr dirty="0"/>
          </a:p>
        </p:txBody>
      </p:sp>
      <p:sp>
        <p:nvSpPr>
          <p:cNvPr id="50" name="40"/>
          <p:cNvSpPr txBox="1"/>
          <p:nvPr/>
        </p:nvSpPr>
        <p:spPr>
          <a:xfrm>
            <a:off x="7180492" y="6111346"/>
            <a:ext cx="385679"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rPr lang="en-US" dirty="0"/>
              <a:t>29</a:t>
            </a:r>
            <a:endParaRPr dirty="0"/>
          </a:p>
        </p:txBody>
      </p:sp>
      <p:sp>
        <p:nvSpPr>
          <p:cNvPr id="51" name="41"/>
          <p:cNvSpPr txBox="1"/>
          <p:nvPr/>
        </p:nvSpPr>
        <p:spPr>
          <a:xfrm>
            <a:off x="7171563" y="6573468"/>
            <a:ext cx="385679"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rPr lang="en-US" dirty="0"/>
              <a:t>29</a:t>
            </a:r>
            <a:endParaRPr dirty="0"/>
          </a:p>
        </p:txBody>
      </p:sp>
      <p:sp>
        <p:nvSpPr>
          <p:cNvPr id="52" name="42"/>
          <p:cNvSpPr txBox="1"/>
          <p:nvPr/>
        </p:nvSpPr>
        <p:spPr>
          <a:xfrm>
            <a:off x="7195729" y="7885524"/>
            <a:ext cx="350413"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rPr lang="en-US" dirty="0"/>
              <a:t>31</a:t>
            </a:r>
            <a:endParaRPr dirty="0"/>
          </a:p>
        </p:txBody>
      </p:sp>
      <p:sp>
        <p:nvSpPr>
          <p:cNvPr id="53" name="27"/>
          <p:cNvSpPr txBox="1"/>
          <p:nvPr/>
        </p:nvSpPr>
        <p:spPr>
          <a:xfrm>
            <a:off x="3191644" y="8879349"/>
            <a:ext cx="350413"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rPr lang="en-US" dirty="0"/>
              <a:t>21</a:t>
            </a:r>
            <a:endParaRPr dirty="0"/>
          </a:p>
        </p:txBody>
      </p:sp>
      <p:sp>
        <p:nvSpPr>
          <p:cNvPr id="54" name="40"/>
          <p:cNvSpPr txBox="1"/>
          <p:nvPr/>
        </p:nvSpPr>
        <p:spPr>
          <a:xfrm>
            <a:off x="7181497" y="7014562"/>
            <a:ext cx="398503"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rPr lang="en-US" dirty="0"/>
              <a:t>30</a:t>
            </a:r>
            <a:endParaRPr dirty="0"/>
          </a:p>
        </p:txBody>
      </p:sp>
      <p:sp>
        <p:nvSpPr>
          <p:cNvPr id="55" name="41"/>
          <p:cNvSpPr txBox="1"/>
          <p:nvPr/>
        </p:nvSpPr>
        <p:spPr>
          <a:xfrm>
            <a:off x="7172567" y="7476683"/>
            <a:ext cx="398503"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rPr lang="en-US" dirty="0"/>
              <a:t>30</a:t>
            </a:r>
            <a:endParaRPr dirty="0"/>
          </a:p>
        </p:txBody>
      </p:sp>
      <p:sp>
        <p:nvSpPr>
          <p:cNvPr id="56" name="42"/>
          <p:cNvSpPr txBox="1"/>
          <p:nvPr/>
        </p:nvSpPr>
        <p:spPr>
          <a:xfrm>
            <a:off x="7178288" y="8973152"/>
            <a:ext cx="364839"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rPr lang="en-US" dirty="0"/>
              <a:t>37</a:t>
            </a:r>
            <a:endParaRPr dirty="0"/>
          </a:p>
        </p:txBody>
      </p:sp>
      <p:sp>
        <p:nvSpPr>
          <p:cNvPr id="57" name="41"/>
          <p:cNvSpPr txBox="1"/>
          <p:nvPr/>
        </p:nvSpPr>
        <p:spPr>
          <a:xfrm>
            <a:off x="7155127" y="8348412"/>
            <a:ext cx="374457"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rPr lang="en-US" dirty="0"/>
              <a:t>35</a:t>
            </a:r>
            <a:endParaRPr dirty="0"/>
          </a:p>
        </p:txBody>
      </p:sp>
      <p:sp>
        <p:nvSpPr>
          <p:cNvPr id="58" name="Line"/>
          <p:cNvSpPr/>
          <p:nvPr/>
        </p:nvSpPr>
        <p:spPr>
          <a:xfrm flipV="1">
            <a:off x="3957370" y="1280663"/>
            <a:ext cx="1" cy="8187112"/>
          </a:xfrm>
          <a:prstGeom prst="line">
            <a:avLst/>
          </a:prstGeom>
          <a:ln w="101600">
            <a:solidFill>
              <a:srgbClr val="000000"/>
            </a:solidFill>
          </a:ln>
        </p:spPr>
        <p:txBody>
          <a:bodyPr lIns="45718" tIns="45718" rIns="45718" bIns="45718"/>
          <a:lstStyle/>
          <a:p>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Buyer's Guide to Real Estate copy 21.png" descr="Buyer's Guide to Real Estate copy 21.png"/>
          <p:cNvPicPr>
            <a:picLocks noChangeAspect="1"/>
          </p:cNvPicPr>
          <p:nvPr/>
        </p:nvPicPr>
        <p:blipFill>
          <a:blip r:embed="rId2"/>
          <a:srcRect t="10" b="10"/>
          <a:stretch>
            <a:fillRect/>
          </a:stretch>
        </p:blipFill>
        <p:spPr>
          <a:xfrm>
            <a:off x="303" y="-3"/>
            <a:ext cx="7771794" cy="10058405"/>
          </a:xfrm>
          <a:prstGeom prst="rect">
            <a:avLst/>
          </a:prstGeom>
          <a:ln w="12700">
            <a:miter lim="400000"/>
          </a:ln>
        </p:spPr>
      </p:pic>
      <p:sp>
        <p:nvSpPr>
          <p:cNvPr id="172"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Agent Name here </a:t>
            </a:r>
            <a:r>
              <a:rPr sz="1800"/>
              <a:t>⋅ </a:t>
            </a:r>
            <a:r>
              <a:t>(123) 456-7890</a:t>
            </a:r>
          </a:p>
        </p:txBody>
      </p:sp>
      <p:sp>
        <p:nvSpPr>
          <p:cNvPr id="173" name="The Official Closing…"/>
          <p:cNvSpPr txBox="1"/>
          <p:nvPr/>
        </p:nvSpPr>
        <p:spPr>
          <a:xfrm>
            <a:off x="496111" y="391366"/>
            <a:ext cx="6760723" cy="58169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defRPr sz="2400" b="1">
                <a:uFill>
                  <a:solidFill>
                    <a:srgbClr val="000000"/>
                  </a:solidFill>
                </a:uFill>
                <a:latin typeface="Cambria"/>
                <a:ea typeface="Cambria"/>
                <a:cs typeface="Cambria"/>
                <a:sym typeface="Cambria"/>
              </a:defRPr>
            </a:pPr>
            <a:r>
              <a:rPr dirty="0"/>
              <a:t>The Official Closing</a:t>
            </a:r>
          </a:p>
          <a:p>
            <a:pPr>
              <a:defRPr sz="2400" b="1">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This meeting will typically be at the lender’s (or lender’s attorney’s) office. In some states, a real estate transaction is not officially closed until the documents are recorded at the local records office. Other states simply consider the deal closed when the documents are signed and the money changes hands. A lot of documents need to be signed with several institutions. </a:t>
            </a:r>
          </a:p>
          <a:p>
            <a:pPr algn="just">
              <a:defRPr sz="1600">
                <a:uFill>
                  <a:solidFill>
                    <a:srgbClr val="000000"/>
                  </a:solidFill>
                </a:uFill>
                <a:latin typeface="Cambria"/>
                <a:ea typeface="Cambria"/>
                <a:cs typeface="Cambria"/>
                <a:sym typeface="Cambria"/>
              </a:defRPr>
            </a:pPr>
            <a:endParaRPr dirty="0"/>
          </a:p>
          <a:p>
            <a:pPr>
              <a:defRPr sz="2400" b="1">
                <a:uFill>
                  <a:solidFill>
                    <a:srgbClr val="000000"/>
                  </a:solidFill>
                </a:uFill>
                <a:latin typeface="Cambria"/>
                <a:ea typeface="Cambria"/>
                <a:cs typeface="Cambria"/>
                <a:sym typeface="Cambria"/>
              </a:defRPr>
            </a:pPr>
            <a:r>
              <a:rPr dirty="0"/>
              <a:t>Celebrate and Move In!</a:t>
            </a:r>
          </a:p>
          <a:p>
            <a:pPr>
              <a:defRPr sz="2400" b="1">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You’ve done it! You’ve bought your dream home, and all that is left is moving in! On the day you get possession of your new home, you will meet with your real estate agent for a final walk-through of your new home. </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After the walk through is completed, you will get the keys, and discuss any final issues with your agent, and then you are free to start moving in!</a:t>
            </a:r>
          </a:p>
          <a:p>
            <a:pPr algn="just">
              <a:defRPr sz="1600">
                <a:uFill>
                  <a:solidFill>
                    <a:srgbClr val="000000"/>
                  </a:solidFill>
                </a:uFill>
                <a:latin typeface="Cambria"/>
                <a:ea typeface="Cambria"/>
                <a:cs typeface="Cambria"/>
                <a:sym typeface="Cambria"/>
              </a:defRPr>
            </a:pPr>
            <a:endParaRPr dirty="0"/>
          </a:p>
          <a:p>
            <a:pPr algn="ctr">
              <a:defRPr sz="3600" b="1" i="1">
                <a:solidFill>
                  <a:srgbClr val="90A185"/>
                </a:solidFill>
                <a:uFill>
                  <a:solidFill>
                    <a:srgbClr val="000000"/>
                  </a:solidFill>
                </a:uFill>
                <a:latin typeface="Cambria"/>
                <a:ea typeface="Cambria"/>
                <a:cs typeface="Cambria"/>
                <a:sym typeface="Cambria"/>
              </a:defRPr>
            </a:pPr>
            <a:r>
              <a:rPr dirty="0"/>
              <a:t>Congratulations!</a:t>
            </a:r>
          </a:p>
          <a:p>
            <a:pPr algn="just">
              <a:defRPr sz="1600">
                <a:uFill>
                  <a:solidFill>
                    <a:srgbClr val="000000"/>
                  </a:solidFill>
                </a:uFill>
                <a:latin typeface="Cambria"/>
                <a:ea typeface="Cambria"/>
                <a:cs typeface="Cambria"/>
                <a:sym typeface="Cambria"/>
              </a:defRPr>
            </a:pPr>
            <a:endParaRPr dirty="0"/>
          </a:p>
        </p:txBody>
      </p:sp>
      <p:sp>
        <p:nvSpPr>
          <p:cNvPr id="2" name="TextBox 1">
            <a:extLst>
              <a:ext uri="{FF2B5EF4-FFF2-40B4-BE49-F238E27FC236}">
                <a16:creationId xmlns:a16="http://schemas.microsoft.com/office/drawing/2014/main" id="{562A8144-CBE4-C18E-9C76-33A7F6F695F2}"/>
              </a:ext>
            </a:extLst>
          </p:cNvPr>
          <p:cNvSpPr txBox="1"/>
          <p:nvPr/>
        </p:nvSpPr>
        <p:spPr>
          <a:xfrm>
            <a:off x="7358028" y="9606282"/>
            <a:ext cx="414068" cy="376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t>30</a:t>
            </a:r>
            <a:endParaRPr kumimoji="0" lang="en-US" sz="1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30.png" descr="30.png"/>
          <p:cNvPicPr>
            <a:picLocks noChangeAspect="1"/>
          </p:cNvPicPr>
          <p:nvPr/>
        </p:nvPicPr>
        <p:blipFill>
          <a:blip r:embed="rId2"/>
          <a:srcRect t="10" b="10"/>
          <a:stretch>
            <a:fillRect/>
          </a:stretch>
        </p:blipFill>
        <p:spPr>
          <a:xfrm>
            <a:off x="303" y="-3"/>
            <a:ext cx="7771794" cy="10058404"/>
          </a:xfrm>
          <a:prstGeom prst="rect">
            <a:avLst/>
          </a:prstGeom>
          <a:ln w="12700">
            <a:miter lim="400000"/>
          </a:ln>
        </p:spPr>
      </p:pic>
      <p:sp>
        <p:nvSpPr>
          <p:cNvPr id="176"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Agent Name here </a:t>
            </a:r>
            <a:r>
              <a:rPr sz="1800"/>
              <a:t>⋅ </a:t>
            </a:r>
            <a:r>
              <a:t>(123) 456-7890</a:t>
            </a:r>
          </a:p>
        </p:txBody>
      </p:sp>
      <p:sp>
        <p:nvSpPr>
          <p:cNvPr id="177" name="One Month Prior"/>
          <p:cNvSpPr txBox="1"/>
          <p:nvPr/>
        </p:nvSpPr>
        <p:spPr>
          <a:xfrm>
            <a:off x="752541" y="4052547"/>
            <a:ext cx="6267318" cy="675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2000" b="1" i="1">
                <a:uFill>
                  <a:solidFill>
                    <a:srgbClr val="000000"/>
                  </a:solidFill>
                </a:uFill>
                <a:latin typeface="Cambria"/>
                <a:ea typeface="Cambria"/>
                <a:cs typeface="Cambria"/>
                <a:sym typeface="Cambria"/>
              </a:defRPr>
            </a:lvl1pPr>
          </a:lstStyle>
          <a:p>
            <a:r>
              <a:t>One Month Prior</a:t>
            </a:r>
          </a:p>
        </p:txBody>
      </p:sp>
      <p:sp>
        <p:nvSpPr>
          <p:cNvPr id="178" name="File “Change of Address” forms with the postal service…"/>
          <p:cNvSpPr txBox="1"/>
          <p:nvPr/>
        </p:nvSpPr>
        <p:spPr>
          <a:xfrm>
            <a:off x="1024080" y="4696928"/>
            <a:ext cx="5724240" cy="4295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File “Change of Address” forms with the postal service</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Make arrangements to move your personal belongings and furniture, either by phoning a moving company or arranging for a rental truck.</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Gather boxes and other moving supplies that you might need.</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Plan your travel route to your new home. Be mindful of any bridges or overpasses that might have a clearance restriction.</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 Create a folder to keep moving expense reciepts, as some of these are tax deductible. Lodging, meals, and fuel are some of the items you can claim on your taxes.</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Develop a plan for packing – packing the things you will use most, pack last, then ensuring those items that you will need first when you arrive at your new home will be available.</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Notify family, friends, and businesses of your move. </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Notify federal and state tax authorities, as well as any other government agencies.</a:t>
            </a:r>
          </a:p>
        </p:txBody>
      </p:sp>
      <p:sp>
        <p:nvSpPr>
          <p:cNvPr id="2" name="TextBox 1">
            <a:extLst>
              <a:ext uri="{FF2B5EF4-FFF2-40B4-BE49-F238E27FC236}">
                <a16:creationId xmlns:a16="http://schemas.microsoft.com/office/drawing/2014/main" id="{ADB557FF-98A3-A584-E1F1-1FD5C64341C7}"/>
              </a:ext>
            </a:extLst>
          </p:cNvPr>
          <p:cNvSpPr txBox="1"/>
          <p:nvPr/>
        </p:nvSpPr>
        <p:spPr>
          <a:xfrm>
            <a:off x="7358028" y="9606282"/>
            <a:ext cx="414068" cy="376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t>31</a:t>
            </a:r>
            <a:endParaRPr kumimoji="0" lang="en-US" sz="1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31.png" descr="31.png"/>
          <p:cNvPicPr>
            <a:picLocks noChangeAspect="1"/>
          </p:cNvPicPr>
          <p:nvPr/>
        </p:nvPicPr>
        <p:blipFill>
          <a:blip r:embed="rId2"/>
          <a:srcRect t="10" b="10"/>
          <a:stretch>
            <a:fillRect/>
          </a:stretch>
        </p:blipFill>
        <p:spPr>
          <a:xfrm>
            <a:off x="303" y="-3"/>
            <a:ext cx="7771794" cy="10058405"/>
          </a:xfrm>
          <a:prstGeom prst="rect">
            <a:avLst/>
          </a:prstGeom>
          <a:ln w="12700">
            <a:miter lim="400000"/>
          </a:ln>
        </p:spPr>
      </p:pic>
      <p:sp>
        <p:nvSpPr>
          <p:cNvPr id="181"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Agent Name here </a:t>
            </a:r>
            <a:r>
              <a:rPr sz="1800"/>
              <a:t>⋅ </a:t>
            </a:r>
            <a:r>
              <a:t>(123) 456-7890</a:t>
            </a:r>
          </a:p>
        </p:txBody>
      </p:sp>
      <p:sp>
        <p:nvSpPr>
          <p:cNvPr id="182" name="Two Weeks Prior"/>
          <p:cNvSpPr txBox="1"/>
          <p:nvPr/>
        </p:nvSpPr>
        <p:spPr>
          <a:xfrm>
            <a:off x="752541" y="4930935"/>
            <a:ext cx="6267318" cy="675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2000" b="1" i="1">
                <a:uFill>
                  <a:solidFill>
                    <a:srgbClr val="000000"/>
                  </a:solidFill>
                </a:uFill>
                <a:latin typeface="Cambria"/>
                <a:ea typeface="Cambria"/>
                <a:cs typeface="Cambria"/>
                <a:sym typeface="Cambria"/>
              </a:defRPr>
            </a:lvl1pPr>
          </a:lstStyle>
          <a:p>
            <a:r>
              <a:t>Two Weeks Prior</a:t>
            </a:r>
          </a:p>
        </p:txBody>
      </p:sp>
      <p:sp>
        <p:nvSpPr>
          <p:cNvPr id="183" name="Notify services like gas, electric, water, cable TV, phone, and internet of your move.…"/>
          <p:cNvSpPr txBox="1"/>
          <p:nvPr/>
        </p:nvSpPr>
        <p:spPr>
          <a:xfrm>
            <a:off x="1024080" y="5508771"/>
            <a:ext cx="5724240" cy="3417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Notify services like gas, electric, water, cable TV, phone, and internet of your move.</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Arrange for services at your new address</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Have your car serviced if your new home is some distance away.</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Recruit people to help you on moving day.</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Have a detailed plan for keeping pets safe at all times once the movers arrive. This can be a very stressful time for them as well, with strangers in the house, loud noises, a lot of activity, and doors being open for periods of long time.</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Arrange for babysitters of any small children</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Confirm your moving company or rental truck arrangements. </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Notify your bank if you are leaving the city.</a:t>
            </a:r>
          </a:p>
        </p:txBody>
      </p:sp>
      <p:sp>
        <p:nvSpPr>
          <p:cNvPr id="2" name="TextBox 1">
            <a:extLst>
              <a:ext uri="{FF2B5EF4-FFF2-40B4-BE49-F238E27FC236}">
                <a16:creationId xmlns:a16="http://schemas.microsoft.com/office/drawing/2014/main" id="{B45F065E-2DC2-A3D0-035C-B426CEE1E817}"/>
              </a:ext>
            </a:extLst>
          </p:cNvPr>
          <p:cNvSpPr txBox="1"/>
          <p:nvPr/>
        </p:nvSpPr>
        <p:spPr>
          <a:xfrm>
            <a:off x="7358028" y="9606282"/>
            <a:ext cx="414068" cy="376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t>32</a:t>
            </a:r>
            <a:endParaRPr kumimoji="0" lang="en-US" sz="1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Buyer's Guide to Real Estate copy 22.png" descr="Buyer's Guide to Real Estate copy 22.png"/>
          <p:cNvPicPr>
            <a:picLocks noChangeAspect="1"/>
          </p:cNvPicPr>
          <p:nvPr/>
        </p:nvPicPr>
        <p:blipFill>
          <a:blip r:embed="rId2"/>
          <a:srcRect t="10" b="10"/>
          <a:stretch>
            <a:fillRect/>
          </a:stretch>
        </p:blipFill>
        <p:spPr>
          <a:xfrm>
            <a:off x="303" y="-3"/>
            <a:ext cx="7771794" cy="10058405"/>
          </a:xfrm>
          <a:prstGeom prst="rect">
            <a:avLst/>
          </a:prstGeom>
          <a:ln w="12700">
            <a:miter lim="400000"/>
          </a:ln>
        </p:spPr>
      </p:pic>
      <p:sp>
        <p:nvSpPr>
          <p:cNvPr id="186"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Agent Name here </a:t>
            </a:r>
            <a:r>
              <a:rPr sz="1800"/>
              <a:t>⋅ </a:t>
            </a:r>
            <a:r>
              <a:t>(123) 456-7890</a:t>
            </a:r>
          </a:p>
        </p:txBody>
      </p:sp>
      <p:sp>
        <p:nvSpPr>
          <p:cNvPr id="187" name="One Day Prior"/>
          <p:cNvSpPr txBox="1"/>
          <p:nvPr/>
        </p:nvSpPr>
        <p:spPr>
          <a:xfrm>
            <a:off x="752541" y="3907367"/>
            <a:ext cx="6267318" cy="675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2000" b="1" i="1">
                <a:uFill>
                  <a:solidFill>
                    <a:srgbClr val="000000"/>
                  </a:solidFill>
                </a:uFill>
                <a:latin typeface="Cambria"/>
                <a:ea typeface="Cambria"/>
                <a:cs typeface="Cambria"/>
                <a:sym typeface="Cambria"/>
              </a:defRPr>
            </a:lvl1pPr>
          </a:lstStyle>
          <a:p>
            <a:r>
              <a:t>One Day Prior</a:t>
            </a:r>
          </a:p>
        </p:txBody>
      </p:sp>
      <p:sp>
        <p:nvSpPr>
          <p:cNvPr id="188" name="Keep moving materials separate so they don’t accidentally get packed until you are done.…"/>
          <p:cNvSpPr txBox="1"/>
          <p:nvPr/>
        </p:nvSpPr>
        <p:spPr>
          <a:xfrm>
            <a:off x="739191" y="4456381"/>
            <a:ext cx="6079898" cy="17831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457200" indent="-228600">
              <a:lnSpc>
                <a:spcPct val="107916"/>
              </a:lnSpc>
              <a:spcBef>
                <a:spcPts val="800"/>
              </a:spcBef>
              <a:buSzPct val="100000"/>
              <a:buChar char="❑"/>
              <a:defRPr sz="1300" b="1">
                <a:uFill>
                  <a:solidFill>
                    <a:srgbClr val="000000"/>
                  </a:solidFill>
                </a:uFill>
                <a:latin typeface="Cambria"/>
                <a:ea typeface="Cambria"/>
                <a:cs typeface="Cambria"/>
                <a:sym typeface="Cambria"/>
              </a:defRPr>
            </a:pPr>
            <a:r>
              <a:rPr b="0" dirty="0"/>
              <a:t>Keep moving materials separate so they don’t accidentally get packed until you are done.</a:t>
            </a:r>
          </a:p>
          <a:p>
            <a:pPr marL="457200" indent="-228600">
              <a:lnSpc>
                <a:spcPct val="107916"/>
              </a:lnSpc>
              <a:spcBef>
                <a:spcPts val="800"/>
              </a:spcBef>
              <a:buSzPct val="100000"/>
              <a:buChar char="❑"/>
              <a:defRPr sz="1300" b="1">
                <a:uFill>
                  <a:solidFill>
                    <a:srgbClr val="000000"/>
                  </a:solidFill>
                </a:uFill>
                <a:latin typeface="Cambria"/>
                <a:ea typeface="Cambria"/>
                <a:cs typeface="Cambria"/>
                <a:sym typeface="Cambria"/>
              </a:defRPr>
            </a:pPr>
            <a:r>
              <a:rPr b="0" dirty="0"/>
              <a:t>Put your phone chargers in a safe place to keep handy.</a:t>
            </a:r>
          </a:p>
          <a:p>
            <a:pPr marL="457200" indent="-228600">
              <a:lnSpc>
                <a:spcPct val="107916"/>
              </a:lnSpc>
              <a:spcBef>
                <a:spcPts val="800"/>
              </a:spcBef>
              <a:buSzPct val="100000"/>
              <a:buChar char="❑"/>
              <a:defRPr sz="1300" b="1">
                <a:uFill>
                  <a:solidFill>
                    <a:srgbClr val="000000"/>
                  </a:solidFill>
                </a:uFill>
                <a:latin typeface="Cambria"/>
                <a:ea typeface="Cambria"/>
                <a:cs typeface="Cambria"/>
                <a:sym typeface="Cambria"/>
              </a:defRPr>
            </a:pPr>
            <a:r>
              <a:rPr b="0" dirty="0"/>
              <a:t>Pick up a rental truck if you are moving yourself.</a:t>
            </a:r>
          </a:p>
          <a:p>
            <a:pPr marL="457200" indent="-228600">
              <a:lnSpc>
                <a:spcPct val="107916"/>
              </a:lnSpc>
              <a:spcBef>
                <a:spcPts val="800"/>
              </a:spcBef>
              <a:buSzPct val="100000"/>
              <a:buChar char="❑"/>
              <a:defRPr sz="1300" b="1">
                <a:uFill>
                  <a:solidFill>
                    <a:srgbClr val="000000"/>
                  </a:solidFill>
                </a:uFill>
                <a:latin typeface="Cambria"/>
                <a:ea typeface="Cambria"/>
                <a:cs typeface="Cambria"/>
                <a:sym typeface="Cambria"/>
              </a:defRPr>
            </a:pPr>
            <a:r>
              <a:rPr b="0" dirty="0"/>
              <a:t>Fill up your car with gas, and double check your oil and tire pressure.</a:t>
            </a:r>
          </a:p>
          <a:p>
            <a:pPr marL="457200" indent="-228600">
              <a:lnSpc>
                <a:spcPct val="107916"/>
              </a:lnSpc>
              <a:spcBef>
                <a:spcPts val="800"/>
              </a:spcBef>
              <a:buSzPct val="100000"/>
              <a:buChar char="❑"/>
              <a:defRPr sz="1300" b="1">
                <a:uFill>
                  <a:solidFill>
                    <a:srgbClr val="000000"/>
                  </a:solidFill>
                </a:uFill>
                <a:latin typeface="Cambria"/>
                <a:ea typeface="Cambria"/>
                <a:cs typeface="Cambria"/>
                <a:sym typeface="Cambria"/>
              </a:defRPr>
            </a:pPr>
            <a:r>
              <a:rPr b="0" dirty="0"/>
              <a:t>Get a good sleep!</a:t>
            </a:r>
          </a:p>
        </p:txBody>
      </p:sp>
      <p:sp>
        <p:nvSpPr>
          <p:cNvPr id="189" name="On Moving Day"/>
          <p:cNvSpPr txBox="1"/>
          <p:nvPr/>
        </p:nvSpPr>
        <p:spPr>
          <a:xfrm>
            <a:off x="752541" y="6225552"/>
            <a:ext cx="6267318" cy="38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2000" b="1" i="1">
                <a:uFill>
                  <a:solidFill>
                    <a:srgbClr val="000000"/>
                  </a:solidFill>
                </a:uFill>
                <a:latin typeface="Cambria"/>
                <a:ea typeface="Cambria"/>
                <a:cs typeface="Cambria"/>
                <a:sym typeface="Cambria"/>
              </a:defRPr>
            </a:lvl1pPr>
          </a:lstStyle>
          <a:p>
            <a:r>
              <a:t>On Moving Day</a:t>
            </a:r>
          </a:p>
        </p:txBody>
      </p:sp>
      <p:sp>
        <p:nvSpPr>
          <p:cNvPr id="190" name="Have the proper moving supplies handy, such as undamaged boxes to finish packing, blankets for TV’s, mirrors, and pictures, and tie-down straps to prevent large items from shifting during the drive.…"/>
          <p:cNvSpPr txBox="1"/>
          <p:nvPr/>
        </p:nvSpPr>
        <p:spPr>
          <a:xfrm>
            <a:off x="778916" y="6783076"/>
            <a:ext cx="5962352" cy="25448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457200" indent="-228600">
              <a:lnSpc>
                <a:spcPct val="107916"/>
              </a:lnSpc>
              <a:spcBef>
                <a:spcPts val="800"/>
              </a:spcBef>
              <a:buSzPct val="100000"/>
              <a:buChar char="❑"/>
              <a:defRPr sz="1300" b="1">
                <a:uFill>
                  <a:solidFill>
                    <a:srgbClr val="000000"/>
                  </a:solidFill>
                </a:uFill>
                <a:latin typeface="Cambria"/>
                <a:ea typeface="Cambria"/>
                <a:cs typeface="Cambria"/>
                <a:sym typeface="Cambria"/>
              </a:defRPr>
            </a:pPr>
            <a:r>
              <a:rPr b="0" dirty="0"/>
              <a:t>Have the proper moving supplies handy, such as undamaged boxes to finish packing, blankets for TV’s, mirrors, and pictures, and tie-down straps to prevent large items from shifting during the drive.</a:t>
            </a:r>
          </a:p>
          <a:p>
            <a:pPr marL="457200" indent="-228600">
              <a:lnSpc>
                <a:spcPct val="107916"/>
              </a:lnSpc>
              <a:spcBef>
                <a:spcPts val="800"/>
              </a:spcBef>
              <a:buSzPct val="100000"/>
              <a:buChar char="❑"/>
              <a:defRPr sz="1300" b="1">
                <a:uFill>
                  <a:solidFill>
                    <a:srgbClr val="000000"/>
                  </a:solidFill>
                </a:uFill>
                <a:latin typeface="Cambria"/>
                <a:ea typeface="Cambria"/>
                <a:cs typeface="Cambria"/>
                <a:sym typeface="Cambria"/>
              </a:defRPr>
            </a:pPr>
            <a:r>
              <a:rPr b="0" dirty="0"/>
              <a:t>Do a final walk-through to make sure you have everything!</a:t>
            </a:r>
          </a:p>
          <a:p>
            <a:pPr marL="457200" indent="-228600">
              <a:lnSpc>
                <a:spcPct val="107916"/>
              </a:lnSpc>
              <a:spcBef>
                <a:spcPts val="800"/>
              </a:spcBef>
              <a:buSzPct val="100000"/>
              <a:buChar char="❑"/>
              <a:defRPr sz="1300" b="1">
                <a:uFill>
                  <a:solidFill>
                    <a:srgbClr val="000000"/>
                  </a:solidFill>
                </a:uFill>
                <a:latin typeface="Cambria"/>
                <a:ea typeface="Cambria"/>
                <a:cs typeface="Cambria"/>
                <a:sym typeface="Cambria"/>
              </a:defRPr>
            </a:pPr>
            <a:r>
              <a:rPr b="0" dirty="0"/>
              <a:t>Pack the “Essentials” box. This will be the box you open first at your new home, and will have phone chargers, personal hygiene items, pet food, snacks, bottled water etc. Everything you will need to keep handy as you move into your new place. </a:t>
            </a:r>
          </a:p>
          <a:p>
            <a:pPr marL="457200" indent="-228600">
              <a:lnSpc>
                <a:spcPct val="107916"/>
              </a:lnSpc>
              <a:spcBef>
                <a:spcPts val="800"/>
              </a:spcBef>
              <a:buSzPct val="100000"/>
              <a:buChar char="❑"/>
              <a:defRPr sz="1300" b="1">
                <a:uFill>
                  <a:solidFill>
                    <a:srgbClr val="000000"/>
                  </a:solidFill>
                </a:uFill>
                <a:latin typeface="Cambria"/>
                <a:ea typeface="Cambria"/>
                <a:cs typeface="Cambria"/>
                <a:sym typeface="Cambria"/>
              </a:defRPr>
            </a:pPr>
            <a:r>
              <a:rPr b="0" dirty="0"/>
              <a:t>Do a walk-through of your new home and take pictures, checking for any damage that wasn’t there when you purchased.</a:t>
            </a:r>
          </a:p>
        </p:txBody>
      </p:sp>
      <p:sp>
        <p:nvSpPr>
          <p:cNvPr id="2" name="TextBox 1">
            <a:extLst>
              <a:ext uri="{FF2B5EF4-FFF2-40B4-BE49-F238E27FC236}">
                <a16:creationId xmlns:a16="http://schemas.microsoft.com/office/drawing/2014/main" id="{FE783472-B696-95E5-6521-9749B1A769FD}"/>
              </a:ext>
            </a:extLst>
          </p:cNvPr>
          <p:cNvSpPr txBox="1"/>
          <p:nvPr/>
        </p:nvSpPr>
        <p:spPr>
          <a:xfrm>
            <a:off x="7358028" y="9606282"/>
            <a:ext cx="414068" cy="376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t>33</a:t>
            </a:r>
            <a:endParaRPr kumimoji="0" lang="en-US" sz="1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33.png" descr="33.png"/>
          <p:cNvPicPr>
            <a:picLocks noChangeAspect="1"/>
          </p:cNvPicPr>
          <p:nvPr/>
        </p:nvPicPr>
        <p:blipFill>
          <a:blip r:embed="rId2"/>
          <a:srcRect t="10" b="10"/>
          <a:stretch>
            <a:fillRect/>
          </a:stretch>
        </p:blipFill>
        <p:spPr>
          <a:xfrm>
            <a:off x="303" y="-3"/>
            <a:ext cx="7771794" cy="10058405"/>
          </a:xfrm>
          <a:prstGeom prst="rect">
            <a:avLst/>
          </a:prstGeom>
          <a:ln w="12700">
            <a:miter lim="400000"/>
          </a:ln>
        </p:spPr>
      </p:pic>
      <p:sp>
        <p:nvSpPr>
          <p:cNvPr id="193"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Agent Name here </a:t>
            </a:r>
            <a:r>
              <a:rPr sz="1800"/>
              <a:t>⋅ </a:t>
            </a:r>
            <a:r>
              <a:t>(123) 456-7890</a:t>
            </a:r>
          </a:p>
        </p:txBody>
      </p:sp>
      <p:sp>
        <p:nvSpPr>
          <p:cNvPr id="194" name="After the Move"/>
          <p:cNvSpPr txBox="1"/>
          <p:nvPr/>
        </p:nvSpPr>
        <p:spPr>
          <a:xfrm>
            <a:off x="752541" y="4531668"/>
            <a:ext cx="6267318" cy="675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2000" b="1" i="1">
                <a:uFill>
                  <a:solidFill>
                    <a:srgbClr val="000000"/>
                  </a:solidFill>
                </a:uFill>
                <a:latin typeface="Cambria"/>
                <a:ea typeface="Cambria"/>
                <a:cs typeface="Cambria"/>
                <a:sym typeface="Cambria"/>
              </a:defRPr>
            </a:lvl1pPr>
          </a:lstStyle>
          <a:p>
            <a:r>
              <a:t>After the Move</a:t>
            </a:r>
          </a:p>
        </p:txBody>
      </p:sp>
      <p:sp>
        <p:nvSpPr>
          <p:cNvPr id="195" name="Make sure that any mail that arrives with a yellow sticker (this indicates it was forwarded) is contacted and given your new address.…"/>
          <p:cNvSpPr txBox="1"/>
          <p:nvPr/>
        </p:nvSpPr>
        <p:spPr>
          <a:xfrm>
            <a:off x="752627" y="5029651"/>
            <a:ext cx="6068705" cy="43967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Make sure that any mail that arrives with a yellow sticker (this indicates it was forwarded) is contacted and given your new address. </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Register to vote in your new area.</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Get the address on your driver’s license changed to your current address. If you have moved to a different state, you will need to apply for a new one.</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Contact auto insurance to have the policy changed to your new address.</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Find out when the garbage is picked up at your new home, and what recycling programs are available.</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Select a new doctor, dentist, chiropractor, optometrist, etc. and have your medical files transferred. </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Locate new service providers such as banks, pharmacies, plumbers, HVAC contractors etc. </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Make a list of the new emergency numbers to have handy in your new home. </a:t>
            </a:r>
          </a:p>
        </p:txBody>
      </p:sp>
      <p:sp>
        <p:nvSpPr>
          <p:cNvPr id="2" name="TextBox 1">
            <a:extLst>
              <a:ext uri="{FF2B5EF4-FFF2-40B4-BE49-F238E27FC236}">
                <a16:creationId xmlns:a16="http://schemas.microsoft.com/office/drawing/2014/main" id="{851D3E8B-019B-F88A-FD4B-FE6D7631B07B}"/>
              </a:ext>
            </a:extLst>
          </p:cNvPr>
          <p:cNvSpPr txBox="1"/>
          <p:nvPr/>
        </p:nvSpPr>
        <p:spPr>
          <a:xfrm>
            <a:off x="7358028" y="9606282"/>
            <a:ext cx="414068" cy="376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t>34</a:t>
            </a:r>
            <a:endParaRPr kumimoji="0" lang="en-US" sz="1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34.png" descr="34.png"/>
          <p:cNvPicPr>
            <a:picLocks noChangeAspect="1"/>
          </p:cNvPicPr>
          <p:nvPr/>
        </p:nvPicPr>
        <p:blipFill>
          <a:blip r:embed="rId2"/>
          <a:srcRect t="10" b="10"/>
          <a:stretch>
            <a:fillRect/>
          </a:stretch>
        </p:blipFill>
        <p:spPr>
          <a:xfrm>
            <a:off x="303" y="-3"/>
            <a:ext cx="7771794" cy="10058405"/>
          </a:xfrm>
          <a:prstGeom prst="rect">
            <a:avLst/>
          </a:prstGeom>
          <a:ln w="12700">
            <a:miter lim="400000"/>
          </a:ln>
        </p:spPr>
      </p:pic>
      <p:sp>
        <p:nvSpPr>
          <p:cNvPr id="198"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Agent Name here </a:t>
            </a:r>
            <a:r>
              <a:rPr sz="1800"/>
              <a:t>⋅ </a:t>
            </a:r>
            <a:r>
              <a:t>(123) 456-7890</a:t>
            </a:r>
          </a:p>
        </p:txBody>
      </p:sp>
      <p:sp>
        <p:nvSpPr>
          <p:cNvPr id="199" name="Kids require extra attention and care when planning to buy or sell a home. Making a little extra effort to include them in the buying and selling process helps them  adjust more quickly  to the move."/>
          <p:cNvSpPr txBox="1"/>
          <p:nvPr/>
        </p:nvSpPr>
        <p:spPr>
          <a:xfrm>
            <a:off x="963670" y="860157"/>
            <a:ext cx="5845059" cy="701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400">
                <a:latin typeface="Cambria"/>
                <a:ea typeface="Cambria"/>
                <a:cs typeface="Cambria"/>
                <a:sym typeface="Cambria"/>
              </a:defRPr>
            </a:lvl1pPr>
          </a:lstStyle>
          <a:p>
            <a:r>
              <a:t>Kids require extra attention and care when planning to buy or sell a home. Making a little extra effort to include them in the buying and selling process helps them  adjust more quickly  to the move.</a:t>
            </a:r>
          </a:p>
        </p:txBody>
      </p:sp>
      <p:sp>
        <p:nvSpPr>
          <p:cNvPr id="200" name="Show the children the new home prior to moving. If this isn’t possible, pictures  or videos will help them visualize where they are going.…"/>
          <p:cNvSpPr txBox="1"/>
          <p:nvPr/>
        </p:nvSpPr>
        <p:spPr>
          <a:xfrm>
            <a:off x="851847" y="1677306"/>
            <a:ext cx="6068706" cy="7520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457200" indent="-228600">
              <a:buSzPct val="100000"/>
              <a:buChar char="❑"/>
              <a:defRPr sz="1300" b="1">
                <a:uFill>
                  <a:solidFill>
                    <a:srgbClr val="000000"/>
                  </a:solidFill>
                </a:uFill>
                <a:latin typeface="Cambria"/>
                <a:ea typeface="Cambria"/>
                <a:cs typeface="Cambria"/>
                <a:sym typeface="Cambria"/>
              </a:defRPr>
            </a:pPr>
            <a:r>
              <a:rPr b="0" dirty="0"/>
              <a:t>Show the children the new home prior to moving. If this isn’t possible, pictures  or videos will help them visualize where they are going.</a:t>
            </a:r>
          </a:p>
          <a:p>
            <a:pPr marL="457200" indent="-228600">
              <a:buSzPct val="100000"/>
              <a:buChar char="❑"/>
              <a:defRPr sz="1300" b="1">
                <a:uFill>
                  <a:solidFill>
                    <a:srgbClr val="000000"/>
                  </a:solidFill>
                </a:uFill>
                <a:latin typeface="Cambria"/>
                <a:ea typeface="Cambria"/>
                <a:cs typeface="Cambria"/>
                <a:sym typeface="Cambria"/>
              </a:defRPr>
            </a:pPr>
            <a:endParaRPr b="0" dirty="0"/>
          </a:p>
          <a:p>
            <a:pPr marL="457200" indent="-228600">
              <a:buSzPct val="100000"/>
              <a:buChar char="❑"/>
              <a:defRPr sz="1300" b="1">
                <a:uFill>
                  <a:solidFill>
                    <a:srgbClr val="000000"/>
                  </a:solidFill>
                </a:uFill>
                <a:latin typeface="Cambria"/>
                <a:ea typeface="Cambria"/>
                <a:cs typeface="Cambria"/>
                <a:sym typeface="Cambria"/>
              </a:defRPr>
            </a:pPr>
            <a:r>
              <a:rPr b="0" dirty="0"/>
              <a:t>Assure children that you won’t forget their friends.  </a:t>
            </a:r>
          </a:p>
          <a:p>
            <a:pPr marL="457200" indent="-228600">
              <a:buSzPct val="100000"/>
              <a:buChar char="❑"/>
              <a:defRPr sz="1300" b="1">
                <a:uFill>
                  <a:solidFill>
                    <a:srgbClr val="000000"/>
                  </a:solidFill>
                </a:uFill>
                <a:latin typeface="Cambria"/>
                <a:ea typeface="Cambria"/>
                <a:cs typeface="Cambria"/>
                <a:sym typeface="Cambria"/>
              </a:defRPr>
            </a:pPr>
            <a:endParaRPr b="0" dirty="0"/>
          </a:p>
          <a:p>
            <a:pPr marL="457200" indent="-228600">
              <a:buSzPct val="100000"/>
              <a:buChar char="❑"/>
              <a:defRPr sz="1300" b="1">
                <a:uFill>
                  <a:solidFill>
                    <a:srgbClr val="000000"/>
                  </a:solidFill>
                </a:uFill>
                <a:latin typeface="Cambria"/>
                <a:ea typeface="Cambria"/>
                <a:cs typeface="Cambria"/>
                <a:sym typeface="Cambria"/>
              </a:defRPr>
            </a:pPr>
            <a:r>
              <a:rPr b="0" dirty="0"/>
              <a:t>Make a scrapbook of the old home and neighborhood.</a:t>
            </a:r>
          </a:p>
          <a:p>
            <a:pPr marL="457200" indent="-228600">
              <a:buSzPct val="100000"/>
              <a:buChar char="❑"/>
              <a:defRPr sz="1300" b="1">
                <a:uFill>
                  <a:solidFill>
                    <a:srgbClr val="000000"/>
                  </a:solidFill>
                </a:uFill>
                <a:latin typeface="Cambria"/>
                <a:ea typeface="Cambria"/>
                <a:cs typeface="Cambria"/>
                <a:sym typeface="Cambria"/>
              </a:defRPr>
            </a:pPr>
            <a:endParaRPr b="0" dirty="0"/>
          </a:p>
          <a:p>
            <a:pPr marL="457200" indent="-228600">
              <a:buSzPct val="100000"/>
              <a:buChar char="❑"/>
              <a:defRPr sz="1300" b="1">
                <a:uFill>
                  <a:solidFill>
                    <a:srgbClr val="000000"/>
                  </a:solidFill>
                </a:uFill>
                <a:latin typeface="Cambria"/>
                <a:ea typeface="Cambria"/>
                <a:cs typeface="Cambria"/>
                <a:sym typeface="Cambria"/>
              </a:defRPr>
            </a:pPr>
            <a:r>
              <a:rPr b="0" dirty="0"/>
              <a:t>Throw a good-bye party. At the party, have their friends sign a t-shirt.</a:t>
            </a:r>
          </a:p>
          <a:p>
            <a:pPr marL="457200" indent="-228600">
              <a:buSzPct val="100000"/>
              <a:buChar char="❑"/>
              <a:defRPr sz="1300" b="1">
                <a:uFill>
                  <a:solidFill>
                    <a:srgbClr val="000000"/>
                  </a:solidFill>
                </a:uFill>
                <a:latin typeface="Cambria"/>
                <a:ea typeface="Cambria"/>
                <a:cs typeface="Cambria"/>
                <a:sym typeface="Cambria"/>
              </a:defRPr>
            </a:pPr>
            <a:endParaRPr b="0" dirty="0"/>
          </a:p>
          <a:p>
            <a:pPr marL="457200" indent="-228600">
              <a:buSzPct val="100000"/>
              <a:buChar char="❑"/>
              <a:defRPr sz="1300" b="1">
                <a:uFill>
                  <a:solidFill>
                    <a:srgbClr val="000000"/>
                  </a:solidFill>
                </a:uFill>
                <a:latin typeface="Cambria"/>
                <a:ea typeface="Cambria"/>
                <a:cs typeface="Cambria"/>
                <a:sym typeface="Cambria"/>
              </a:defRPr>
            </a:pPr>
            <a:r>
              <a:rPr b="0" dirty="0"/>
              <a:t>Have your children write goodbye letters to their friends and enclose their new  address. You may wish to call the other children’s parents so they will encourage  return letters.</a:t>
            </a:r>
          </a:p>
          <a:p>
            <a:pPr marL="457200" indent="-228600">
              <a:buSzPct val="100000"/>
              <a:buChar char="❑"/>
              <a:defRPr sz="1300" b="1">
                <a:uFill>
                  <a:solidFill>
                    <a:srgbClr val="000000"/>
                  </a:solidFill>
                </a:uFill>
                <a:latin typeface="Cambria"/>
                <a:ea typeface="Cambria"/>
                <a:cs typeface="Cambria"/>
                <a:sym typeface="Cambria"/>
              </a:defRPr>
            </a:pPr>
            <a:endParaRPr b="0" dirty="0"/>
          </a:p>
          <a:p>
            <a:pPr marL="457200" indent="-228600">
              <a:buSzPct val="100000"/>
              <a:buChar char="❑"/>
              <a:defRPr sz="1300" b="1">
                <a:uFill>
                  <a:solidFill>
                    <a:srgbClr val="000000"/>
                  </a:solidFill>
                </a:uFill>
                <a:latin typeface="Cambria"/>
                <a:ea typeface="Cambria"/>
                <a:cs typeface="Cambria"/>
                <a:sym typeface="Cambria"/>
              </a:defRPr>
            </a:pPr>
            <a:r>
              <a:rPr b="0" dirty="0"/>
              <a:t>When packing, give them their own box. They can decorate it so they will know  which one is theirs after the move.</a:t>
            </a:r>
          </a:p>
          <a:p>
            <a:pPr marL="457200" indent="-228600">
              <a:buSzPct val="100000"/>
              <a:buChar char="❑"/>
              <a:defRPr sz="1300" b="1">
                <a:uFill>
                  <a:solidFill>
                    <a:srgbClr val="000000"/>
                  </a:solidFill>
                </a:uFill>
                <a:latin typeface="Cambria"/>
                <a:ea typeface="Cambria"/>
                <a:cs typeface="Cambria"/>
                <a:sym typeface="Cambria"/>
              </a:defRPr>
            </a:pPr>
            <a:endParaRPr b="0" dirty="0"/>
          </a:p>
          <a:p>
            <a:pPr marL="457200" indent="-228600">
              <a:buSzPct val="100000"/>
              <a:buChar char="❑"/>
              <a:defRPr sz="1300" b="1">
                <a:uFill>
                  <a:solidFill>
                    <a:srgbClr val="000000"/>
                  </a:solidFill>
                </a:uFill>
                <a:latin typeface="Cambria"/>
                <a:ea typeface="Cambria"/>
                <a:cs typeface="Cambria"/>
                <a:sym typeface="Cambria"/>
              </a:defRPr>
            </a:pPr>
            <a:r>
              <a:rPr b="0" dirty="0"/>
              <a:t>If you are moving far away, buy postcards when you stop so they can remember  the trip.</a:t>
            </a:r>
          </a:p>
          <a:p>
            <a:pPr marL="457200" indent="-228600">
              <a:buSzPct val="100000"/>
              <a:buChar char="❑"/>
              <a:defRPr sz="1300" b="1">
                <a:uFill>
                  <a:solidFill>
                    <a:srgbClr val="000000"/>
                  </a:solidFill>
                </a:uFill>
                <a:latin typeface="Cambria"/>
                <a:ea typeface="Cambria"/>
                <a:cs typeface="Cambria"/>
                <a:sym typeface="Cambria"/>
              </a:defRPr>
            </a:pPr>
            <a:endParaRPr b="0" dirty="0"/>
          </a:p>
          <a:p>
            <a:pPr marL="457200" indent="-228600">
              <a:buSzPct val="100000"/>
              <a:buChar char="❑"/>
              <a:defRPr sz="1300" b="1">
                <a:uFill>
                  <a:solidFill>
                    <a:srgbClr val="000000"/>
                  </a:solidFill>
                </a:uFill>
                <a:latin typeface="Cambria"/>
                <a:ea typeface="Cambria"/>
                <a:cs typeface="Cambria"/>
                <a:sym typeface="Cambria"/>
              </a:defRPr>
            </a:pPr>
            <a:r>
              <a:rPr b="0" dirty="0"/>
              <a:t>When unpacking, allow them to unpack their treasures then, and have them play  with the boxes while you unpack.</a:t>
            </a:r>
          </a:p>
          <a:p>
            <a:pPr marL="457200" indent="-228600">
              <a:buSzPct val="100000"/>
              <a:buChar char="❑"/>
              <a:defRPr sz="1300" b="1">
                <a:uFill>
                  <a:solidFill>
                    <a:srgbClr val="000000"/>
                  </a:solidFill>
                </a:uFill>
                <a:latin typeface="Cambria"/>
                <a:ea typeface="Cambria"/>
                <a:cs typeface="Cambria"/>
                <a:sym typeface="Cambria"/>
              </a:defRPr>
            </a:pPr>
            <a:endParaRPr b="0" dirty="0"/>
          </a:p>
          <a:p>
            <a:pPr marL="457200" indent="-228600">
              <a:buSzPct val="100000"/>
              <a:buChar char="❑"/>
              <a:defRPr sz="1300" b="1">
                <a:uFill>
                  <a:solidFill>
                    <a:srgbClr val="000000"/>
                  </a:solidFill>
                </a:uFill>
                <a:latin typeface="Cambria"/>
                <a:ea typeface="Cambria"/>
                <a:cs typeface="Cambria"/>
                <a:sym typeface="Cambria"/>
              </a:defRPr>
            </a:pPr>
            <a:r>
              <a:rPr b="0" dirty="0"/>
              <a:t>Start a scrapbook for their new home, including a diary of My First…</a:t>
            </a:r>
          </a:p>
          <a:p>
            <a:pPr marL="457200" indent="-228600">
              <a:buSzPct val="100000"/>
              <a:buChar char="❑"/>
              <a:defRPr sz="1300" b="1">
                <a:uFill>
                  <a:solidFill>
                    <a:srgbClr val="000000"/>
                  </a:solidFill>
                </a:uFill>
                <a:latin typeface="Cambria"/>
                <a:ea typeface="Cambria"/>
                <a:cs typeface="Cambria"/>
                <a:sym typeface="Cambria"/>
              </a:defRPr>
            </a:pPr>
            <a:endParaRPr b="0" dirty="0"/>
          </a:p>
          <a:p>
            <a:pPr marL="457200" indent="-228600">
              <a:buSzPct val="100000"/>
              <a:buChar char="❑"/>
              <a:defRPr sz="1300" b="1">
                <a:uFill>
                  <a:solidFill>
                    <a:srgbClr val="000000"/>
                  </a:solidFill>
                </a:uFill>
                <a:latin typeface="Cambria"/>
                <a:ea typeface="Cambria"/>
                <a:cs typeface="Cambria"/>
                <a:sym typeface="Cambria"/>
              </a:defRPr>
            </a:pPr>
            <a:r>
              <a:rPr b="0" dirty="0"/>
              <a:t>Visit their new school, park, church, etc. Take a camera to snap pictures for the  scrapbook.</a:t>
            </a:r>
          </a:p>
          <a:p>
            <a:pPr marL="457200" indent="-228600">
              <a:buSzPct val="100000"/>
              <a:buChar char="❑"/>
              <a:defRPr sz="1300" b="1">
                <a:uFill>
                  <a:solidFill>
                    <a:srgbClr val="000000"/>
                  </a:solidFill>
                </a:uFill>
                <a:latin typeface="Cambria"/>
                <a:ea typeface="Cambria"/>
                <a:cs typeface="Cambria"/>
                <a:sym typeface="Cambria"/>
              </a:defRPr>
            </a:pPr>
            <a:endParaRPr b="0" dirty="0"/>
          </a:p>
          <a:p>
            <a:pPr marL="457200" indent="-228600">
              <a:buSzPct val="100000"/>
              <a:buChar char="❑"/>
              <a:defRPr sz="1300" b="1">
                <a:uFill>
                  <a:solidFill>
                    <a:srgbClr val="000000"/>
                  </a:solidFill>
                </a:uFill>
                <a:latin typeface="Cambria"/>
                <a:ea typeface="Cambria"/>
                <a:cs typeface="Cambria"/>
                <a:sym typeface="Cambria"/>
              </a:defRPr>
            </a:pPr>
            <a:r>
              <a:rPr b="0" dirty="0"/>
              <a:t>Help your children invite new friends over to the house.</a:t>
            </a:r>
          </a:p>
          <a:p>
            <a:pPr marL="457200" indent="-228600">
              <a:buSzPct val="100000"/>
              <a:buChar char="❑"/>
              <a:defRPr sz="1300" b="1">
                <a:uFill>
                  <a:solidFill>
                    <a:srgbClr val="000000"/>
                  </a:solidFill>
                </a:uFill>
                <a:latin typeface="Cambria"/>
                <a:ea typeface="Cambria"/>
                <a:cs typeface="Cambria"/>
                <a:sym typeface="Cambria"/>
              </a:defRPr>
            </a:pPr>
            <a:endParaRPr b="0" dirty="0"/>
          </a:p>
          <a:p>
            <a:pPr marL="457200" indent="-228600">
              <a:buSzPct val="100000"/>
              <a:buChar char="❑"/>
              <a:defRPr sz="1300" b="1">
                <a:uFill>
                  <a:solidFill>
                    <a:srgbClr val="000000"/>
                  </a:solidFill>
                </a:uFill>
                <a:latin typeface="Cambria"/>
                <a:ea typeface="Cambria"/>
                <a:cs typeface="Cambria"/>
                <a:sym typeface="Cambria"/>
              </a:defRPr>
            </a:pPr>
            <a:r>
              <a:rPr b="0" dirty="0"/>
              <a:t>Let them choose a new favorite restaurant. This will help them feel in control of  their new world.</a:t>
            </a:r>
          </a:p>
          <a:p>
            <a:pPr marL="457200" indent="-228600">
              <a:buSzPct val="100000"/>
              <a:buChar char="❑"/>
              <a:defRPr sz="1300" b="1">
                <a:uFill>
                  <a:solidFill>
                    <a:srgbClr val="000000"/>
                  </a:solidFill>
                </a:uFill>
                <a:latin typeface="Cambria"/>
                <a:ea typeface="Cambria"/>
                <a:cs typeface="Cambria"/>
                <a:sym typeface="Cambria"/>
              </a:defRPr>
            </a:pPr>
            <a:endParaRPr b="0" dirty="0"/>
          </a:p>
          <a:p>
            <a:pPr marL="457200" indent="-228600">
              <a:buSzPct val="100000"/>
              <a:buChar char="❑"/>
              <a:defRPr sz="1300" b="1">
                <a:uFill>
                  <a:solidFill>
                    <a:srgbClr val="000000"/>
                  </a:solidFill>
                </a:uFill>
                <a:latin typeface="Cambria"/>
                <a:ea typeface="Cambria"/>
                <a:cs typeface="Cambria"/>
                <a:sym typeface="Cambria"/>
              </a:defRPr>
            </a:pPr>
            <a:r>
              <a:rPr b="0" dirty="0"/>
              <a:t>Encourage them to send letters about their new home to their friends.</a:t>
            </a:r>
          </a:p>
          <a:p>
            <a:pPr marL="457200" indent="-228600">
              <a:buSzPct val="100000"/>
              <a:buChar char="❑"/>
              <a:defRPr sz="1300" b="1">
                <a:uFill>
                  <a:solidFill>
                    <a:srgbClr val="000000"/>
                  </a:solidFill>
                </a:uFill>
                <a:latin typeface="Cambria"/>
                <a:ea typeface="Cambria"/>
                <a:cs typeface="Cambria"/>
                <a:sym typeface="Cambria"/>
              </a:defRPr>
            </a:pPr>
            <a:endParaRPr b="0" dirty="0"/>
          </a:p>
          <a:p>
            <a:pPr marL="457200" indent="-228600">
              <a:buSzPct val="100000"/>
              <a:buChar char="❑"/>
              <a:defRPr sz="1300" b="1">
                <a:uFill>
                  <a:solidFill>
                    <a:srgbClr val="000000"/>
                  </a:solidFill>
                </a:uFill>
                <a:latin typeface="Cambria"/>
                <a:ea typeface="Cambria"/>
                <a:cs typeface="Cambria"/>
                <a:sym typeface="Cambria"/>
              </a:defRPr>
            </a:pPr>
            <a:r>
              <a:rPr b="0" dirty="0"/>
              <a:t>Involve your children in groups, sports, and activities like the ones they used to  participate in.</a:t>
            </a:r>
          </a:p>
          <a:p>
            <a:pPr marL="457200" indent="-228600">
              <a:buSzPct val="100000"/>
              <a:buChar char="❑"/>
              <a:defRPr sz="1300" b="1">
                <a:uFill>
                  <a:solidFill>
                    <a:srgbClr val="000000"/>
                  </a:solidFill>
                </a:uFill>
                <a:latin typeface="Cambria"/>
                <a:ea typeface="Cambria"/>
                <a:cs typeface="Cambria"/>
                <a:sym typeface="Cambria"/>
              </a:defRPr>
            </a:pPr>
            <a:endParaRPr b="0" dirty="0"/>
          </a:p>
          <a:p>
            <a:pPr marL="457200" indent="-228600">
              <a:buSzPct val="100000"/>
              <a:buChar char="❑"/>
              <a:defRPr sz="1300" b="1">
                <a:uFill>
                  <a:solidFill>
                    <a:srgbClr val="000000"/>
                  </a:solidFill>
                </a:uFill>
                <a:latin typeface="Cambria"/>
                <a:ea typeface="Cambria"/>
                <a:cs typeface="Cambria"/>
                <a:sym typeface="Cambria"/>
              </a:defRPr>
            </a:pPr>
            <a:r>
              <a:rPr b="0" dirty="0"/>
              <a:t>Remember that even if you only lived in your former home a few years, to a  young child it is nearly their entire life!</a:t>
            </a:r>
          </a:p>
        </p:txBody>
      </p:sp>
      <p:sp>
        <p:nvSpPr>
          <p:cNvPr id="2" name="TextBox 1">
            <a:extLst>
              <a:ext uri="{FF2B5EF4-FFF2-40B4-BE49-F238E27FC236}">
                <a16:creationId xmlns:a16="http://schemas.microsoft.com/office/drawing/2014/main" id="{18A11F14-D437-3EBE-6768-DC83ED7BACF9}"/>
              </a:ext>
            </a:extLst>
          </p:cNvPr>
          <p:cNvSpPr txBox="1"/>
          <p:nvPr/>
        </p:nvSpPr>
        <p:spPr>
          <a:xfrm>
            <a:off x="7358028" y="9606282"/>
            <a:ext cx="414068" cy="376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t>35</a:t>
            </a:r>
            <a:endParaRPr kumimoji="0" lang="en-US" sz="1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result for loan application" descr="Image result for loan application"/>
          <p:cNvPicPr>
            <a:picLocks noChangeAspect="1"/>
          </p:cNvPicPr>
          <p:nvPr/>
        </p:nvPicPr>
        <p:blipFill>
          <a:blip r:embed="rId2"/>
          <a:srcRect t="54397" b="17085"/>
          <a:stretch>
            <a:fillRect/>
          </a:stretch>
        </p:blipFill>
        <p:spPr>
          <a:xfrm>
            <a:off x="0" y="1162050"/>
            <a:ext cx="7772400" cy="1482725"/>
          </a:xfrm>
          <a:prstGeom prst="rect">
            <a:avLst/>
          </a:prstGeom>
          <a:ln w="12700">
            <a:miter lim="400000"/>
          </a:ln>
        </p:spPr>
      </p:pic>
      <p:sp>
        <p:nvSpPr>
          <p:cNvPr id="21" name="Real estate contract with legal description and deposit receipt.…"/>
          <p:cNvSpPr txBox="1"/>
          <p:nvPr/>
        </p:nvSpPr>
        <p:spPr>
          <a:xfrm>
            <a:off x="425132" y="2858322"/>
            <a:ext cx="6423140" cy="65582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Real estate contract with legal description and deposit receipt.</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Check for appraisal and credit report, varies with lender.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Name and complete address of last two years of residence.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Name and complete address of last two years landlord or mortgage company.</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Explanation letter regarding any employment gaps over the last two years.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Name and address of last two years employers with dates.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Explanation letter of any credit deficiencies.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Social Security Numbers of all borrowers.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Current gross monthly income figures.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Copy of paystubs covering a 30-day period and last two years W2s and or 1099s.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If income is derived from other sources, two years tax returns, both business and personal with all schedules, signed.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If self-employed, current profit and loss on income and expenses.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If divorced, copy of complete recorded decree and settlement.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Name, address, and account numbers of all places where assets are  held (checking, savings, CD’s, IRA’s, etc.) 3 month’s of most current statements.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List of stocks, securities with market value – certified copies.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Estimate of cash value of life insurance.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Schedule of real estate owned, with value, lien, rental income, payments.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Year, make, and model of vehicles.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Estimate value of furniture and personal property.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Name, address, numbers, balance and payments of installment loans</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If child support is being paid, proof of payments.</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If relocating, information regarding buy-out of house, payment of closing costs, etc. from company.</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If selling current house, copy of listing agreement or contract.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Homeowner’s Insurance documentation.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0" marR="0" lvl="0" indent="0" algn="l" defTabSz="457200" rtl="0" eaLnBrk="1" fontAlgn="auto" latinLnBrk="0" hangingPunct="0">
              <a:lnSpc>
                <a:spcPct val="100000"/>
              </a:lnSpc>
              <a:spcBef>
                <a:spcPts val="0"/>
              </a:spcBef>
              <a:spcAft>
                <a:spcPts val="100"/>
              </a:spcAft>
              <a:buClrTx/>
              <a:buSzTx/>
              <a:buFontTx/>
              <a:buNone/>
              <a:tabLst/>
              <a:defRPr sz="1200" b="1">
                <a:latin typeface="Georgia"/>
                <a:ea typeface="Georgia"/>
                <a:cs typeface="Georgia"/>
                <a:sym typeface="Georgia"/>
              </a:defRPr>
            </a:pPr>
            <a:r>
              <a:rPr kumimoji="0" sz="1200" b="1" i="0" u="none" strike="noStrike" kern="0" cap="none" spc="0" normalizeH="0" baseline="0" noProof="0" dirty="0">
                <a:ln>
                  <a:noFill/>
                </a:ln>
                <a:solidFill>
                  <a:srgbClr val="000000"/>
                </a:solidFill>
                <a:effectLst/>
                <a:uLnTx/>
                <a:uFillTx/>
                <a:latin typeface="Georgia"/>
                <a:sym typeface="Georgia"/>
              </a:rPr>
              <a:t>Additional Requirements for FHA/VA Loan Applications</a:t>
            </a:r>
            <a:endParaRPr kumimoji="0" sz="1200" b="1"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Copy of Driver’s License and Social Security Cards</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Name and address of nearest living relative.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Copy of DD214 and/or original Certificate of Eligibility (VA only).</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Child care expenses must be provided.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p:txBody>
      </p:sp>
      <p:sp>
        <p:nvSpPr>
          <p:cNvPr id="22" name="Rectangle"/>
          <p:cNvSpPr/>
          <p:nvPr/>
        </p:nvSpPr>
        <p:spPr>
          <a:xfrm>
            <a:off x="0" y="168275"/>
            <a:ext cx="7772400" cy="1000125"/>
          </a:xfrm>
          <a:prstGeom prst="rect">
            <a:avLst/>
          </a:prstGeom>
          <a:solidFill>
            <a:srgbClr val="D1C9A9"/>
          </a:solidFill>
          <a:ln w="12700">
            <a:miter lim="400000"/>
          </a:ln>
        </p:spPr>
        <p:txBody>
          <a:bodyPr lIns="45719" rIns="45719" anchor="ctr"/>
          <a:lstStyle/>
          <a:p>
            <a:pPr marL="0" marR="0" lvl="0" indent="0" algn="ctr" defTabSz="776287" rtl="0" eaLnBrk="1" fontAlgn="auto" latinLnBrk="0" hangingPunct="0">
              <a:lnSpc>
                <a:spcPct val="100000"/>
              </a:lnSpc>
              <a:spcBef>
                <a:spcPts val="0"/>
              </a:spcBef>
              <a:spcAft>
                <a:spcPts val="0"/>
              </a:spcAft>
              <a:buClrTx/>
              <a:buSzTx/>
              <a:buFontTx/>
              <a:buNone/>
              <a:tabLst/>
              <a:defRPr sz="1500">
                <a:solidFill>
                  <a:srgbClr val="FFFFFF"/>
                </a:solidFill>
                <a:effectLst>
                  <a:outerShdw blurRad="12700" dist="25400" dir="2700000" rotWithShape="0">
                    <a:srgbClr val="000000"/>
                  </a:outerShdw>
                </a:effectLst>
              </a:defRPr>
            </a:pPr>
            <a:endParaRPr kumimoji="0" sz="1500" b="0" i="0" u="none" strike="noStrike" kern="0" cap="none" spc="0" normalizeH="0" baseline="0" noProof="0">
              <a:ln>
                <a:noFill/>
              </a:ln>
              <a:solidFill>
                <a:srgbClr val="FFFFFF"/>
              </a:solidFill>
              <a:effectLst>
                <a:outerShdw blurRad="12700" dist="25400" dir="2700000" rotWithShape="0">
                  <a:srgbClr val="000000"/>
                </a:outerShdw>
              </a:effectLst>
              <a:uLnTx/>
              <a:uFillTx/>
              <a:latin typeface="Calibri"/>
              <a:cs typeface="Calibri"/>
              <a:sym typeface="Calibri"/>
            </a:endParaRPr>
          </a:p>
        </p:txBody>
      </p:sp>
      <p:sp>
        <p:nvSpPr>
          <p:cNvPr id="23" name="LOAN APPLICATION CHECKLIST"/>
          <p:cNvSpPr txBox="1"/>
          <p:nvPr/>
        </p:nvSpPr>
        <p:spPr>
          <a:xfrm>
            <a:off x="602138" y="388172"/>
            <a:ext cx="6922136" cy="560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l" defTabSz="776287" rtl="0" eaLnBrk="1" fontAlgn="auto" latinLnBrk="0" hangingPunct="0">
              <a:lnSpc>
                <a:spcPct val="90000"/>
              </a:lnSpc>
              <a:spcBef>
                <a:spcPts val="0"/>
              </a:spcBef>
              <a:spcAft>
                <a:spcPts val="0"/>
              </a:spcAft>
              <a:buClrTx/>
              <a:buSzTx/>
              <a:buFontTx/>
              <a:buNone/>
              <a:tabLst/>
              <a:defRPr sz="3300"/>
            </a:pPr>
            <a:r>
              <a:rPr kumimoji="0" sz="3300" b="1" i="0" u="none" strike="noStrike" kern="0" cap="none" spc="0" normalizeH="0" baseline="0" noProof="0" dirty="0">
                <a:ln>
                  <a:noFill/>
                </a:ln>
                <a:solidFill>
                  <a:schemeClr val="tx1"/>
                </a:solidFill>
                <a:effectLst/>
                <a:uLnTx/>
                <a:uFillTx/>
                <a:latin typeface="Arial"/>
                <a:ea typeface="Arial"/>
                <a:cs typeface="Arial"/>
                <a:sym typeface="Arial"/>
              </a:rPr>
              <a:t>LOAN APPLICATION CHECKLIST</a:t>
            </a:r>
          </a:p>
        </p:txBody>
      </p:sp>
      <p:sp>
        <p:nvSpPr>
          <p:cNvPr id="27" name="Rectangle"/>
          <p:cNvSpPr/>
          <p:nvPr/>
        </p:nvSpPr>
        <p:spPr>
          <a:xfrm>
            <a:off x="-12701" y="2628900"/>
            <a:ext cx="7797801" cy="142771"/>
          </a:xfrm>
          <a:prstGeom prst="rect">
            <a:avLst/>
          </a:prstGeom>
          <a:solidFill>
            <a:srgbClr val="D1C9A9"/>
          </a:solidFill>
          <a:ln w="12700">
            <a:miter lim="400000"/>
          </a:ln>
        </p:spPr>
        <p:txBody>
          <a:bodyPr lIns="45719" rIns="45719"/>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 name="email address here">
            <a:extLst>
              <a:ext uri="{FF2B5EF4-FFF2-40B4-BE49-F238E27FC236}">
                <a16:creationId xmlns:a16="http://schemas.microsoft.com/office/drawing/2014/main" id="{D3501A6B-15A1-474A-81D1-66A30B5CE352}"/>
              </a:ext>
            </a:extLst>
          </p:cNvPr>
          <p:cNvSpPr txBox="1"/>
          <p:nvPr/>
        </p:nvSpPr>
        <p:spPr>
          <a:xfrm>
            <a:off x="0" y="9470089"/>
            <a:ext cx="7823200" cy="738660"/>
          </a:xfrm>
          <a:prstGeom prst="rect">
            <a:avLst/>
          </a:prstGeom>
          <a:solidFill>
            <a:srgbClr val="D1C9A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a:lnSpc>
                <a:spcPct val="200000"/>
              </a:lnSpc>
              <a:defRPr sz="1400" b="1">
                <a:latin typeface="Georgia"/>
                <a:ea typeface="Georgia"/>
                <a:cs typeface="Georgia"/>
                <a:sym typeface="Georgia"/>
              </a:defRPr>
            </a:pPr>
            <a:r>
              <a:rPr sz="1400" b="1" dirty="0">
                <a:latin typeface="Georgia"/>
                <a:ea typeface="Georgia"/>
                <a:cs typeface="Georgia"/>
                <a:sym typeface="Georgia"/>
              </a:rPr>
              <a:t>Agent Name here ⋅ (123) 456-7890</a:t>
            </a:r>
            <a:endParaRPr lang="en-US" sz="1400" b="1" dirty="0">
              <a:latin typeface="Georgia"/>
              <a:ea typeface="Georgia"/>
              <a:cs typeface="Georgia"/>
              <a:sym typeface="Georgia"/>
            </a:endParaRPr>
          </a:p>
          <a:p>
            <a:pPr algn="ctr">
              <a:defRPr sz="1400" b="1">
                <a:latin typeface="Georgia"/>
                <a:ea typeface="Georgia"/>
                <a:cs typeface="Georgia"/>
                <a:sym typeface="Georgia"/>
              </a:defRPr>
            </a:pPr>
            <a:endParaRPr sz="1400" b="1" dirty="0">
              <a:latin typeface="Georgia"/>
              <a:ea typeface="Georgia"/>
              <a:cs typeface="Georgia"/>
              <a:sym typeface="Georgia"/>
            </a:endParaRPr>
          </a:p>
        </p:txBody>
      </p:sp>
      <p:sp>
        <p:nvSpPr>
          <p:cNvPr id="2" name="TextBox 1">
            <a:extLst>
              <a:ext uri="{FF2B5EF4-FFF2-40B4-BE49-F238E27FC236}">
                <a16:creationId xmlns:a16="http://schemas.microsoft.com/office/drawing/2014/main" id="{38D1ABFB-27D7-7CB6-17F8-CE973F4A70DA}"/>
              </a:ext>
            </a:extLst>
          </p:cNvPr>
          <p:cNvSpPr txBox="1"/>
          <p:nvPr/>
        </p:nvSpPr>
        <p:spPr>
          <a:xfrm>
            <a:off x="7358028" y="9606282"/>
            <a:ext cx="414068" cy="376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t>36</a:t>
            </a:r>
            <a:endParaRPr kumimoji="0" lang="en-US" sz="1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Buyer's Guide to Real Estate copy 24.png" descr="Buyer's Guide to Real Estate copy 24.png"/>
          <p:cNvPicPr>
            <a:picLocks noChangeAspect="1"/>
          </p:cNvPicPr>
          <p:nvPr/>
        </p:nvPicPr>
        <p:blipFill>
          <a:blip r:embed="rId2"/>
          <a:srcRect t="10" b="10"/>
          <a:stretch>
            <a:fillRect/>
          </a:stretch>
        </p:blipFill>
        <p:spPr>
          <a:xfrm>
            <a:off x="303" y="-3"/>
            <a:ext cx="7771794" cy="10058405"/>
          </a:xfrm>
          <a:prstGeom prst="rect">
            <a:avLst/>
          </a:prstGeom>
          <a:ln w="12700">
            <a:miter lim="400000"/>
          </a:ln>
        </p:spPr>
      </p:pic>
      <p:sp>
        <p:nvSpPr>
          <p:cNvPr id="203"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Agent Name here </a:t>
            </a:r>
            <a:r>
              <a:rPr sz="1800"/>
              <a:t>⋅ </a:t>
            </a:r>
            <a:r>
              <a:t>(123) 456-7890</a:t>
            </a:r>
          </a:p>
        </p:txBody>
      </p:sp>
      <p:sp>
        <p:nvSpPr>
          <p:cNvPr id="204" name="While the Closing may mark the end of the purchase process, I hope it will mark the beginning of our ongoing relationship. I make a concerted effort to keep in touch with my clients and to continue to be a resource for their real estate and neighborhood "/>
          <p:cNvSpPr txBox="1"/>
          <p:nvPr/>
        </p:nvSpPr>
        <p:spPr>
          <a:xfrm>
            <a:off x="648072" y="1938780"/>
            <a:ext cx="6476256" cy="7089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t">
            <a:spAutoFit/>
          </a:bodyPr>
          <a:lstStyle/>
          <a:p>
            <a:pPr algn="just">
              <a:defRPr sz="1600">
                <a:uFill>
                  <a:solidFill>
                    <a:srgbClr val="000000"/>
                  </a:solidFill>
                </a:uFill>
                <a:latin typeface="Cambria"/>
                <a:ea typeface="Cambria"/>
                <a:cs typeface="Cambria"/>
                <a:sym typeface="Cambria"/>
              </a:defRPr>
            </a:pPr>
            <a:r>
              <a:rPr dirty="0"/>
              <a:t>While the </a:t>
            </a:r>
            <a:r>
              <a:rPr lang="en-US" dirty="0"/>
              <a:t>c</a:t>
            </a:r>
            <a:r>
              <a:rPr dirty="0"/>
              <a:t>losing </a:t>
            </a:r>
            <a:r>
              <a:rPr lang="en-US" dirty="0"/>
              <a:t>on your new home </a:t>
            </a:r>
            <a:r>
              <a:rPr dirty="0"/>
              <a:t>may mark the end of the purchase process, I hope it will mark the beginning of </a:t>
            </a:r>
            <a:r>
              <a:rPr lang="en-US" dirty="0"/>
              <a:t>an </a:t>
            </a:r>
            <a:r>
              <a:rPr dirty="0"/>
              <a:t>ongoing relationship. I make a concerted effort to keep in touch with my clients and to continue to be a resource for their real estate and neighborhood needs.</a:t>
            </a:r>
            <a:r>
              <a:rPr lang="en-US" dirty="0"/>
              <a:t> </a:t>
            </a:r>
            <a:endParaRPr dirty="0"/>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As a client, you can look forward to receiving periodic updates on neighborhood events and quarterly real estate market analysis reports. And, of course, if you need referrals for plumbers, electricians, and other service professionals, I am always happy to provide you with a list of trusted vendors. I am committed to being a trusted resource you can count on to help you expertly navigate any real estate question or need. </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My goal is your goal, and I want to help you move up to your Next Level in life, whatever that might be.</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Maintaining </a:t>
            </a:r>
            <a:r>
              <a:rPr lang="en-US" dirty="0"/>
              <a:t>relationships </a:t>
            </a:r>
            <a:r>
              <a:rPr dirty="0"/>
              <a:t>is part of my commitment to provide a level of real estate service well above and beyond expectations. My clients share their positive experience with friends and associates who then seek me out. This has allowed me to build a successful real estate practice based on referrals.</a:t>
            </a:r>
            <a:r>
              <a:rPr lang="en-US" dirty="0"/>
              <a:t> </a:t>
            </a:r>
            <a:endParaRPr dirty="0"/>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As a result, I can devote more of my time to helping clients and less looking for new ones. If you are happy with my service, I hope you will spread the word and send people my way so I can help them the same way I helped you. That’s a win-win all around!</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Thank you for the privilege!</a:t>
            </a:r>
          </a:p>
          <a:p>
            <a:pPr algn="just">
              <a:defRPr sz="1600">
                <a:uFill>
                  <a:solidFill>
                    <a:srgbClr val="000000"/>
                  </a:solidFill>
                </a:uFill>
                <a:latin typeface="Cambria"/>
                <a:ea typeface="Cambria"/>
                <a:cs typeface="Cambria"/>
                <a:sym typeface="Cambria"/>
              </a:defRPr>
            </a:pPr>
            <a:endParaRPr dirty="0"/>
          </a:p>
        </p:txBody>
      </p:sp>
      <p:sp>
        <p:nvSpPr>
          <p:cNvPr id="2" name="TextBox 1">
            <a:extLst>
              <a:ext uri="{FF2B5EF4-FFF2-40B4-BE49-F238E27FC236}">
                <a16:creationId xmlns:a16="http://schemas.microsoft.com/office/drawing/2014/main" id="{12ACDE1C-575D-DC91-D683-F2CBD85F658F}"/>
              </a:ext>
            </a:extLst>
          </p:cNvPr>
          <p:cNvSpPr txBox="1"/>
          <p:nvPr/>
        </p:nvSpPr>
        <p:spPr>
          <a:xfrm>
            <a:off x="7358028" y="9606282"/>
            <a:ext cx="414068" cy="376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t>37</a:t>
            </a:r>
            <a:endParaRPr kumimoji="0" lang="en-US" sz="1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Buyer's Guide to Real Estate copy 23.png" descr="Buyer's Guide to Real Estate copy 23.png"/>
          <p:cNvPicPr>
            <a:picLocks noChangeAspect="1"/>
          </p:cNvPicPr>
          <p:nvPr/>
        </p:nvPicPr>
        <p:blipFill>
          <a:blip r:embed="rId2"/>
          <a:stretch>
            <a:fillRect/>
          </a:stretch>
        </p:blipFill>
        <p:spPr>
          <a:xfrm>
            <a:off x="1143" y="0"/>
            <a:ext cx="7770115" cy="10058401"/>
          </a:xfrm>
          <a:prstGeom prst="rect">
            <a:avLst/>
          </a:prstGeom>
          <a:ln w="12700">
            <a:miter lim="400000"/>
          </a:ln>
        </p:spPr>
      </p:pic>
      <p:grpSp>
        <p:nvGrpSpPr>
          <p:cNvPr id="209" name="avatar-01.png"/>
          <p:cNvGrpSpPr/>
          <p:nvPr/>
        </p:nvGrpSpPr>
        <p:grpSpPr>
          <a:xfrm>
            <a:off x="169064" y="3702219"/>
            <a:ext cx="3006743" cy="3038316"/>
            <a:chOff x="0" y="0"/>
            <a:chExt cx="3006741" cy="3038314"/>
          </a:xfrm>
        </p:grpSpPr>
        <p:pic>
          <p:nvPicPr>
            <p:cNvPr id="207" name="avatar-01.png" descr="avatar-01.png"/>
            <p:cNvPicPr>
              <a:picLocks noChangeAspect="1"/>
            </p:cNvPicPr>
            <p:nvPr/>
          </p:nvPicPr>
          <p:blipFill>
            <a:blip r:embed="rId3"/>
            <a:stretch>
              <a:fillRect/>
            </a:stretch>
          </p:blipFill>
          <p:spPr>
            <a:xfrm>
              <a:off x="168408" y="168406"/>
              <a:ext cx="2669922" cy="2669922"/>
            </a:xfrm>
            <a:prstGeom prst="rect">
              <a:avLst/>
            </a:prstGeom>
            <a:ln w="12700" cap="flat">
              <a:noFill/>
              <a:miter lim="400000"/>
            </a:ln>
            <a:effectLst/>
          </p:spPr>
        </p:pic>
        <p:pic>
          <p:nvPicPr>
            <p:cNvPr id="208" name="avatar-01.png" descr="avatar-01.png"/>
            <p:cNvPicPr>
              <a:picLocks noChangeAspect="1"/>
            </p:cNvPicPr>
            <p:nvPr/>
          </p:nvPicPr>
          <p:blipFill>
            <a:blip r:embed="rId4"/>
            <a:stretch>
              <a:fillRect/>
            </a:stretch>
          </p:blipFill>
          <p:spPr>
            <a:xfrm>
              <a:off x="-1" y="-1"/>
              <a:ext cx="3006742" cy="3038316"/>
            </a:xfrm>
            <a:prstGeom prst="rect">
              <a:avLst/>
            </a:prstGeom>
            <a:ln w="12700" cap="flat">
              <a:noFill/>
              <a:miter lim="400000"/>
            </a:ln>
            <a:effectLst/>
          </p:spPr>
        </p:pic>
      </p:grpSp>
      <p:sp>
        <p:nvSpPr>
          <p:cNvPr id="210" name="Name Here…"/>
          <p:cNvSpPr txBox="1"/>
          <p:nvPr/>
        </p:nvSpPr>
        <p:spPr>
          <a:xfrm>
            <a:off x="259299" y="6802237"/>
            <a:ext cx="1589597" cy="777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2300" b="1">
                <a:solidFill>
                  <a:srgbClr val="FFFFFF"/>
                </a:solidFill>
                <a:latin typeface="Cambria"/>
                <a:ea typeface="Cambria"/>
                <a:cs typeface="Cambria"/>
                <a:sym typeface="Cambria"/>
              </a:defRPr>
            </a:pPr>
            <a:r>
              <a:t>Name Here</a:t>
            </a:r>
          </a:p>
          <a:p>
            <a:pPr>
              <a:defRPr sz="2300" i="1">
                <a:solidFill>
                  <a:srgbClr val="FFFFFF"/>
                </a:solidFill>
                <a:latin typeface="Cambria"/>
                <a:ea typeface="Cambria"/>
                <a:cs typeface="Cambria"/>
                <a:sym typeface="Cambria"/>
              </a:defRPr>
            </a:pPr>
            <a:r>
              <a:t>Title Here</a:t>
            </a:r>
          </a:p>
        </p:txBody>
      </p:sp>
      <p:pic>
        <p:nvPicPr>
          <p:cNvPr id="211" name="Equal-Housing-Logo.png" descr="Equal-Housing-Logo.png"/>
          <p:cNvPicPr>
            <a:picLocks noChangeAspect="1"/>
          </p:cNvPicPr>
          <p:nvPr/>
        </p:nvPicPr>
        <p:blipFill>
          <a:blip r:embed="rId5"/>
          <a:stretch>
            <a:fillRect/>
          </a:stretch>
        </p:blipFill>
        <p:spPr>
          <a:xfrm>
            <a:off x="5315282" y="9092417"/>
            <a:ext cx="1047757" cy="698501"/>
          </a:xfrm>
          <a:prstGeom prst="rect">
            <a:avLst/>
          </a:prstGeom>
          <a:ln w="12700">
            <a:miter lim="400000"/>
          </a:ln>
        </p:spPr>
      </p:pic>
      <p:sp>
        <p:nvSpPr>
          <p:cNvPr id="212" name="Find me on Social:"/>
          <p:cNvSpPr txBox="1"/>
          <p:nvPr/>
        </p:nvSpPr>
        <p:spPr>
          <a:xfrm>
            <a:off x="4127783" y="4477352"/>
            <a:ext cx="1794130" cy="3327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1600" b="1">
                <a:solidFill>
                  <a:srgbClr val="FFFFFF"/>
                </a:solidFill>
                <a:latin typeface="Cambria"/>
                <a:ea typeface="Cambria"/>
                <a:cs typeface="Cambria"/>
                <a:sym typeface="Cambria"/>
              </a:defRPr>
            </a:lvl1pPr>
          </a:lstStyle>
          <a:p>
            <a:r>
              <a:t>Find me on Social:</a:t>
            </a:r>
          </a:p>
        </p:txBody>
      </p:sp>
      <p:pic>
        <p:nvPicPr>
          <p:cNvPr id="213" name="300-facebook.png" descr="300-facebook.png"/>
          <p:cNvPicPr>
            <a:picLocks noChangeAspect="1"/>
          </p:cNvPicPr>
          <p:nvPr/>
        </p:nvPicPr>
        <p:blipFill>
          <a:blip r:embed="rId6"/>
          <a:stretch>
            <a:fillRect/>
          </a:stretch>
        </p:blipFill>
        <p:spPr>
          <a:xfrm>
            <a:off x="4043558" y="4903877"/>
            <a:ext cx="698501" cy="698507"/>
          </a:xfrm>
          <a:prstGeom prst="rect">
            <a:avLst/>
          </a:prstGeom>
          <a:ln w="12700">
            <a:miter lim="400000"/>
          </a:ln>
        </p:spPr>
      </p:pic>
      <p:pic>
        <p:nvPicPr>
          <p:cNvPr id="214" name="300-in.png" descr="300-in.png"/>
          <p:cNvPicPr>
            <a:picLocks noChangeAspect="1"/>
          </p:cNvPicPr>
          <p:nvPr/>
        </p:nvPicPr>
        <p:blipFill>
          <a:blip r:embed="rId7"/>
          <a:stretch>
            <a:fillRect/>
          </a:stretch>
        </p:blipFill>
        <p:spPr>
          <a:xfrm>
            <a:off x="4043557" y="7153655"/>
            <a:ext cx="698503" cy="701492"/>
          </a:xfrm>
          <a:prstGeom prst="rect">
            <a:avLst/>
          </a:prstGeom>
          <a:ln w="12700">
            <a:miter lim="400000"/>
          </a:ln>
        </p:spPr>
      </p:pic>
      <p:pic>
        <p:nvPicPr>
          <p:cNvPr id="215" name="300-twitter.png" descr="300-twitter.png"/>
          <p:cNvPicPr>
            <a:picLocks noChangeAspect="1"/>
          </p:cNvPicPr>
          <p:nvPr/>
        </p:nvPicPr>
        <p:blipFill>
          <a:blip r:embed="rId8"/>
          <a:stretch>
            <a:fillRect/>
          </a:stretch>
        </p:blipFill>
        <p:spPr>
          <a:xfrm>
            <a:off x="4043558" y="5654022"/>
            <a:ext cx="698501" cy="698501"/>
          </a:xfrm>
          <a:prstGeom prst="rect">
            <a:avLst/>
          </a:prstGeom>
          <a:ln w="12700">
            <a:miter lim="400000"/>
          </a:ln>
        </p:spPr>
      </p:pic>
      <p:pic>
        <p:nvPicPr>
          <p:cNvPr id="216" name="300-youtube.png" descr="300-youtube.png"/>
          <p:cNvPicPr>
            <a:picLocks noChangeAspect="1"/>
          </p:cNvPicPr>
          <p:nvPr/>
        </p:nvPicPr>
        <p:blipFill>
          <a:blip r:embed="rId9"/>
          <a:stretch>
            <a:fillRect/>
          </a:stretch>
        </p:blipFill>
        <p:spPr>
          <a:xfrm>
            <a:off x="4043555" y="7904448"/>
            <a:ext cx="698507" cy="698507"/>
          </a:xfrm>
          <a:prstGeom prst="rect">
            <a:avLst/>
          </a:prstGeom>
          <a:ln w="12700">
            <a:miter lim="400000"/>
          </a:ln>
        </p:spPr>
      </p:pic>
      <p:pic>
        <p:nvPicPr>
          <p:cNvPr id="217" name="300-instagram.png" descr="300-instagram.png"/>
          <p:cNvPicPr>
            <a:picLocks noChangeAspect="1"/>
          </p:cNvPicPr>
          <p:nvPr/>
        </p:nvPicPr>
        <p:blipFill>
          <a:blip r:embed="rId10"/>
          <a:stretch>
            <a:fillRect/>
          </a:stretch>
        </p:blipFill>
        <p:spPr>
          <a:xfrm>
            <a:off x="4042714" y="6404161"/>
            <a:ext cx="700189" cy="700193"/>
          </a:xfrm>
          <a:prstGeom prst="rect">
            <a:avLst/>
          </a:prstGeom>
          <a:ln w="12700">
            <a:miter lim="400000"/>
          </a:ln>
        </p:spPr>
      </p:pic>
      <p:sp>
        <p:nvSpPr>
          <p:cNvPr id="218" name="Office Name…"/>
          <p:cNvSpPr txBox="1"/>
          <p:nvPr/>
        </p:nvSpPr>
        <p:spPr>
          <a:xfrm>
            <a:off x="259299" y="7787413"/>
            <a:ext cx="1511456" cy="6248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b="1">
                <a:solidFill>
                  <a:srgbClr val="FFFFFF"/>
                </a:solidFill>
                <a:latin typeface="Cambria"/>
                <a:ea typeface="Cambria"/>
                <a:cs typeface="Cambria"/>
                <a:sym typeface="Cambria"/>
              </a:defRPr>
            </a:pPr>
            <a:r>
              <a:t>Office Name</a:t>
            </a:r>
          </a:p>
          <a:p>
            <a:pPr>
              <a:defRPr>
                <a:solidFill>
                  <a:srgbClr val="FFFFFF"/>
                </a:solidFill>
                <a:latin typeface="Cambria"/>
                <a:ea typeface="Cambria"/>
                <a:cs typeface="Cambria"/>
                <a:sym typeface="Cambria"/>
              </a:defRPr>
            </a:pPr>
            <a:r>
              <a:t>Office Address</a:t>
            </a:r>
          </a:p>
        </p:txBody>
      </p:sp>
      <p:sp>
        <p:nvSpPr>
          <p:cNvPr id="219" name="#handle"/>
          <p:cNvSpPr txBox="1"/>
          <p:nvPr/>
        </p:nvSpPr>
        <p:spPr>
          <a:xfrm>
            <a:off x="4818030" y="5067708"/>
            <a:ext cx="825953" cy="307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1500" b="1">
                <a:solidFill>
                  <a:srgbClr val="FFFFFF"/>
                </a:solidFill>
                <a:latin typeface="Cambria"/>
                <a:ea typeface="Cambria"/>
                <a:cs typeface="Cambria"/>
                <a:sym typeface="Cambria"/>
              </a:defRPr>
            </a:lvl1pPr>
          </a:lstStyle>
          <a:p>
            <a:r>
              <a:t>#handle</a:t>
            </a:r>
          </a:p>
        </p:txBody>
      </p:sp>
      <p:sp>
        <p:nvSpPr>
          <p:cNvPr id="220" name="#handle"/>
          <p:cNvSpPr txBox="1"/>
          <p:nvPr/>
        </p:nvSpPr>
        <p:spPr>
          <a:xfrm>
            <a:off x="4818030" y="5817853"/>
            <a:ext cx="825953" cy="307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1500" b="1">
                <a:solidFill>
                  <a:srgbClr val="FFFFFF"/>
                </a:solidFill>
                <a:latin typeface="Cambria"/>
                <a:ea typeface="Cambria"/>
                <a:cs typeface="Cambria"/>
                <a:sym typeface="Cambria"/>
              </a:defRPr>
            </a:lvl1pPr>
          </a:lstStyle>
          <a:p>
            <a:r>
              <a:t>#handle</a:t>
            </a:r>
          </a:p>
        </p:txBody>
      </p:sp>
      <p:sp>
        <p:nvSpPr>
          <p:cNvPr id="221" name="#handle"/>
          <p:cNvSpPr txBox="1"/>
          <p:nvPr/>
        </p:nvSpPr>
        <p:spPr>
          <a:xfrm>
            <a:off x="4818029" y="6585881"/>
            <a:ext cx="825953" cy="307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1500" b="1">
                <a:solidFill>
                  <a:srgbClr val="FFFFFF"/>
                </a:solidFill>
                <a:latin typeface="Cambria"/>
                <a:ea typeface="Cambria"/>
                <a:cs typeface="Cambria"/>
                <a:sym typeface="Cambria"/>
              </a:defRPr>
            </a:lvl1pPr>
          </a:lstStyle>
          <a:p>
            <a:r>
              <a:t>#handle</a:t>
            </a:r>
          </a:p>
        </p:txBody>
      </p:sp>
      <p:sp>
        <p:nvSpPr>
          <p:cNvPr id="222" name="#handle"/>
          <p:cNvSpPr txBox="1"/>
          <p:nvPr/>
        </p:nvSpPr>
        <p:spPr>
          <a:xfrm>
            <a:off x="4818029" y="7336026"/>
            <a:ext cx="825953" cy="307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1500" b="1">
                <a:solidFill>
                  <a:srgbClr val="FFFFFF"/>
                </a:solidFill>
                <a:latin typeface="Cambria"/>
                <a:ea typeface="Cambria"/>
                <a:cs typeface="Cambria"/>
                <a:sym typeface="Cambria"/>
              </a:defRPr>
            </a:lvl1pPr>
          </a:lstStyle>
          <a:p>
            <a:r>
              <a:t>#handle</a:t>
            </a:r>
          </a:p>
        </p:txBody>
      </p:sp>
      <p:sp>
        <p:nvSpPr>
          <p:cNvPr id="223" name="#handle"/>
          <p:cNvSpPr txBox="1"/>
          <p:nvPr/>
        </p:nvSpPr>
        <p:spPr>
          <a:xfrm>
            <a:off x="4818029" y="8107013"/>
            <a:ext cx="825953" cy="307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1500" b="1">
                <a:solidFill>
                  <a:srgbClr val="FFFFFF"/>
                </a:solidFill>
                <a:latin typeface="Cambria"/>
                <a:ea typeface="Cambria"/>
                <a:cs typeface="Cambria"/>
                <a:sym typeface="Cambria"/>
              </a:defRPr>
            </a:lvl1pPr>
          </a:lstStyle>
          <a:p>
            <a:r>
              <a:t>#handle</a:t>
            </a:r>
          </a:p>
        </p:txBody>
      </p:sp>
      <p:pic>
        <p:nvPicPr>
          <p:cNvPr id="224" name="PA logo horizontal black.png" descr="PA logo horizontal black.png"/>
          <p:cNvPicPr>
            <a:picLocks noChangeAspect="1"/>
          </p:cNvPicPr>
          <p:nvPr/>
        </p:nvPicPr>
        <p:blipFill>
          <a:blip r:embed="rId11"/>
          <a:stretch>
            <a:fillRect/>
          </a:stretch>
        </p:blipFill>
        <p:spPr>
          <a:xfrm>
            <a:off x="6416634" y="9310265"/>
            <a:ext cx="1151504" cy="262805"/>
          </a:xfrm>
          <a:prstGeom prst="rect">
            <a:avLst/>
          </a:prstGeom>
          <a:ln w="12700">
            <a:miter lim="400000"/>
          </a:ln>
        </p:spPr>
      </p:pic>
      <p:sp>
        <p:nvSpPr>
          <p:cNvPr id="225" name="Phone Number…"/>
          <p:cNvSpPr txBox="1"/>
          <p:nvPr/>
        </p:nvSpPr>
        <p:spPr>
          <a:xfrm>
            <a:off x="267060" y="8995899"/>
            <a:ext cx="1574075" cy="891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a:latin typeface="Cambria"/>
                <a:ea typeface="Cambria"/>
                <a:cs typeface="Cambria"/>
                <a:sym typeface="Cambria"/>
              </a:defRPr>
            </a:pPr>
            <a:r>
              <a:t>Phone Number</a:t>
            </a:r>
          </a:p>
          <a:p>
            <a:pPr>
              <a:defRPr>
                <a:latin typeface="Cambria"/>
                <a:ea typeface="Cambria"/>
                <a:cs typeface="Cambria"/>
                <a:sym typeface="Cambria"/>
              </a:defRPr>
            </a:pPr>
            <a:r>
              <a:t>Email Address</a:t>
            </a:r>
          </a:p>
          <a:p>
            <a:pPr>
              <a:defRPr>
                <a:latin typeface="Cambria"/>
                <a:ea typeface="Cambria"/>
                <a:cs typeface="Cambria"/>
                <a:sym typeface="Cambria"/>
              </a:defRPr>
            </a:pPr>
            <a:r>
              <a:t>Web Address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Buyer's Guide to Real Estate (1).png" descr="Buyer's Guide to Real Estate (1).png"/>
          <p:cNvPicPr>
            <a:picLocks noChangeAspect="1"/>
          </p:cNvPicPr>
          <p:nvPr/>
        </p:nvPicPr>
        <p:blipFill>
          <a:blip r:embed="rId2"/>
          <a:srcRect t="10" b="10"/>
          <a:stretch>
            <a:fillRect/>
          </a:stretch>
        </p:blipFill>
        <p:spPr>
          <a:xfrm>
            <a:off x="303" y="-3"/>
            <a:ext cx="7771794" cy="10058405"/>
          </a:xfrm>
          <a:prstGeom prst="rect">
            <a:avLst/>
          </a:prstGeom>
          <a:ln w="12700">
            <a:miter lim="400000"/>
          </a:ln>
        </p:spPr>
      </p:pic>
      <p:sp>
        <p:nvSpPr>
          <p:cNvPr id="61"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Agent Name here </a:t>
            </a:r>
            <a:r>
              <a:rPr sz="1800"/>
              <a:t>⋅ </a:t>
            </a:r>
            <a:r>
              <a:t>(123) 456-7890</a:t>
            </a:r>
          </a:p>
        </p:txBody>
      </p:sp>
      <p:sp>
        <p:nvSpPr>
          <p:cNvPr id="62" name="Finding a new home can be an exciting experience, even if the process seems daunting! This guide is for anyone considering the purchase of a new home, particularly those who are first-time homebuyers. If you’re like most people looking to purchase right "/>
          <p:cNvSpPr txBox="1"/>
          <p:nvPr/>
        </p:nvSpPr>
        <p:spPr>
          <a:xfrm>
            <a:off x="999905" y="3408763"/>
            <a:ext cx="5552436" cy="4358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just">
              <a:defRPr>
                <a:uFill>
                  <a:solidFill>
                    <a:srgbClr val="000000"/>
                  </a:solidFill>
                </a:uFill>
                <a:latin typeface="Cambria"/>
                <a:ea typeface="Cambria"/>
                <a:cs typeface="Cambria"/>
                <a:sym typeface="Cambria"/>
              </a:defRPr>
            </a:pPr>
            <a:r>
              <a:t>Finding a new home can be an exciting experience, even if the process seems daunting! This guide is for anyone considering the purchase of a new home, particularly those who are first-time homebuyers. If you’re like most people looking to purchase right now, you probably have lots of questions - and I understand! I’ve put together this Buyer’s Guide so you know what to expect, and even more importantly, what to consider while moving forward through the process of buying a home. </a:t>
            </a:r>
          </a:p>
          <a:p>
            <a:pPr algn="just">
              <a:defRPr>
                <a:uFill>
                  <a:solidFill>
                    <a:srgbClr val="000000"/>
                  </a:solidFill>
                </a:uFill>
                <a:latin typeface="Cambria"/>
                <a:ea typeface="Cambria"/>
                <a:cs typeface="Cambria"/>
                <a:sym typeface="Cambria"/>
              </a:defRPr>
            </a:pPr>
            <a:endParaRPr/>
          </a:p>
          <a:p>
            <a:pPr algn="just">
              <a:defRPr>
                <a:uFill>
                  <a:solidFill>
                    <a:srgbClr val="000000"/>
                  </a:solidFill>
                </a:uFill>
                <a:latin typeface="Cambria"/>
                <a:ea typeface="Cambria"/>
                <a:cs typeface="Cambria"/>
                <a:sym typeface="Cambria"/>
              </a:defRPr>
            </a:pPr>
            <a:r>
              <a:t>This resource guide will explain all the little things that should be considered and completed - from the moment buying a house first enters your mind – right through moving day. I also want to point out the benefits of working with industry professionals to ensure that you (and your future home) are in the best possible hands.</a:t>
            </a:r>
          </a:p>
        </p:txBody>
      </p:sp>
      <p:sp>
        <p:nvSpPr>
          <p:cNvPr id="2" name="TextBox 1">
            <a:extLst>
              <a:ext uri="{FF2B5EF4-FFF2-40B4-BE49-F238E27FC236}">
                <a16:creationId xmlns:a16="http://schemas.microsoft.com/office/drawing/2014/main" id="{38C6E777-59AE-AAD4-C79D-A88A4718BA6A}"/>
              </a:ext>
            </a:extLst>
          </p:cNvPr>
          <p:cNvSpPr txBox="1"/>
          <p:nvPr/>
        </p:nvSpPr>
        <p:spPr>
          <a:xfrm>
            <a:off x="7358028" y="9606282"/>
            <a:ext cx="414068" cy="376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t>04</a:t>
            </a:r>
            <a:endParaRPr kumimoji="0" lang="en-US" sz="1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Buyer's Guide to Real Estate.png" descr="Buyer's Guide to Real Estate.png"/>
          <p:cNvPicPr>
            <a:picLocks noChangeAspect="1"/>
          </p:cNvPicPr>
          <p:nvPr/>
        </p:nvPicPr>
        <p:blipFill>
          <a:blip r:embed="rId2"/>
          <a:srcRect t="10" b="10"/>
          <a:stretch>
            <a:fillRect/>
          </a:stretch>
        </p:blipFill>
        <p:spPr>
          <a:xfrm>
            <a:off x="303" y="-3"/>
            <a:ext cx="7771794" cy="10058405"/>
          </a:xfrm>
          <a:prstGeom prst="rect">
            <a:avLst/>
          </a:prstGeom>
          <a:ln w="12700">
            <a:miter lim="400000"/>
          </a:ln>
        </p:spPr>
      </p:pic>
      <p:sp>
        <p:nvSpPr>
          <p:cNvPr id="65"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Agent Name here </a:t>
            </a:r>
            <a:r>
              <a:rPr sz="1800"/>
              <a:t>⋅ </a:t>
            </a:r>
            <a:r>
              <a:t>(123) 456-7890</a:t>
            </a:r>
          </a:p>
        </p:txBody>
      </p:sp>
      <p:sp>
        <p:nvSpPr>
          <p:cNvPr id="66" name="Real Estate Market Cycles…"/>
          <p:cNvSpPr txBox="1"/>
          <p:nvPr/>
        </p:nvSpPr>
        <p:spPr>
          <a:xfrm>
            <a:off x="466572" y="1266029"/>
            <a:ext cx="6839256" cy="2250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just">
              <a:defRPr sz="2400" b="1">
                <a:uFill>
                  <a:solidFill>
                    <a:srgbClr val="000000"/>
                  </a:solidFill>
                </a:uFill>
                <a:latin typeface="Cambria"/>
                <a:ea typeface="Cambria"/>
                <a:cs typeface="Cambria"/>
                <a:sym typeface="Cambria"/>
              </a:defRPr>
            </a:pPr>
            <a:r>
              <a:t>Real Estate Market Cycles</a:t>
            </a:r>
          </a:p>
          <a:p>
            <a:pPr algn="just">
              <a:defRPr sz="2400" b="1">
                <a:uFill>
                  <a:solidFill>
                    <a:srgbClr val="000000"/>
                  </a:solidFill>
                </a:uFill>
                <a:latin typeface="Cambria"/>
                <a:ea typeface="Cambria"/>
                <a:cs typeface="Cambria"/>
                <a:sym typeface="Cambria"/>
              </a:defRPr>
            </a:pPr>
            <a:endParaRPr/>
          </a:p>
          <a:p>
            <a:pPr algn="just">
              <a:defRPr sz="1600">
                <a:uFill>
                  <a:solidFill>
                    <a:srgbClr val="000000"/>
                  </a:solidFill>
                </a:uFill>
                <a:latin typeface="Cambria"/>
                <a:ea typeface="Cambria"/>
                <a:cs typeface="Cambria"/>
                <a:sym typeface="Cambria"/>
              </a:defRPr>
            </a:pPr>
            <a:r>
              <a:t>The real estate market is like many things in life and business — constantly changing! That’s not a bad thing! What’s important is to have a resource that you can trust to make sure that you’ve got a solid understanding of what market trends mean for you, and your buying and selling power. </a:t>
            </a:r>
          </a:p>
          <a:p>
            <a:pPr algn="just">
              <a:defRPr sz="1600">
                <a:uFill>
                  <a:solidFill>
                    <a:srgbClr val="000000"/>
                  </a:solidFill>
                </a:uFill>
                <a:latin typeface="Cambria"/>
                <a:ea typeface="Cambria"/>
                <a:cs typeface="Cambria"/>
                <a:sym typeface="Cambria"/>
              </a:defRPr>
            </a:pPr>
            <a:r>
              <a:t>There are three types of real estate markets:</a:t>
            </a:r>
          </a:p>
        </p:txBody>
      </p:sp>
      <p:sp>
        <p:nvSpPr>
          <p:cNvPr id="67" name="A Seller’s Market…"/>
          <p:cNvSpPr txBox="1"/>
          <p:nvPr/>
        </p:nvSpPr>
        <p:spPr>
          <a:xfrm>
            <a:off x="3545201" y="3822979"/>
            <a:ext cx="3954391" cy="5171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just">
              <a:defRPr sz="1400">
                <a:uFill>
                  <a:solidFill>
                    <a:srgbClr val="000000"/>
                  </a:solidFill>
                </a:uFill>
                <a:latin typeface="Cambria"/>
                <a:ea typeface="Cambria"/>
                <a:cs typeface="Cambria"/>
                <a:sym typeface="Cambria"/>
              </a:defRPr>
            </a:pPr>
            <a:r>
              <a:rPr b="1" i="1"/>
              <a:t>A Seller’s Market</a:t>
            </a:r>
          </a:p>
          <a:p>
            <a:pPr algn="just">
              <a:defRPr sz="1400">
                <a:uFill>
                  <a:solidFill>
                    <a:srgbClr val="000000"/>
                  </a:solidFill>
                </a:uFill>
                <a:latin typeface="Cambria"/>
                <a:ea typeface="Cambria"/>
                <a:cs typeface="Cambria"/>
                <a:sym typeface="Cambria"/>
              </a:defRPr>
            </a:pPr>
            <a:r>
              <a:t>This happens when there are fewer houses on the market and the buyers are the ones competing for the properties. This is often when you see multiple-offer situations, and purchase price sometimes higher, even much higher than the list price. This market favors the sellers.</a:t>
            </a:r>
          </a:p>
          <a:p>
            <a:pPr algn="just">
              <a:defRPr sz="1400">
                <a:uFill>
                  <a:solidFill>
                    <a:srgbClr val="000000"/>
                  </a:solidFill>
                </a:uFill>
                <a:latin typeface="Cambria"/>
                <a:ea typeface="Cambria"/>
                <a:cs typeface="Cambria"/>
                <a:sym typeface="Cambria"/>
              </a:defRPr>
            </a:pPr>
            <a:endParaRPr/>
          </a:p>
          <a:p>
            <a:pPr algn="just">
              <a:defRPr sz="1400">
                <a:uFill>
                  <a:solidFill>
                    <a:srgbClr val="000000"/>
                  </a:solidFill>
                </a:uFill>
                <a:latin typeface="Cambria"/>
                <a:ea typeface="Cambria"/>
                <a:cs typeface="Cambria"/>
                <a:sym typeface="Cambria"/>
              </a:defRPr>
            </a:pPr>
            <a:endParaRPr/>
          </a:p>
          <a:p>
            <a:pPr algn="just">
              <a:defRPr sz="1400">
                <a:uFill>
                  <a:solidFill>
                    <a:srgbClr val="000000"/>
                  </a:solidFill>
                </a:uFill>
                <a:latin typeface="Cambria"/>
                <a:ea typeface="Cambria"/>
                <a:cs typeface="Cambria"/>
                <a:sym typeface="Cambria"/>
              </a:defRPr>
            </a:pPr>
            <a:r>
              <a:rPr b="1" i="1"/>
              <a:t>A Buyer’s Market</a:t>
            </a:r>
          </a:p>
          <a:p>
            <a:pPr algn="just">
              <a:defRPr sz="1400">
                <a:uFill>
                  <a:solidFill>
                    <a:srgbClr val="000000"/>
                  </a:solidFill>
                </a:uFill>
                <a:latin typeface="Cambria"/>
                <a:ea typeface="Cambria"/>
                <a:cs typeface="Cambria"/>
                <a:sym typeface="Cambria"/>
              </a:defRPr>
            </a:pPr>
            <a:r>
              <a:t>This happens when there is a flood of properties on the market and home sellers are the ones competing to attract the attention (and land the contract) from a much smaller pool of buyers. In this market, you’ll see lower price points and terms that favor the buyers.</a:t>
            </a:r>
          </a:p>
          <a:p>
            <a:pPr algn="just">
              <a:defRPr sz="1400">
                <a:uFill>
                  <a:solidFill>
                    <a:srgbClr val="000000"/>
                  </a:solidFill>
                </a:uFill>
                <a:latin typeface="Cambria"/>
                <a:ea typeface="Cambria"/>
                <a:cs typeface="Cambria"/>
                <a:sym typeface="Cambria"/>
              </a:defRPr>
            </a:pPr>
            <a:endParaRPr/>
          </a:p>
          <a:p>
            <a:pPr algn="just">
              <a:defRPr sz="1400">
                <a:uFill>
                  <a:solidFill>
                    <a:srgbClr val="000000"/>
                  </a:solidFill>
                </a:uFill>
                <a:latin typeface="Cambria"/>
                <a:ea typeface="Cambria"/>
                <a:cs typeface="Cambria"/>
                <a:sym typeface="Cambria"/>
              </a:defRPr>
            </a:pPr>
            <a:endParaRPr b="1" i="1"/>
          </a:p>
          <a:p>
            <a:pPr algn="just">
              <a:defRPr sz="1400">
                <a:uFill>
                  <a:solidFill>
                    <a:srgbClr val="000000"/>
                  </a:solidFill>
                </a:uFill>
                <a:latin typeface="Cambria"/>
                <a:ea typeface="Cambria"/>
                <a:cs typeface="Cambria"/>
                <a:sym typeface="Cambria"/>
              </a:defRPr>
            </a:pPr>
            <a:r>
              <a:rPr b="1" i="1"/>
              <a:t>A Balanced Market</a:t>
            </a:r>
          </a:p>
          <a:p>
            <a:pPr algn="just">
              <a:defRPr sz="1400">
                <a:uFill>
                  <a:solidFill>
                    <a:srgbClr val="000000"/>
                  </a:solidFill>
                </a:uFill>
                <a:latin typeface="Cambria"/>
                <a:ea typeface="Cambria"/>
                <a:cs typeface="Cambria"/>
                <a:sym typeface="Cambria"/>
              </a:defRPr>
            </a:pPr>
            <a:r>
              <a:t>This happens when there is a more even balance between properties for sale and buyers coming into the market. This market is the fairer and more equitable of the three, but is much less common than it’s two counterparts. </a:t>
            </a:r>
          </a:p>
        </p:txBody>
      </p:sp>
      <p:sp>
        <p:nvSpPr>
          <p:cNvPr id="2" name="TextBox 1">
            <a:extLst>
              <a:ext uri="{FF2B5EF4-FFF2-40B4-BE49-F238E27FC236}">
                <a16:creationId xmlns:a16="http://schemas.microsoft.com/office/drawing/2014/main" id="{07817D5E-5C21-D2E2-265D-A32C0CFDF25F}"/>
              </a:ext>
            </a:extLst>
          </p:cNvPr>
          <p:cNvSpPr txBox="1"/>
          <p:nvPr/>
        </p:nvSpPr>
        <p:spPr>
          <a:xfrm>
            <a:off x="7292558" y="9612723"/>
            <a:ext cx="414068" cy="376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t>05</a:t>
            </a:r>
            <a:endParaRPr kumimoji="0" lang="en-US" sz="1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Buyer's Guide to Real Estate copy.png" descr="Buyer's Guide to Real Estate copy.png"/>
          <p:cNvPicPr>
            <a:picLocks noChangeAspect="1"/>
          </p:cNvPicPr>
          <p:nvPr/>
        </p:nvPicPr>
        <p:blipFill>
          <a:blip r:embed="rId2"/>
          <a:srcRect l="230"/>
          <a:stretch>
            <a:fillRect/>
          </a:stretch>
        </p:blipFill>
        <p:spPr>
          <a:xfrm>
            <a:off x="298" y="-25402"/>
            <a:ext cx="7771802" cy="10083808"/>
          </a:xfrm>
          <a:prstGeom prst="rect">
            <a:avLst/>
          </a:prstGeom>
          <a:ln w="12700">
            <a:miter lim="400000"/>
          </a:ln>
        </p:spPr>
      </p:pic>
      <p:sp>
        <p:nvSpPr>
          <p:cNvPr id="70"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Agent Name here </a:t>
            </a:r>
            <a:r>
              <a:rPr sz="1800"/>
              <a:t>⋅ </a:t>
            </a:r>
            <a:r>
              <a:t>(123) 456-7890</a:t>
            </a:r>
          </a:p>
        </p:txBody>
      </p:sp>
      <p:sp>
        <p:nvSpPr>
          <p:cNvPr id="71" name="Is Now a Good Time to Buy?…"/>
          <p:cNvSpPr txBox="1"/>
          <p:nvPr/>
        </p:nvSpPr>
        <p:spPr>
          <a:xfrm>
            <a:off x="340236" y="4262783"/>
            <a:ext cx="6819321" cy="50167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just">
              <a:defRPr sz="2400" b="1">
                <a:uFill>
                  <a:solidFill>
                    <a:srgbClr val="000000"/>
                  </a:solidFill>
                </a:uFill>
                <a:latin typeface="Cambria"/>
                <a:ea typeface="Cambria"/>
                <a:cs typeface="Cambria"/>
                <a:sym typeface="Cambria"/>
              </a:defRPr>
            </a:pPr>
            <a:r>
              <a:rPr dirty="0"/>
              <a:t>Is Now a Good Time to Buy?</a:t>
            </a:r>
          </a:p>
          <a:p>
            <a:pPr algn="just">
              <a:defRPr sz="2400" b="1">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To determine if this is the right time to buy, speak to your real estate professional to find out which real estate market cycle your particular area is leaning towards.</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They can provide you with local market statistics, trends, and a current home price evaluation. It’s important to note here that “national” trends don’t always mean we’re seeing the same conditions locally. Every market is different, and ours is no exception to that rule!</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A question even bigger than market cycles is:</a:t>
            </a:r>
            <a:r>
              <a:rPr i="1" dirty="0"/>
              <a:t> “What is YOUR motivation to buy?”</a:t>
            </a:r>
            <a:r>
              <a:rPr dirty="0"/>
              <a:t> While some conditions may certainly favor buying, I often coach clients to clearly identify what making a move will look and feel like for themselves and their families, as well as keeping an eye on the trends for purchasing. </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A good real estate professional will be able to help you fully lay out all of the information so that you have what you need to make the best possible decision for you and your family, both emotionally and financially.</a:t>
            </a:r>
          </a:p>
        </p:txBody>
      </p:sp>
      <p:sp>
        <p:nvSpPr>
          <p:cNvPr id="2" name="TextBox 1">
            <a:extLst>
              <a:ext uri="{FF2B5EF4-FFF2-40B4-BE49-F238E27FC236}">
                <a16:creationId xmlns:a16="http://schemas.microsoft.com/office/drawing/2014/main" id="{B6448EBC-4288-F6CA-5D82-F9881EFE38E5}"/>
              </a:ext>
            </a:extLst>
          </p:cNvPr>
          <p:cNvSpPr txBox="1"/>
          <p:nvPr/>
        </p:nvSpPr>
        <p:spPr>
          <a:xfrm>
            <a:off x="7358028" y="9606282"/>
            <a:ext cx="414068" cy="376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t>06</a:t>
            </a:r>
            <a:endParaRPr kumimoji="0" lang="en-US" sz="1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Buyer's Guide to Real Estate copy 2.png" descr="Buyer's Guide to Real Estate copy 2.png"/>
          <p:cNvPicPr>
            <a:picLocks noChangeAspect="1"/>
          </p:cNvPicPr>
          <p:nvPr/>
        </p:nvPicPr>
        <p:blipFill>
          <a:blip r:embed="rId2"/>
          <a:srcRect t="10" b="10"/>
          <a:stretch>
            <a:fillRect/>
          </a:stretch>
        </p:blipFill>
        <p:spPr>
          <a:xfrm>
            <a:off x="303" y="-3"/>
            <a:ext cx="7771794" cy="10058405"/>
          </a:xfrm>
          <a:prstGeom prst="rect">
            <a:avLst/>
          </a:prstGeom>
          <a:ln w="12700">
            <a:miter lim="400000"/>
          </a:ln>
        </p:spPr>
      </p:pic>
      <p:sp>
        <p:nvSpPr>
          <p:cNvPr id="74"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Agent Name here </a:t>
            </a:r>
            <a:r>
              <a:rPr sz="1800"/>
              <a:t>⋅ </a:t>
            </a:r>
            <a:r>
              <a:t>(123) 456-7890</a:t>
            </a:r>
          </a:p>
        </p:txBody>
      </p:sp>
      <p:sp>
        <p:nvSpPr>
          <p:cNvPr id="2" name="TextBox 1">
            <a:extLst>
              <a:ext uri="{FF2B5EF4-FFF2-40B4-BE49-F238E27FC236}">
                <a16:creationId xmlns:a16="http://schemas.microsoft.com/office/drawing/2014/main" id="{FDDAD5D4-5B22-AB68-7EEC-39F183BD3CD7}"/>
              </a:ext>
            </a:extLst>
          </p:cNvPr>
          <p:cNvSpPr txBox="1"/>
          <p:nvPr/>
        </p:nvSpPr>
        <p:spPr>
          <a:xfrm>
            <a:off x="7358028" y="9606282"/>
            <a:ext cx="414068" cy="376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t>07</a:t>
            </a:r>
            <a:endParaRPr kumimoji="0" lang="en-US" sz="1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8.png" descr="8.png"/>
          <p:cNvPicPr>
            <a:picLocks noChangeAspect="1"/>
          </p:cNvPicPr>
          <p:nvPr/>
        </p:nvPicPr>
        <p:blipFill>
          <a:blip r:embed="rId2"/>
          <a:srcRect t="10" b="10"/>
          <a:stretch>
            <a:fillRect/>
          </a:stretch>
        </p:blipFill>
        <p:spPr>
          <a:xfrm>
            <a:off x="303" y="-3"/>
            <a:ext cx="7771794" cy="10058405"/>
          </a:xfrm>
          <a:prstGeom prst="rect">
            <a:avLst/>
          </a:prstGeom>
          <a:ln w="12700">
            <a:miter lim="400000"/>
          </a:ln>
        </p:spPr>
      </p:pic>
      <p:sp>
        <p:nvSpPr>
          <p:cNvPr id="77"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Agent Name here </a:t>
            </a:r>
            <a:r>
              <a:rPr sz="1800"/>
              <a:t>⋅ </a:t>
            </a:r>
            <a:r>
              <a:t>(123) 456-7890</a:t>
            </a:r>
          </a:p>
        </p:txBody>
      </p:sp>
      <p:sp>
        <p:nvSpPr>
          <p:cNvPr id="78" name="Are You Ready to Buy?…"/>
          <p:cNvSpPr txBox="1"/>
          <p:nvPr/>
        </p:nvSpPr>
        <p:spPr>
          <a:xfrm>
            <a:off x="298271" y="4859433"/>
            <a:ext cx="6773738" cy="45243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p>
            <a:pPr algn="just">
              <a:defRPr sz="2400" b="1">
                <a:uFill>
                  <a:solidFill>
                    <a:srgbClr val="000000"/>
                  </a:solidFill>
                </a:uFill>
                <a:latin typeface="Cambria"/>
                <a:ea typeface="Cambria"/>
                <a:cs typeface="Cambria"/>
                <a:sym typeface="Cambria"/>
              </a:defRPr>
            </a:pPr>
            <a:r>
              <a:rPr dirty="0"/>
              <a:t>Are You Ready to Buy?</a:t>
            </a:r>
          </a:p>
          <a:p>
            <a:pPr algn="just">
              <a:defRPr sz="2400" b="1">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House-hunting doesn’t start when you begin touring houses. There is a lot of preparation that should be done before you even pick up the phone to call an agent. Not only </a:t>
            </a:r>
            <a:r>
              <a:rPr lang="en-US" dirty="0"/>
              <a:t>should you </a:t>
            </a:r>
            <a:r>
              <a:rPr dirty="0"/>
              <a:t>think about what you </a:t>
            </a:r>
            <a:r>
              <a:rPr lang="en-US" dirty="0"/>
              <a:t>have</a:t>
            </a:r>
            <a:r>
              <a:rPr dirty="0"/>
              <a:t> to do, there are also things you should avoid doing in preparation for your purchase. These can complicate the mortgage approval process and/or affect your credit rating:</a:t>
            </a:r>
            <a:r>
              <a:rPr lang="en-US" dirty="0"/>
              <a:t> </a:t>
            </a:r>
            <a:endParaRPr dirty="0"/>
          </a:p>
          <a:p>
            <a:pPr algn="just">
              <a:defRPr sz="1600">
                <a:uFill>
                  <a:solidFill>
                    <a:srgbClr val="000000"/>
                  </a:solidFill>
                </a:uFill>
                <a:latin typeface="Cambria"/>
                <a:ea typeface="Cambria"/>
                <a:cs typeface="Cambria"/>
                <a:sym typeface="Cambria"/>
              </a:defRPr>
            </a:pPr>
            <a:endParaRPr dirty="0"/>
          </a:p>
          <a:p>
            <a:pPr marL="541020" lvl="1" indent="-160020" algn="just">
              <a:buSzPct val="100000"/>
              <a:buChar char="•"/>
              <a:defRPr sz="1600">
                <a:uFill>
                  <a:solidFill>
                    <a:srgbClr val="000000"/>
                  </a:solidFill>
                </a:uFill>
                <a:latin typeface="Cambria"/>
                <a:ea typeface="Cambria"/>
                <a:cs typeface="Cambria"/>
                <a:sym typeface="Cambria"/>
              </a:defRPr>
            </a:pPr>
            <a:r>
              <a:rPr dirty="0"/>
              <a:t>Don’t make any</a:t>
            </a:r>
            <a:r>
              <a:rPr lang="en-US" dirty="0"/>
              <a:t> large</a:t>
            </a:r>
            <a:r>
              <a:rPr dirty="0"/>
              <a:t> purchases that might affect your credit score or </a:t>
            </a:r>
            <a:r>
              <a:rPr lang="en-US" dirty="0"/>
              <a:t>debt-to-</a:t>
            </a:r>
            <a:r>
              <a:rPr dirty="0"/>
              <a:t>income ratio.</a:t>
            </a:r>
          </a:p>
          <a:p>
            <a:pPr marL="541020" lvl="1" indent="-160020" algn="just">
              <a:buSzPct val="100000"/>
              <a:buChar char="•"/>
              <a:defRPr sz="1600">
                <a:uFill>
                  <a:solidFill>
                    <a:srgbClr val="000000"/>
                  </a:solidFill>
                </a:uFill>
                <a:latin typeface="Cambria"/>
                <a:ea typeface="Cambria"/>
                <a:cs typeface="Cambria"/>
                <a:sym typeface="Cambria"/>
              </a:defRPr>
            </a:pPr>
            <a:r>
              <a:rPr dirty="0"/>
              <a:t>Don’t buy new things for your</a:t>
            </a:r>
            <a:r>
              <a:rPr lang="en-US" dirty="0"/>
              <a:t> future</a:t>
            </a:r>
            <a:r>
              <a:rPr dirty="0"/>
              <a:t> home</a:t>
            </a:r>
            <a:r>
              <a:rPr lang="en-US" dirty="0"/>
              <a:t> - wait</a:t>
            </a:r>
            <a:r>
              <a:rPr dirty="0"/>
              <a:t> until after you close the sale</a:t>
            </a:r>
            <a:r>
              <a:rPr lang="en-US" dirty="0"/>
              <a:t>.</a:t>
            </a:r>
            <a:endParaRPr dirty="0"/>
          </a:p>
          <a:p>
            <a:pPr marL="541020" lvl="1" indent="-160020" algn="just">
              <a:buSzPct val="100000"/>
              <a:buChar char="•"/>
              <a:defRPr sz="1600">
                <a:uFill>
                  <a:solidFill>
                    <a:srgbClr val="000000"/>
                  </a:solidFill>
                </a:uFill>
                <a:latin typeface="Cambria"/>
                <a:ea typeface="Cambria"/>
                <a:cs typeface="Cambria"/>
                <a:sym typeface="Cambria"/>
              </a:defRPr>
            </a:pPr>
            <a:r>
              <a:rPr dirty="0"/>
              <a:t>Don’t apply, co-sign, or add any new credit</a:t>
            </a:r>
            <a:r>
              <a:rPr lang="en-US" dirty="0"/>
              <a:t>.</a:t>
            </a:r>
            <a:endParaRPr dirty="0"/>
          </a:p>
          <a:p>
            <a:pPr marL="541020" lvl="1" indent="-160020" algn="just">
              <a:buSzPct val="100000"/>
              <a:buChar char="•"/>
              <a:defRPr sz="1600">
                <a:uFill>
                  <a:solidFill>
                    <a:srgbClr val="000000"/>
                  </a:solidFill>
                </a:uFill>
                <a:latin typeface="Cambria"/>
                <a:ea typeface="Cambria"/>
                <a:cs typeface="Cambria"/>
                <a:sym typeface="Cambria"/>
              </a:defRPr>
            </a:pPr>
            <a:r>
              <a:rPr dirty="0"/>
              <a:t>Don’t close or consolidate any accounts/credit lines without advice from your lender</a:t>
            </a:r>
            <a:r>
              <a:rPr lang="en-US" dirty="0"/>
              <a:t>.</a:t>
            </a:r>
            <a:endParaRPr dirty="0"/>
          </a:p>
          <a:p>
            <a:pPr marL="541020" lvl="1" indent="-160020" algn="just">
              <a:buSzPct val="100000"/>
              <a:buChar char="•"/>
              <a:defRPr sz="1600">
                <a:uFill>
                  <a:solidFill>
                    <a:srgbClr val="000000"/>
                  </a:solidFill>
                </a:uFill>
                <a:latin typeface="Cambria"/>
                <a:ea typeface="Cambria"/>
                <a:cs typeface="Cambria"/>
                <a:sym typeface="Cambria"/>
              </a:defRPr>
            </a:pPr>
            <a:r>
              <a:rPr dirty="0"/>
              <a:t>Don’t quit or change jobs</a:t>
            </a:r>
            <a:r>
              <a:rPr lang="en-US" dirty="0"/>
              <a:t>.</a:t>
            </a:r>
            <a:endParaRPr dirty="0"/>
          </a:p>
          <a:p>
            <a:pPr marL="541020" lvl="1" indent="-160020" algn="just">
              <a:buSzPct val="100000"/>
              <a:buChar char="•"/>
              <a:defRPr sz="1600">
                <a:uFill>
                  <a:solidFill>
                    <a:srgbClr val="000000"/>
                  </a:solidFill>
                </a:uFill>
                <a:latin typeface="Cambria"/>
                <a:ea typeface="Cambria"/>
                <a:cs typeface="Cambria"/>
                <a:sym typeface="Cambria"/>
              </a:defRPr>
            </a:pPr>
            <a:r>
              <a:rPr dirty="0"/>
              <a:t>Don’t change </a:t>
            </a:r>
            <a:r>
              <a:rPr lang="en-US" dirty="0"/>
              <a:t>banks.</a:t>
            </a:r>
            <a:endParaRPr dirty="0"/>
          </a:p>
        </p:txBody>
      </p:sp>
      <p:sp>
        <p:nvSpPr>
          <p:cNvPr id="2" name="TextBox 1">
            <a:extLst>
              <a:ext uri="{FF2B5EF4-FFF2-40B4-BE49-F238E27FC236}">
                <a16:creationId xmlns:a16="http://schemas.microsoft.com/office/drawing/2014/main" id="{34C38B2A-D673-5CE1-5FFD-81E884190C65}"/>
              </a:ext>
            </a:extLst>
          </p:cNvPr>
          <p:cNvSpPr txBox="1"/>
          <p:nvPr/>
        </p:nvSpPr>
        <p:spPr>
          <a:xfrm>
            <a:off x="7358028" y="9606282"/>
            <a:ext cx="414068" cy="376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t>08</a:t>
            </a:r>
            <a:endParaRPr kumimoji="0" lang="en-US" sz="1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Buyer's Guide to Real Estate copy 3.png" descr="Buyer's Guide to Real Estate copy 3.png"/>
          <p:cNvPicPr>
            <a:picLocks noChangeAspect="1"/>
          </p:cNvPicPr>
          <p:nvPr/>
        </p:nvPicPr>
        <p:blipFill>
          <a:blip r:embed="rId2"/>
          <a:srcRect t="10" b="10"/>
          <a:stretch>
            <a:fillRect/>
          </a:stretch>
        </p:blipFill>
        <p:spPr>
          <a:xfrm>
            <a:off x="303" y="-3"/>
            <a:ext cx="7771794" cy="10058405"/>
          </a:xfrm>
          <a:prstGeom prst="rect">
            <a:avLst/>
          </a:prstGeom>
          <a:ln w="12700">
            <a:miter lim="400000"/>
          </a:ln>
        </p:spPr>
      </p:pic>
      <p:sp>
        <p:nvSpPr>
          <p:cNvPr id="81" name="email address here"/>
          <p:cNvSpPr txBox="1"/>
          <p:nvPr/>
        </p:nvSpPr>
        <p:spPr>
          <a:xfrm>
            <a:off x="2277259" y="9606281"/>
            <a:ext cx="3217881" cy="37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400" b="1">
                <a:latin typeface="Georgia"/>
                <a:ea typeface="Georgia"/>
                <a:cs typeface="Georgia"/>
                <a:sym typeface="Georgia"/>
              </a:defRPr>
            </a:pPr>
            <a:r>
              <a:t>Agent Name here </a:t>
            </a:r>
            <a:r>
              <a:rPr sz="1800"/>
              <a:t>⋅ </a:t>
            </a:r>
            <a:r>
              <a:t>(123) 456-7890</a:t>
            </a:r>
          </a:p>
        </p:txBody>
      </p:sp>
      <p:sp>
        <p:nvSpPr>
          <p:cNvPr id="82" name="Get Pre-Approved for a Mortgage…"/>
          <p:cNvSpPr txBox="1"/>
          <p:nvPr/>
        </p:nvSpPr>
        <p:spPr>
          <a:xfrm>
            <a:off x="496110" y="110873"/>
            <a:ext cx="6961859" cy="6555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t">
            <a:spAutoFit/>
          </a:bodyPr>
          <a:lstStyle/>
          <a:p>
            <a:pPr algn="just">
              <a:defRPr sz="2400" b="1">
                <a:uFill>
                  <a:solidFill>
                    <a:srgbClr val="000000"/>
                  </a:solidFill>
                </a:uFill>
                <a:latin typeface="Cambria"/>
                <a:ea typeface="Cambria"/>
                <a:cs typeface="Cambria"/>
                <a:sym typeface="Cambria"/>
              </a:defRPr>
            </a:pPr>
            <a:r>
              <a:rPr dirty="0"/>
              <a:t>Get Pre-Approved for a Mortgage</a:t>
            </a:r>
          </a:p>
          <a:p>
            <a:pPr algn="just">
              <a:spcBef>
                <a:spcPts val="1200"/>
              </a:spcBef>
              <a:defRPr sz="1600">
                <a:uFill>
                  <a:solidFill>
                    <a:srgbClr val="000000"/>
                  </a:solidFill>
                </a:uFill>
                <a:latin typeface="Cambria"/>
                <a:ea typeface="Cambria"/>
                <a:cs typeface="Cambria"/>
                <a:sym typeface="Cambria"/>
              </a:defRPr>
            </a:pPr>
            <a:r>
              <a:rPr dirty="0"/>
              <a:t>Finding a lender before you start house-hunting is always a good idea for a few </a:t>
            </a:r>
            <a:r>
              <a:rPr lang="en-US" dirty="0"/>
              <a:t>reasons. You</a:t>
            </a:r>
            <a:r>
              <a:rPr dirty="0"/>
              <a:t> will know up front what mortgage amount you are approved for which lets you know how much you can spend on your home, and pre-approval makes the financing part of the process after making an offer flow more smoothly. Many sellers will not even consider offers from a buyer who is not already pre-approved. It also never hurts to get a second opinion from another lender, who may have some suggestions on incentives </a:t>
            </a:r>
            <a:r>
              <a:rPr lang="en-US" dirty="0"/>
              <a:t>or rates that</a:t>
            </a:r>
            <a:r>
              <a:rPr dirty="0"/>
              <a:t> your first lender doesn’t have.</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Your lender will help you decide how large of a loan you actually want to take out, and will guide you through how your property taxes, homeowner’s insurance and closing costs will be factored into your final numbers.</a:t>
            </a:r>
          </a:p>
          <a:p>
            <a:pPr algn="just">
              <a:defRPr sz="1600">
                <a:uFill>
                  <a:solidFill>
                    <a:srgbClr val="000000"/>
                  </a:solidFill>
                </a:uFill>
                <a:latin typeface="Cambria"/>
                <a:ea typeface="Cambria"/>
                <a:cs typeface="Cambria"/>
                <a:sym typeface="Cambria"/>
              </a:defRPr>
            </a:pPr>
            <a:endParaRPr dirty="0"/>
          </a:p>
          <a:p>
            <a:pPr algn="just">
              <a:defRPr sz="2400" b="1">
                <a:uFill>
                  <a:solidFill>
                    <a:srgbClr val="000000"/>
                  </a:solidFill>
                </a:uFill>
                <a:latin typeface="Cambria"/>
                <a:ea typeface="Cambria"/>
                <a:cs typeface="Cambria"/>
                <a:sym typeface="Cambria"/>
              </a:defRPr>
            </a:pPr>
            <a:r>
              <a:rPr dirty="0"/>
              <a:t>What You Need to Know About Your Credit Score</a:t>
            </a:r>
          </a:p>
          <a:p>
            <a:pPr algn="just">
              <a:spcBef>
                <a:spcPts val="1200"/>
              </a:spcBef>
              <a:defRPr sz="1600">
                <a:uFill>
                  <a:solidFill>
                    <a:srgbClr val="000000"/>
                  </a:solidFill>
                </a:uFill>
                <a:latin typeface="Cambria"/>
                <a:ea typeface="Cambria"/>
                <a:cs typeface="Cambria"/>
                <a:sym typeface="Cambria"/>
              </a:defRPr>
            </a:pPr>
            <a:r>
              <a:rPr dirty="0"/>
              <a:t>While FHA loans technically require a minimum credit score limit of 580, </a:t>
            </a:r>
            <a:r>
              <a:rPr lang="en-US" dirty="0"/>
              <a:t>higher scores in the 700+ range will get you better interest rates. Your FICO score will be one of the main determining factors for the type of loan you qualify for, and any increase in the interest rate can affect your overall monthly payment, </a:t>
            </a:r>
            <a:r>
              <a:rPr lang="en-US"/>
              <a:t>and also what </a:t>
            </a:r>
            <a:r>
              <a:rPr lang="en-US" dirty="0"/>
              <a:t>you end up paying over the life of the loan term.  </a:t>
            </a:r>
            <a:endParaRPr dirty="0"/>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There is a large disparity in </a:t>
            </a:r>
            <a:r>
              <a:rPr lang="en-US" dirty="0"/>
              <a:t>how</a:t>
            </a:r>
            <a:r>
              <a:rPr dirty="0"/>
              <a:t> loans are approved between all the different lenders, so you may need to phone around to see what sorts of loans might be available to you.</a:t>
            </a:r>
          </a:p>
        </p:txBody>
      </p:sp>
      <p:sp>
        <p:nvSpPr>
          <p:cNvPr id="2" name="TextBox 1">
            <a:extLst>
              <a:ext uri="{FF2B5EF4-FFF2-40B4-BE49-F238E27FC236}">
                <a16:creationId xmlns:a16="http://schemas.microsoft.com/office/drawing/2014/main" id="{B18F311D-D4A8-5F2B-8FCE-7B8D37847B6F}"/>
              </a:ext>
            </a:extLst>
          </p:cNvPr>
          <p:cNvSpPr txBox="1"/>
          <p:nvPr/>
        </p:nvSpPr>
        <p:spPr>
          <a:xfrm>
            <a:off x="7358028" y="9606282"/>
            <a:ext cx="414068" cy="376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b="1" dirty="0"/>
              <a:t>09</a:t>
            </a:r>
            <a:endParaRPr kumimoji="0" lang="en-US" sz="1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Helvetica Neue"/>
        <a:ea typeface="Helvetica Neue"/>
        <a:cs typeface="Helvetica Neu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472C4"/>
      </a:accent1>
      <a:accent2>
        <a:srgbClr val="ED7D31"/>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Office Theme">
  <a:themeElements>
    <a:clrScheme name="Office Theme">
      <a:dk1>
        <a:srgbClr val="000000"/>
      </a:dk1>
      <a:lt1>
        <a:srgbClr val="FFFFFF"/>
      </a:lt1>
      <a:dk2>
        <a:srgbClr val="A7A7A7"/>
      </a:dk2>
      <a:lt2>
        <a:srgbClr val="535353"/>
      </a:lt2>
      <a:accent1>
        <a:srgbClr val="4472C4"/>
      </a:accent1>
      <a:accent2>
        <a:srgbClr val="ED7D31"/>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Helvetica Neue"/>
        <a:ea typeface="Helvetica Neue"/>
        <a:cs typeface="Helvetica Neu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Helvetica Neue"/>
        <a:ea typeface="Helvetica Neue"/>
        <a:cs typeface="Helvetica Neu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115</TotalTime>
  <Words>6935</Words>
  <Application>Microsoft Macintosh PowerPoint</Application>
  <PresentationFormat>Custom</PresentationFormat>
  <Paragraphs>530</Paragraphs>
  <Slides>38</Slides>
  <Notes>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38</vt:i4>
      </vt:variant>
    </vt:vector>
  </HeadingPairs>
  <TitlesOfParts>
    <vt:vector size="49" baseType="lpstr">
      <vt:lpstr>American Typewriter Condensed L</vt:lpstr>
      <vt:lpstr>Arial</vt:lpstr>
      <vt:lpstr>Calibri</vt:lpstr>
      <vt:lpstr>Cambria</vt:lpstr>
      <vt:lpstr>Georgia</vt:lpstr>
      <vt:lpstr>Helvetica</vt:lpstr>
      <vt:lpstr>Helvetica Neue</vt:lpstr>
      <vt:lpstr>Proxima Nova</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Aileen Pormento</cp:lastModifiedBy>
  <cp:revision>126</cp:revision>
  <cp:lastPrinted>2021-05-10T21:53:01Z</cp:lastPrinted>
  <dcterms:modified xsi:type="dcterms:W3CDTF">2024-01-16T20:23:24Z</dcterms:modified>
</cp:coreProperties>
</file>