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15578-E678-4A23-8FD3-37F6A4EAD6AA}" v="3" dt="2021-04-22T20:52:58.60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8" d="100"/>
          <a:sy n="18" d="100"/>
        </p:scale>
        <p:origin x="306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03438" y="685800"/>
            <a:ext cx="2651125"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4800">
        <a:latin typeface="+mn-lt"/>
        <a:ea typeface="+mn-ea"/>
        <a:cs typeface="+mn-cs"/>
        <a:sym typeface="Calibri"/>
      </a:defRPr>
    </a:lvl1pPr>
    <a:lvl2pPr indent="914400" defTabSz="1828800" latinLnBrk="0">
      <a:defRPr sz="4800">
        <a:latin typeface="+mn-lt"/>
        <a:ea typeface="+mn-ea"/>
        <a:cs typeface="+mn-cs"/>
        <a:sym typeface="Calibri"/>
      </a:defRPr>
    </a:lvl2pPr>
    <a:lvl3pPr indent="1828800" defTabSz="1828800" latinLnBrk="0">
      <a:defRPr sz="4800">
        <a:latin typeface="+mn-lt"/>
        <a:ea typeface="+mn-ea"/>
        <a:cs typeface="+mn-cs"/>
        <a:sym typeface="Calibri"/>
      </a:defRPr>
    </a:lvl3pPr>
    <a:lvl4pPr indent="2743200" defTabSz="1828800" latinLnBrk="0">
      <a:defRPr sz="4800">
        <a:latin typeface="+mn-lt"/>
        <a:ea typeface="+mn-ea"/>
        <a:cs typeface="+mn-cs"/>
        <a:sym typeface="Calibri"/>
      </a:defRPr>
    </a:lvl4pPr>
    <a:lvl5pPr indent="3657600" defTabSz="1828800" latinLnBrk="0">
      <a:defRPr sz="4800">
        <a:latin typeface="+mn-lt"/>
        <a:ea typeface="+mn-ea"/>
        <a:cs typeface="+mn-cs"/>
        <a:sym typeface="Calibri"/>
      </a:defRPr>
    </a:lvl5pPr>
    <a:lvl6pPr indent="4572000" defTabSz="1828800" latinLnBrk="0">
      <a:defRPr sz="4800">
        <a:latin typeface="+mn-lt"/>
        <a:ea typeface="+mn-ea"/>
        <a:cs typeface="+mn-cs"/>
        <a:sym typeface="Calibri"/>
      </a:defRPr>
    </a:lvl6pPr>
    <a:lvl7pPr indent="5486400" defTabSz="1828800" latinLnBrk="0">
      <a:defRPr sz="4800">
        <a:latin typeface="+mn-lt"/>
        <a:ea typeface="+mn-ea"/>
        <a:cs typeface="+mn-cs"/>
        <a:sym typeface="Calibri"/>
      </a:defRPr>
    </a:lvl7pPr>
    <a:lvl8pPr indent="6400800" defTabSz="1828800" latinLnBrk="0">
      <a:defRPr sz="4800">
        <a:latin typeface="+mn-lt"/>
        <a:ea typeface="+mn-ea"/>
        <a:cs typeface="+mn-cs"/>
        <a:sym typeface="Calibri"/>
      </a:defRPr>
    </a:lvl8pPr>
    <a:lvl9pPr indent="7315200" defTabSz="1828800" latinLnBrk="0">
      <a:defRPr sz="48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31722" y="6584534"/>
            <a:ext cx="26426164" cy="14007260"/>
          </a:xfrm>
          <a:prstGeom prst="rect">
            <a:avLst/>
          </a:prstGeom>
        </p:spPr>
        <p:txBody>
          <a:bodyPr anchor="b"/>
          <a:lstStyle>
            <a:lvl1pPr algn="ctr">
              <a:defRPr sz="20400"/>
            </a:lvl1pPr>
          </a:lstStyle>
          <a:p>
            <a:r>
              <a:t>Title Text</a:t>
            </a:r>
          </a:p>
        </p:txBody>
      </p:sp>
      <p:sp>
        <p:nvSpPr>
          <p:cNvPr id="12" name="Body Level One…"/>
          <p:cNvSpPr txBox="1">
            <a:spLocks noGrp="1"/>
          </p:cNvSpPr>
          <p:nvPr>
            <p:ph type="body" sz="quarter" idx="1"/>
          </p:nvPr>
        </p:nvSpPr>
        <p:spPr>
          <a:xfrm>
            <a:off x="3886200" y="21131958"/>
            <a:ext cx="23317200" cy="9713812"/>
          </a:xfrm>
          <a:prstGeom prst="rect">
            <a:avLst/>
          </a:prstGeom>
        </p:spPr>
        <p:txBody>
          <a:bodyPr/>
          <a:lstStyle>
            <a:lvl1pPr marL="0" indent="0" algn="ctr">
              <a:buSzTx/>
              <a:buFontTx/>
              <a:buNone/>
              <a:defRPr sz="8000"/>
            </a:lvl1pPr>
            <a:lvl2pPr marL="0" indent="0" algn="ctr">
              <a:buSzTx/>
              <a:buFontTx/>
              <a:buNone/>
              <a:defRPr sz="8000"/>
            </a:lvl2pPr>
            <a:lvl3pPr marL="0" indent="0" algn="ctr">
              <a:buSzTx/>
              <a:buFontTx/>
              <a:buNone/>
              <a:defRPr sz="8000"/>
            </a:lvl3pPr>
            <a:lvl4pPr marL="0" indent="0" algn="ctr">
              <a:buSzTx/>
              <a:buFontTx/>
              <a:buNone/>
              <a:defRPr sz="8000"/>
            </a:lvl4pPr>
            <a:lvl5pPr marL="0" indent="0" algn="ctr">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121218" y="10030472"/>
            <a:ext cx="26814788" cy="16736064"/>
          </a:xfrm>
          <a:prstGeom prst="rect">
            <a:avLst/>
          </a:prstGeom>
        </p:spPr>
        <p:txBody>
          <a:bodyPr anchor="b"/>
          <a:lstStyle>
            <a:lvl1pPr>
              <a:defRPr sz="20400"/>
            </a:lvl1pPr>
          </a:lstStyle>
          <a:p>
            <a:r>
              <a:t>Title Text</a:t>
            </a:r>
          </a:p>
        </p:txBody>
      </p:sp>
      <p:sp>
        <p:nvSpPr>
          <p:cNvPr id="30" name="Body Level One…"/>
          <p:cNvSpPr txBox="1">
            <a:spLocks noGrp="1"/>
          </p:cNvSpPr>
          <p:nvPr>
            <p:ph type="body" sz="quarter" idx="1"/>
          </p:nvPr>
        </p:nvSpPr>
        <p:spPr>
          <a:xfrm>
            <a:off x="2121218" y="26924852"/>
            <a:ext cx="26814788" cy="8801104"/>
          </a:xfrm>
          <a:prstGeom prst="rect">
            <a:avLst/>
          </a:prstGeom>
        </p:spPr>
        <p:txBody>
          <a:bodyPr/>
          <a:lstStyle>
            <a:lvl1pPr marL="0" indent="0">
              <a:buSzTx/>
              <a:buFontTx/>
              <a:buNone/>
              <a:defRPr sz="8000"/>
            </a:lvl1pPr>
            <a:lvl2pPr marL="0" indent="0">
              <a:buSzTx/>
              <a:buFontTx/>
              <a:buNone/>
              <a:defRPr sz="8000"/>
            </a:lvl2pPr>
            <a:lvl3pPr marL="0" indent="0">
              <a:buSzTx/>
              <a:buFontTx/>
              <a:buNone/>
              <a:defRPr sz="8000"/>
            </a:lvl3pPr>
            <a:lvl4pPr marL="0" indent="0">
              <a:buSzTx/>
              <a:buFontTx/>
              <a:buNone/>
              <a:defRPr sz="8000"/>
            </a:lvl4pPr>
            <a:lvl5pPr marL="0" indent="0">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137406" y="10710336"/>
            <a:ext cx="13213092" cy="2552785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141452" y="2142078"/>
            <a:ext cx="26814792" cy="7776644"/>
          </a:xfrm>
          <a:prstGeom prst="rect">
            <a:avLst/>
          </a:prstGeom>
        </p:spPr>
        <p:txBody>
          <a:bodyPr/>
          <a:lstStyle/>
          <a:p>
            <a:r>
              <a:t>Title Text</a:t>
            </a:r>
          </a:p>
        </p:txBody>
      </p:sp>
      <p:sp>
        <p:nvSpPr>
          <p:cNvPr id="48" name="Body Level One…"/>
          <p:cNvSpPr txBox="1">
            <a:spLocks noGrp="1"/>
          </p:cNvSpPr>
          <p:nvPr>
            <p:ph type="body" sz="quarter" idx="1"/>
          </p:nvPr>
        </p:nvSpPr>
        <p:spPr>
          <a:xfrm>
            <a:off x="2141466" y="9862824"/>
            <a:ext cx="13152356" cy="4833624"/>
          </a:xfrm>
          <a:prstGeom prst="rect">
            <a:avLst/>
          </a:prstGeom>
        </p:spPr>
        <p:txBody>
          <a:bodyPr anchor="b"/>
          <a:lstStyle>
            <a:lvl1pPr marL="0" indent="0">
              <a:buSzTx/>
              <a:buFontTx/>
              <a:buNone/>
              <a:defRPr sz="8000" b="1"/>
            </a:lvl1pPr>
            <a:lvl2pPr marL="0" indent="0">
              <a:buSzTx/>
              <a:buFontTx/>
              <a:buNone/>
              <a:defRPr sz="8000" b="1"/>
            </a:lvl2pPr>
            <a:lvl3pPr marL="0" indent="0">
              <a:buSzTx/>
              <a:buFontTx/>
              <a:buNone/>
              <a:defRPr sz="8000" b="1"/>
            </a:lvl3pPr>
            <a:lvl4pPr marL="0" indent="0">
              <a:buSzTx/>
              <a:buFontTx/>
              <a:buNone/>
              <a:defRPr sz="8000" b="1"/>
            </a:lvl4pPr>
            <a:lvl5pPr marL="0" indent="0">
              <a:buSzTx/>
              <a:buFontTx/>
              <a:buNone/>
              <a:defRPr sz="8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5739114" y="9862824"/>
            <a:ext cx="13217132" cy="483362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73" name="Body Level One…"/>
          <p:cNvSpPr txBox="1">
            <a:spLocks noGrp="1"/>
          </p:cNvSpPr>
          <p:nvPr>
            <p:ph type="body" sz="half" idx="1"/>
          </p:nvPr>
        </p:nvSpPr>
        <p:spPr>
          <a:xfrm>
            <a:off x="13217130" y="5792904"/>
            <a:ext cx="15739116" cy="28591936"/>
          </a:xfrm>
          <a:prstGeom prst="rect">
            <a:avLst/>
          </a:prstGeom>
        </p:spPr>
        <p:txBody>
          <a:bodyPr/>
          <a:lstStyle>
            <a:lvl1pPr>
              <a:defRPr sz="10800"/>
            </a:lvl1pPr>
            <a:lvl2pPr marL="2466892" indent="-912412">
              <a:defRPr sz="10800"/>
            </a:lvl2pPr>
            <a:lvl3pPr marL="4158228" indent="-1049272">
              <a:defRPr sz="10800"/>
            </a:lvl3pPr>
            <a:lvl4pPr marL="5897876" indent="-1234436">
              <a:defRPr sz="10800"/>
            </a:lvl4pPr>
            <a:lvl5pPr marL="7452352" indent="-1234440">
              <a:defRPr sz="108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2141452" y="12070082"/>
            <a:ext cx="10027216" cy="22361324"/>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83" name="Picture Placeholder 2"/>
          <p:cNvSpPr>
            <a:spLocks noGrp="1"/>
          </p:cNvSpPr>
          <p:nvPr>
            <p:ph type="pic" sz="half" idx="21"/>
          </p:nvPr>
        </p:nvSpPr>
        <p:spPr>
          <a:xfrm>
            <a:off x="13217130" y="5792904"/>
            <a:ext cx="15739116" cy="28591936"/>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141452" y="12070082"/>
            <a:ext cx="10027216" cy="22361324"/>
          </a:xfrm>
          <a:prstGeom prst="rect">
            <a:avLst/>
          </a:prstGeom>
        </p:spPr>
        <p:txBody>
          <a:bodyPr/>
          <a:lstStyle>
            <a:lvl1pPr marL="0" indent="0">
              <a:buSzTx/>
              <a:buFontTx/>
              <a:buNone/>
              <a:defRPr sz="5200"/>
            </a:lvl1pPr>
            <a:lvl2pPr marL="0" indent="0">
              <a:buSzTx/>
              <a:buFontTx/>
              <a:buNone/>
              <a:defRPr sz="5200"/>
            </a:lvl2pPr>
            <a:lvl3pPr marL="0" indent="0">
              <a:buSzTx/>
              <a:buFontTx/>
              <a:buNone/>
              <a:defRPr sz="5200"/>
            </a:lvl3pPr>
            <a:lvl4pPr marL="0" indent="0">
              <a:buSzTx/>
              <a:buFontTx/>
              <a:buNone/>
              <a:defRPr sz="5200"/>
            </a:lvl4pPr>
            <a:lvl5pPr marL="0" indent="0">
              <a:buSzTx/>
              <a:buFontTx/>
              <a:buNone/>
              <a:defRPr sz="5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37404" y="2142078"/>
            <a:ext cx="26814792" cy="7776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2137404" y="10710336"/>
            <a:ext cx="26814792" cy="25527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8742" y="38007691"/>
            <a:ext cx="693456" cy="707882"/>
          </a:xfrm>
          <a:prstGeom prst="rect">
            <a:avLst/>
          </a:prstGeom>
          <a:ln w="12700">
            <a:miter lim="400000"/>
          </a:ln>
        </p:spPr>
        <p:txBody>
          <a:bodyPr wrap="none" lIns="45718" tIns="45718" rIns="45718" bIns="45718" anchor="ctr">
            <a:spAutoFit/>
          </a:bodyPr>
          <a:lstStyle>
            <a:lvl1pPr algn="r">
              <a:defRPr sz="40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1pPr>
      <a:lvl2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2pPr>
      <a:lvl3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3pPr>
      <a:lvl4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4pPr>
      <a:lvl5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5pPr>
      <a:lvl6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6pPr>
      <a:lvl7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7pPr>
      <a:lvl8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8pPr>
      <a:lvl9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9pPr>
    </p:titleStyle>
    <p:bodyStyle>
      <a:lvl1pPr marL="777240" marR="0" indent="-77724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1pPr>
      <a:lvl2pPr marL="2448304" marR="0" indent="-89382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2pPr>
      <a:lvl3pPr marL="4160520" marR="0" indent="-105156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3pPr>
      <a:lvl4pPr marL="58552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4pPr>
      <a:lvl5pPr marL="740968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5pPr>
      <a:lvl6pPr marL="8964168"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6pPr>
      <a:lvl7pPr marL="10518644"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7pPr>
      <a:lvl8pPr marL="1207312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8pPr>
      <a:lvl9pPr marL="136276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August-Newsletter-01.png" descr="August-Newsletter-01.png"/>
          <p:cNvPicPr>
            <a:picLocks noChangeAspect="1"/>
          </p:cNvPicPr>
          <p:nvPr/>
        </p:nvPicPr>
        <p:blipFill>
          <a:blip r:embed="rId2"/>
          <a:srcRect l="3" r="3"/>
          <a:stretch>
            <a:fillRect/>
          </a:stretch>
        </p:blipFill>
        <p:spPr>
          <a:xfrm>
            <a:off x="1212" y="-4"/>
            <a:ext cx="31087176" cy="36128896"/>
          </a:xfrm>
          <a:prstGeom prst="rect">
            <a:avLst/>
          </a:prstGeom>
          <a:ln w="12700">
            <a:miter lim="400000"/>
          </a:ln>
        </p:spPr>
      </p:pic>
      <p:sp>
        <p:nvSpPr>
          <p:cNvPr id="95" name="TextBox 9"/>
          <p:cNvSpPr txBox="1"/>
          <p:nvPr/>
        </p:nvSpPr>
        <p:spPr>
          <a:xfrm>
            <a:off x="998204" y="22948908"/>
            <a:ext cx="30090184" cy="1723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defRPr sz="1100">
                <a:uFill>
                  <a:solidFill>
                    <a:srgbClr val="000000"/>
                  </a:solidFill>
                </a:uFill>
                <a:latin typeface="Georgia"/>
                <a:ea typeface="Georgia"/>
                <a:cs typeface="Georgia"/>
                <a:sym typeface="Georgia"/>
              </a:defRPr>
            </a:lvl1pPr>
          </a:lstStyle>
          <a:p>
            <a:pPr>
              <a:defRPr>
                <a:latin typeface="+mn-lt"/>
                <a:ea typeface="+mn-ea"/>
                <a:cs typeface="+mn-cs"/>
                <a:sym typeface="Calibri"/>
              </a:defRPr>
            </a:pPr>
            <a:r>
              <a:rPr sz="4400" dirty="0"/>
              <a:t>One of the cheapest, but most effective renovations you can do to give your home a facelift is a fresh coat of paint, especially if you are preparing to sell your home. To ensure that your efforts look </a:t>
            </a:r>
            <a:r>
              <a:rPr lang="en-US" sz="4400" dirty="0"/>
              <a:t>their best, avoid these common mistakes:</a:t>
            </a:r>
            <a:endParaRPr sz="4400" dirty="0"/>
          </a:p>
        </p:txBody>
      </p:sp>
      <p:sp>
        <p:nvSpPr>
          <p:cNvPr id="96" name="Small spaces like bathrooms doing best with pale blue, periwinkle, or greys averaged over $5000 more. Grey-green was another color that does very well in the bathroom.…"/>
          <p:cNvSpPr txBox="1"/>
          <p:nvPr/>
        </p:nvSpPr>
        <p:spPr>
          <a:xfrm>
            <a:off x="51706" y="25419042"/>
            <a:ext cx="16858804" cy="11880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marL="1828800" indent="-914400">
              <a:buSzPct val="100000"/>
              <a:buAutoNum type="arabicPeriod"/>
              <a:defRPr sz="1000">
                <a:uFill>
                  <a:solidFill>
                    <a:srgbClr val="000000"/>
                  </a:solidFill>
                </a:uFill>
                <a:latin typeface="Georgia"/>
                <a:ea typeface="Georgia"/>
                <a:cs typeface="Georgia"/>
                <a:sym typeface="Georgia"/>
              </a:defRPr>
            </a:pPr>
            <a:r>
              <a:rPr sz="4400" b="1" dirty="0"/>
              <a:t>Cheap out on the brushes and painting tools</a:t>
            </a:r>
            <a:r>
              <a:rPr sz="4400" dirty="0"/>
              <a:t>. We know…you just spent a lot of money on paint and now you want to cut costs by getting lower quality tools, but the money you save isn’t worth the poorer paint job!</a:t>
            </a:r>
          </a:p>
          <a:p>
            <a:pPr marL="1828800" indent="-914400">
              <a:buSzPct val="100000"/>
              <a:buAutoNum type="arabicPeriod"/>
              <a:defRPr sz="1000">
                <a:uFill>
                  <a:solidFill>
                    <a:srgbClr val="000000"/>
                  </a:solidFill>
                </a:uFill>
                <a:latin typeface="Georgia"/>
                <a:ea typeface="Georgia"/>
                <a:cs typeface="Georgia"/>
                <a:sym typeface="Georgia"/>
              </a:defRPr>
            </a:pPr>
            <a:r>
              <a:rPr sz="4400" b="1" dirty="0"/>
              <a:t>Failing to prepare the walls properly — or at all! </a:t>
            </a:r>
            <a:r>
              <a:rPr sz="4400" dirty="0"/>
              <a:t>Patch any holes or cracks, and wash the walls  thoroughly before applying paint, or the paint won’t go on smoothly.</a:t>
            </a:r>
          </a:p>
          <a:p>
            <a:pPr marL="1828800" indent="-914400">
              <a:buSzPct val="100000"/>
              <a:buAutoNum type="arabicPeriod"/>
              <a:defRPr sz="1000">
                <a:uFill>
                  <a:solidFill>
                    <a:srgbClr val="000000"/>
                  </a:solidFill>
                </a:uFill>
                <a:latin typeface="Georgia"/>
                <a:ea typeface="Georgia"/>
                <a:cs typeface="Georgia"/>
                <a:sym typeface="Georgia"/>
              </a:defRPr>
            </a:pPr>
            <a:r>
              <a:rPr sz="4400" b="1" dirty="0"/>
              <a:t>Failing to prepare the work</a:t>
            </a:r>
            <a:r>
              <a:rPr lang="en-US" sz="4400" b="1" dirty="0"/>
              <a:t>-</a:t>
            </a:r>
            <a:r>
              <a:rPr sz="4400" b="1" dirty="0"/>
              <a:t>zone.</a:t>
            </a:r>
            <a:r>
              <a:rPr sz="4400" dirty="0"/>
              <a:t> Move furniture out of the room, if possible, and put drop cloth</a:t>
            </a:r>
            <a:r>
              <a:rPr lang="en-US" sz="4400" dirty="0"/>
              <a:t>s</a:t>
            </a:r>
            <a:r>
              <a:rPr sz="4400" dirty="0"/>
              <a:t> down on the floor or over furniture that stays. Paint drips!</a:t>
            </a:r>
          </a:p>
          <a:p>
            <a:pPr marL="1828800" indent="-914400">
              <a:buSzPct val="100000"/>
              <a:buAutoNum type="arabicPeriod"/>
              <a:defRPr sz="1000">
                <a:uFill>
                  <a:solidFill>
                    <a:srgbClr val="000000"/>
                  </a:solidFill>
                </a:uFill>
                <a:latin typeface="Georgia"/>
                <a:ea typeface="Georgia"/>
                <a:cs typeface="Georgia"/>
                <a:sym typeface="Georgia"/>
              </a:defRPr>
            </a:pPr>
            <a:r>
              <a:rPr sz="4400" b="1" dirty="0"/>
              <a:t>Choosing not to put painters’ tape over baseboards, door trim, and window trims.</a:t>
            </a:r>
            <a:r>
              <a:rPr sz="4400" dirty="0"/>
              <a:t> Paint will bleed a little, no matter how careful you are, and taping properly will give you the clean, crisp edges that you want. </a:t>
            </a:r>
          </a:p>
          <a:p>
            <a:pPr marL="1828800" indent="-914400">
              <a:buSzPct val="100000"/>
              <a:buAutoNum type="arabicPeriod"/>
              <a:defRPr sz="1000">
                <a:uFill>
                  <a:solidFill>
                    <a:srgbClr val="000000"/>
                  </a:solidFill>
                </a:uFill>
                <a:latin typeface="Georgia"/>
                <a:ea typeface="Georgia"/>
                <a:cs typeface="Georgia"/>
                <a:sym typeface="Georgia"/>
              </a:defRPr>
            </a:pPr>
            <a:r>
              <a:rPr sz="4400" b="1" dirty="0"/>
              <a:t>Skipping the primer.</a:t>
            </a:r>
            <a:r>
              <a:rPr sz="4400" dirty="0"/>
              <a:t> Primer is a must! This layer will help the paint stick to the wall better, go on more smoothly, and prevent the previous color from showing through. </a:t>
            </a:r>
          </a:p>
        </p:txBody>
      </p:sp>
      <p:sp>
        <p:nvSpPr>
          <p:cNvPr id="97" name="As a seller’s agent, my fiduciary responsibility is to the home seller.…"/>
          <p:cNvSpPr txBox="1"/>
          <p:nvPr/>
        </p:nvSpPr>
        <p:spPr>
          <a:xfrm>
            <a:off x="6250064" y="38468302"/>
            <a:ext cx="18589472" cy="135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lgn="ctr">
              <a:defRPr sz="1600" b="1">
                <a:solidFill>
                  <a:srgbClr val="77994C"/>
                </a:solidFill>
                <a:latin typeface="+mn-lt"/>
                <a:ea typeface="+mn-ea"/>
                <a:cs typeface="+mn-cs"/>
                <a:sym typeface="Calibri"/>
              </a:defRPr>
            </a:lvl1pPr>
          </a:lstStyle>
          <a:p>
            <a:r>
              <a:rPr sz="6400"/>
              <a:t>Agent Contact Info / Website Here.</a:t>
            </a:r>
          </a:p>
        </p:txBody>
      </p:sp>
      <p:pic>
        <p:nvPicPr>
          <p:cNvPr id="98" name="PA logo horizontal black.png" descr="PA logo horizontal black.png"/>
          <p:cNvPicPr>
            <a:picLocks noChangeAspect="1"/>
          </p:cNvPicPr>
          <p:nvPr/>
        </p:nvPicPr>
        <p:blipFill>
          <a:blip r:embed="rId3"/>
          <a:stretch>
            <a:fillRect/>
          </a:stretch>
        </p:blipFill>
        <p:spPr>
          <a:xfrm>
            <a:off x="3291974" y="4104708"/>
            <a:ext cx="5831844" cy="1330960"/>
          </a:xfrm>
          <a:prstGeom prst="rect">
            <a:avLst/>
          </a:prstGeom>
          <a:ln w="12700">
            <a:miter lim="400000"/>
          </a:ln>
        </p:spPr>
      </p:pic>
      <p:sp>
        <p:nvSpPr>
          <p:cNvPr id="99" name="Small spaces like bathrooms doing best with pale blue, periwinkle, or greys averaged over $5000 more. Grey-green was another color that does very well in the bathroom.…"/>
          <p:cNvSpPr txBox="1"/>
          <p:nvPr/>
        </p:nvSpPr>
        <p:spPr>
          <a:xfrm>
            <a:off x="16499184" y="25476468"/>
            <a:ext cx="14031360" cy="10525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marL="1828800" indent="-914400">
              <a:buSzPct val="100000"/>
              <a:buAutoNum type="arabicPeriod" startAt="6"/>
              <a:defRPr sz="1000">
                <a:uFill>
                  <a:solidFill>
                    <a:srgbClr val="000000"/>
                  </a:solidFill>
                </a:uFill>
                <a:latin typeface="Georgia"/>
                <a:ea typeface="Georgia"/>
                <a:cs typeface="Georgia"/>
                <a:sym typeface="Georgia"/>
              </a:defRPr>
            </a:pPr>
            <a:r>
              <a:rPr sz="4400" b="1" dirty="0"/>
              <a:t>Submerging the bristles.</a:t>
            </a:r>
            <a:r>
              <a:rPr sz="4400" dirty="0"/>
              <a:t> Dip the paint brush into the paint no more than a third of the way. Too much and the paint will dry in the bristles, and become much harder to clean later.</a:t>
            </a:r>
          </a:p>
          <a:p>
            <a:pPr marL="1828800" indent="-914400">
              <a:buSzPct val="100000"/>
              <a:buAutoNum type="arabicPeriod" startAt="6"/>
              <a:defRPr sz="1000">
                <a:uFill>
                  <a:solidFill>
                    <a:srgbClr val="000000"/>
                  </a:solidFill>
                </a:uFill>
                <a:latin typeface="Georgia"/>
                <a:ea typeface="Georgia"/>
                <a:cs typeface="Georgia"/>
                <a:sym typeface="Georgia"/>
              </a:defRPr>
            </a:pPr>
            <a:r>
              <a:rPr sz="4400" b="1" dirty="0"/>
              <a:t>Applying the second coat too soon.</a:t>
            </a:r>
            <a:r>
              <a:rPr sz="4400" dirty="0"/>
              <a:t> If the paint isn’t completely dry, adding your second coat can ruin your work. Typically, it’s a good idea to wait 24 hours, but check the paint can for their recommended time.</a:t>
            </a:r>
          </a:p>
          <a:p>
            <a:pPr marL="1828800" indent="-914400">
              <a:buSzPct val="100000"/>
              <a:buAutoNum type="arabicPeriod" startAt="6"/>
              <a:defRPr sz="1000">
                <a:uFill>
                  <a:solidFill>
                    <a:srgbClr val="000000"/>
                  </a:solidFill>
                </a:uFill>
                <a:latin typeface="Georgia"/>
                <a:ea typeface="Georgia"/>
                <a:cs typeface="Georgia"/>
                <a:sym typeface="Georgia"/>
              </a:defRPr>
            </a:pPr>
            <a:r>
              <a:rPr sz="4400" b="1" dirty="0"/>
              <a:t>Not storing the leftover paint properly</a:t>
            </a:r>
            <a:r>
              <a:rPr sz="4400" dirty="0"/>
              <a:t>. Letting the paint dry up makes it impossible to do any touch ups later, so place a layer of plastic wrap over the can before putting the lid on to prevent drying out. </a:t>
            </a:r>
          </a:p>
        </p:txBody>
      </p:sp>
      <p:sp>
        <p:nvSpPr>
          <p:cNvPr id="100" name="For other home maintenance tips, or ideas about budget-friendly renovations that could increase the value of your home, call me today!"/>
          <p:cNvSpPr txBox="1"/>
          <p:nvPr/>
        </p:nvSpPr>
        <p:spPr>
          <a:xfrm>
            <a:off x="998206" y="37195942"/>
            <a:ext cx="29532340" cy="1661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2" tIns="182872" rIns="182872" bIns="182872">
            <a:spAutoFit/>
          </a:bodyPr>
          <a:lstStyle>
            <a:lvl1pPr indent="228600">
              <a:defRPr sz="1100">
                <a:uFill>
                  <a:solidFill>
                    <a:srgbClr val="000000"/>
                  </a:solidFill>
                </a:uFill>
                <a:latin typeface="Georgia"/>
                <a:ea typeface="Georgia"/>
                <a:cs typeface="Georgia"/>
                <a:sym typeface="Georgia"/>
              </a:defRPr>
            </a:lvl1pPr>
          </a:lstStyle>
          <a:p>
            <a:r>
              <a:rPr sz="4200" dirty="0"/>
              <a:t>For other home maintenance tips, or ideas about budget-friendly renovations that could increase the value of your home, call me today!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August-Newsletter-02.png" descr="August-Newsletter-02.png"/>
          <p:cNvPicPr>
            <a:picLocks noChangeAspect="1"/>
          </p:cNvPicPr>
          <p:nvPr/>
        </p:nvPicPr>
        <p:blipFill>
          <a:blip r:embed="rId2"/>
          <a:srcRect l="8" r="8"/>
          <a:stretch>
            <a:fillRect/>
          </a:stretch>
        </p:blipFill>
        <p:spPr>
          <a:xfrm>
            <a:off x="1222" y="-2"/>
            <a:ext cx="31087172" cy="40233604"/>
          </a:xfrm>
          <a:prstGeom prst="rect">
            <a:avLst/>
          </a:prstGeom>
          <a:ln w="12700">
            <a:miter lim="400000"/>
          </a:ln>
        </p:spPr>
      </p:pic>
      <p:sp>
        <p:nvSpPr>
          <p:cNvPr id="103" name="TextBox 9"/>
          <p:cNvSpPr txBox="1"/>
          <p:nvPr/>
        </p:nvSpPr>
        <p:spPr>
          <a:xfrm>
            <a:off x="17061970" y="494390"/>
            <a:ext cx="12154436" cy="3693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lgn="ctr">
              <a:defRPr b="1">
                <a:solidFill>
                  <a:srgbClr val="76984B"/>
                </a:solidFill>
                <a:uFill>
                  <a:solidFill>
                    <a:srgbClr val="000000"/>
                  </a:solidFill>
                </a:uFill>
                <a:latin typeface="Georgia"/>
                <a:ea typeface="Georgia"/>
                <a:cs typeface="Georgia"/>
                <a:sym typeface="Georgia"/>
              </a:defRPr>
            </a:lvl1pPr>
          </a:lstStyle>
          <a:p>
            <a:r>
              <a:rPr dirty="0"/>
              <a:t>Top 10 Signs You Might Be Ready For Home Ownership</a:t>
            </a:r>
          </a:p>
        </p:txBody>
      </p:sp>
      <p:sp>
        <p:nvSpPr>
          <p:cNvPr id="104" name="TextBox 9"/>
          <p:cNvSpPr txBox="1"/>
          <p:nvPr/>
        </p:nvSpPr>
        <p:spPr>
          <a:xfrm>
            <a:off x="15802902" y="4025384"/>
            <a:ext cx="14672572" cy="17297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a:defRPr sz="1125">
                <a:uFill>
                  <a:solidFill>
                    <a:srgbClr val="000000"/>
                  </a:solidFill>
                </a:uFill>
                <a:latin typeface="Georgia"/>
                <a:ea typeface="Georgia"/>
                <a:cs typeface="Georgia"/>
                <a:sym typeface="Georgia"/>
              </a:defRPr>
            </a:pPr>
            <a:r>
              <a:rPr sz="4400" dirty="0">
                <a:latin typeface="Georgia" panose="02040502050405020303" pitchFamily="18" charset="0"/>
              </a:rPr>
              <a:t>Whether you have been living in your parent’s basement or renting an apartment with some friends, you may have started wondering if you are ready for the next big step in your adult life? Becoming a homeowner! Here is a brief list of signs that you might be ready to make the leap:</a:t>
            </a:r>
          </a:p>
          <a:p>
            <a:pPr>
              <a:defRPr sz="1125">
                <a:uFill>
                  <a:solidFill>
                    <a:srgbClr val="000000"/>
                  </a:solidFill>
                </a:uFill>
                <a:latin typeface="Georgia"/>
                <a:ea typeface="Georgia"/>
                <a:cs typeface="Georgia"/>
                <a:sym typeface="Georgia"/>
              </a:defRPr>
            </a:pPr>
            <a:endParaRPr sz="4400" dirty="0">
              <a:latin typeface="Georgia" panose="02040502050405020303" pitchFamily="18" charset="0"/>
            </a:endParaRP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have a history of responsible behavior like paying rent on time, or not missing bill payments.</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have enough roommate horror stories to write a book and dream about having your own space.</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want control over your home to make changes, like painting or nice flooring.</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aren’t afraid to commit to a long-term “relationship”.</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are experiencing an evolution in your personal tastes, like less wanderlust and more interior decorating.</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have been fantasizing about what you want in your future home.</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have a stable income at a job you will be at for a long time.</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have saved up all your extra money until it became down-payment-sized</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have extra cash stashed aside for a rainy day.</a:t>
            </a:r>
          </a:p>
          <a:p>
            <a:pPr marL="1828800" indent="-914400">
              <a:buSzPct val="100000"/>
              <a:buAutoNum type="arabicPeriod"/>
              <a:defRPr sz="1125">
                <a:uFill>
                  <a:solidFill>
                    <a:srgbClr val="000000"/>
                  </a:solidFill>
                </a:uFill>
                <a:latin typeface="Georgia"/>
                <a:ea typeface="Georgia"/>
                <a:cs typeface="Georgia"/>
                <a:sym typeface="Georgia"/>
              </a:defRPr>
            </a:pPr>
            <a:r>
              <a:rPr sz="4400" dirty="0">
                <a:latin typeface="Georgia" panose="02040502050405020303" pitchFamily="18" charset="0"/>
              </a:rPr>
              <a:t>You are ready to settle down in one place.</a:t>
            </a:r>
          </a:p>
        </p:txBody>
      </p:sp>
      <p:sp>
        <p:nvSpPr>
          <p:cNvPr id="105" name="Ingredients:…"/>
          <p:cNvSpPr txBox="1"/>
          <p:nvPr/>
        </p:nvSpPr>
        <p:spPr>
          <a:xfrm>
            <a:off x="1317418" y="16163354"/>
            <a:ext cx="14218492" cy="332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a:defRPr sz="1200" b="1">
                <a:uFill>
                  <a:solidFill>
                    <a:srgbClr val="000000"/>
                  </a:solidFill>
                </a:uFill>
                <a:latin typeface="Georgia"/>
                <a:ea typeface="Georgia"/>
                <a:cs typeface="Georgia"/>
                <a:sym typeface="Georgia"/>
              </a:defRPr>
            </a:pPr>
            <a:r>
              <a:rPr sz="4800" dirty="0">
                <a:latin typeface="Georgia" panose="02040502050405020303" pitchFamily="18" charset="0"/>
              </a:rPr>
              <a:t>Ingredients:</a:t>
            </a:r>
          </a:p>
          <a:p>
            <a:pPr>
              <a:defRPr sz="1200" b="1">
                <a:uFill>
                  <a:solidFill>
                    <a:srgbClr val="000000"/>
                  </a:solidFill>
                </a:uFill>
                <a:latin typeface="Georgia"/>
                <a:ea typeface="Georgia"/>
                <a:cs typeface="Georgia"/>
                <a:sym typeface="Georgia"/>
              </a:defRPr>
            </a:pPr>
            <a:endParaRPr sz="4800" dirty="0">
              <a:latin typeface="Georgia" panose="02040502050405020303" pitchFamily="18" charset="0"/>
            </a:endParaRPr>
          </a:p>
          <a:p>
            <a:pPr>
              <a:defRPr sz="1200">
                <a:uFill>
                  <a:solidFill>
                    <a:srgbClr val="000000"/>
                  </a:solidFill>
                </a:uFill>
                <a:latin typeface="+mn-lt"/>
                <a:ea typeface="+mn-ea"/>
                <a:cs typeface="+mn-cs"/>
                <a:sym typeface="Calibri"/>
              </a:defRPr>
            </a:pPr>
            <a:r>
              <a:rPr sz="4800" dirty="0">
                <a:latin typeface="Georgia" panose="02040502050405020303" pitchFamily="18" charset="0"/>
                <a:ea typeface="Georgia"/>
                <a:cs typeface="Georgia"/>
                <a:sym typeface="Georgia"/>
              </a:rPr>
              <a:t>3 oranges</a:t>
            </a:r>
          </a:p>
          <a:p>
            <a:pPr>
              <a:defRPr sz="1200">
                <a:uFill>
                  <a:solidFill>
                    <a:srgbClr val="000000"/>
                  </a:solidFill>
                </a:uFill>
                <a:latin typeface="+mn-lt"/>
                <a:ea typeface="+mn-ea"/>
                <a:cs typeface="+mn-cs"/>
                <a:sym typeface="Calibri"/>
              </a:defRPr>
            </a:pPr>
            <a:r>
              <a:rPr sz="4800" dirty="0">
                <a:latin typeface="Georgia" panose="02040502050405020303" pitchFamily="18" charset="0"/>
                <a:ea typeface="Georgia"/>
                <a:cs typeface="Georgia"/>
                <a:sym typeface="Georgia"/>
              </a:rPr>
              <a:t>2 pears , peeled and cored</a:t>
            </a:r>
          </a:p>
        </p:txBody>
      </p:sp>
      <p:sp>
        <p:nvSpPr>
          <p:cNvPr id="106" name="Directions:…"/>
          <p:cNvSpPr txBox="1"/>
          <p:nvPr/>
        </p:nvSpPr>
        <p:spPr>
          <a:xfrm>
            <a:off x="1329462" y="20650642"/>
            <a:ext cx="12154436" cy="7755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a:defRPr sz="1200">
                <a:uFill>
                  <a:solidFill>
                    <a:srgbClr val="000000"/>
                  </a:solidFill>
                </a:uFill>
                <a:latin typeface="+mn-lt"/>
                <a:ea typeface="+mn-ea"/>
                <a:cs typeface="+mn-cs"/>
                <a:sym typeface="Calibri"/>
              </a:defRPr>
            </a:pPr>
            <a:r>
              <a:rPr sz="4800" b="1" dirty="0">
                <a:latin typeface="Georgia" panose="02040502050405020303" pitchFamily="18" charset="0"/>
                <a:ea typeface="Georgia"/>
                <a:cs typeface="Georgia"/>
                <a:sym typeface="Georgia"/>
              </a:rPr>
              <a:t>Directions:</a:t>
            </a:r>
          </a:p>
          <a:p>
            <a:pPr>
              <a:defRPr sz="1200">
                <a:uFill>
                  <a:solidFill>
                    <a:srgbClr val="000000"/>
                  </a:solidFill>
                </a:uFill>
                <a:latin typeface="+mn-lt"/>
                <a:ea typeface="+mn-ea"/>
                <a:cs typeface="+mn-cs"/>
                <a:sym typeface="Calibri"/>
              </a:defRPr>
            </a:pPr>
            <a:endParaRPr sz="4800" b="1" dirty="0">
              <a:latin typeface="Georgia" panose="02040502050405020303" pitchFamily="18" charset="0"/>
              <a:ea typeface="Georgia"/>
              <a:cs typeface="Georgia"/>
              <a:sym typeface="Georgia"/>
            </a:endParaRPr>
          </a:p>
          <a:p>
            <a:pPr marL="481260" indent="-481260">
              <a:buSzPct val="100000"/>
              <a:buChar char="•"/>
              <a:defRPr sz="1200">
                <a:uFill>
                  <a:solidFill>
                    <a:srgbClr val="000000"/>
                  </a:solidFill>
                </a:uFill>
                <a:latin typeface="+mn-lt"/>
                <a:ea typeface="+mn-ea"/>
                <a:cs typeface="+mn-cs"/>
                <a:sym typeface="Calibri"/>
              </a:defRPr>
            </a:pPr>
            <a:r>
              <a:rPr sz="4800" dirty="0">
                <a:latin typeface="Georgia" panose="02040502050405020303" pitchFamily="18" charset="0"/>
                <a:ea typeface="Georgia"/>
                <a:cs typeface="Georgia"/>
                <a:sym typeface="Georgia"/>
              </a:rPr>
              <a:t>Finely grate ¼ tsp zest from one of the oranges, then peel them, roughly chop the flesh and put in a bowl (or food processor) with the zest and pears. </a:t>
            </a:r>
          </a:p>
          <a:p>
            <a:pPr marL="481260" indent="-481260">
              <a:buSzPct val="100000"/>
              <a:buChar char="•"/>
              <a:defRPr sz="1200">
                <a:uFill>
                  <a:solidFill>
                    <a:srgbClr val="000000"/>
                  </a:solidFill>
                </a:uFill>
                <a:latin typeface="+mn-lt"/>
                <a:ea typeface="+mn-ea"/>
                <a:cs typeface="+mn-cs"/>
                <a:sym typeface="Calibri"/>
              </a:defRPr>
            </a:pPr>
            <a:endParaRPr sz="4800" dirty="0">
              <a:latin typeface="Georgia" panose="02040502050405020303" pitchFamily="18" charset="0"/>
              <a:ea typeface="Georgia"/>
              <a:cs typeface="Georgia"/>
              <a:sym typeface="Georgia"/>
            </a:endParaRPr>
          </a:p>
          <a:p>
            <a:pPr marL="481260" indent="-481260">
              <a:buSzPct val="100000"/>
              <a:buChar char="•"/>
              <a:defRPr sz="1200">
                <a:uFill>
                  <a:solidFill>
                    <a:srgbClr val="000000"/>
                  </a:solidFill>
                </a:uFill>
                <a:latin typeface="+mn-lt"/>
                <a:ea typeface="+mn-ea"/>
                <a:cs typeface="+mn-cs"/>
                <a:sym typeface="Calibri"/>
              </a:defRPr>
            </a:pPr>
            <a:r>
              <a:rPr sz="4800" dirty="0">
                <a:latin typeface="Georgia" panose="02040502050405020303" pitchFamily="18" charset="0"/>
                <a:ea typeface="Georgia"/>
                <a:cs typeface="Georgia"/>
                <a:sym typeface="Georgia"/>
              </a:rPr>
              <a:t>Blitz until as smooth as you can get it, then pour into loll</a:t>
            </a:r>
            <a:r>
              <a:rPr lang="en-US" sz="4800" dirty="0">
                <a:latin typeface="Georgia" panose="02040502050405020303" pitchFamily="18" charset="0"/>
                <a:ea typeface="Georgia"/>
                <a:cs typeface="Georgia"/>
                <a:sym typeface="Georgia"/>
              </a:rPr>
              <a:t>ipop</a:t>
            </a:r>
            <a:r>
              <a:rPr sz="4800" dirty="0">
                <a:latin typeface="Georgia" panose="02040502050405020303" pitchFamily="18" charset="0"/>
                <a:ea typeface="Georgia"/>
                <a:cs typeface="Georgia"/>
                <a:sym typeface="Georgia"/>
              </a:rPr>
              <a:t> containers, poke in sticks and freeze until solid.</a:t>
            </a:r>
          </a:p>
        </p:txBody>
      </p:sp>
      <p:sp>
        <p:nvSpPr>
          <p:cNvPr id="107" name="As a seller’s agent, my fiduciary responsibility is to the home seller.…"/>
          <p:cNvSpPr txBox="1"/>
          <p:nvPr/>
        </p:nvSpPr>
        <p:spPr>
          <a:xfrm>
            <a:off x="10466464" y="35367296"/>
            <a:ext cx="18589472" cy="135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lgn="ctr">
              <a:defRPr sz="1600" b="1">
                <a:solidFill>
                  <a:srgbClr val="7E9E55"/>
                </a:solidFill>
                <a:latin typeface="+mn-lt"/>
                <a:ea typeface="+mn-ea"/>
                <a:cs typeface="+mn-cs"/>
                <a:sym typeface="Calibri"/>
              </a:defRPr>
            </a:lvl1pPr>
          </a:lstStyle>
          <a:p>
            <a:r>
              <a:rPr sz="6400"/>
              <a:t>Agent Contact Info / Photo / Website Here.</a:t>
            </a:r>
          </a:p>
        </p:txBody>
      </p:sp>
      <p:grpSp>
        <p:nvGrpSpPr>
          <p:cNvPr id="110" name="avatar-01.png"/>
          <p:cNvGrpSpPr/>
          <p:nvPr/>
        </p:nvGrpSpPr>
        <p:grpSpPr>
          <a:xfrm>
            <a:off x="1038622" y="32173566"/>
            <a:ext cx="7566028" cy="7718428"/>
            <a:chOff x="0" y="0"/>
            <a:chExt cx="1891506" cy="1929606"/>
          </a:xfrm>
        </p:grpSpPr>
        <p:pic>
          <p:nvPicPr>
            <p:cNvPr id="109" name="avatar-01.png" descr="avatar-01.png"/>
            <p:cNvPicPr>
              <a:picLocks noChangeAspect="1"/>
            </p:cNvPicPr>
            <p:nvPr/>
          </p:nvPicPr>
          <p:blipFill>
            <a:blip r:embed="rId3"/>
            <a:stretch>
              <a:fillRect/>
            </a:stretch>
          </p:blipFill>
          <p:spPr>
            <a:xfrm>
              <a:off x="203200" y="203200"/>
              <a:ext cx="1485107" cy="1485107"/>
            </a:xfrm>
            <a:prstGeom prst="rect">
              <a:avLst/>
            </a:prstGeom>
            <a:ln>
              <a:noFill/>
            </a:ln>
            <a:effectLst/>
          </p:spPr>
        </p:pic>
        <p:pic>
          <p:nvPicPr>
            <p:cNvPr id="108" name="avatar-01.png" descr="avatar-01.png"/>
            <p:cNvPicPr>
              <a:picLocks/>
            </p:cNvPicPr>
            <p:nvPr/>
          </p:nvPicPr>
          <p:blipFill>
            <a:blip r:embed="rId4"/>
            <a:stretch>
              <a:fillRect/>
            </a:stretch>
          </p:blipFill>
          <p:spPr>
            <a:xfrm>
              <a:off x="0" y="0"/>
              <a:ext cx="1891507" cy="1929607"/>
            </a:xfrm>
            <a:prstGeom prst="rect">
              <a:avLst/>
            </a:prstGeom>
            <a:effectLst/>
          </p:spPr>
        </p:pic>
      </p:grpSp>
      <p:sp>
        <p:nvSpPr>
          <p:cNvPr id="111" name="TextBox 9"/>
          <p:cNvSpPr txBox="1"/>
          <p:nvPr/>
        </p:nvSpPr>
        <p:spPr>
          <a:xfrm>
            <a:off x="1433264" y="11676064"/>
            <a:ext cx="12902800" cy="332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defRPr sz="1200">
                <a:uFill>
                  <a:solidFill>
                    <a:srgbClr val="000000"/>
                  </a:solidFill>
                </a:uFill>
                <a:latin typeface="Georgia"/>
                <a:ea typeface="Georgia"/>
                <a:cs typeface="Georgia"/>
                <a:sym typeface="Georgia"/>
              </a:defRPr>
            </a:lvl1pPr>
          </a:lstStyle>
          <a:p>
            <a:r>
              <a:rPr sz="4800" dirty="0">
                <a:latin typeface="Georgia" panose="02040502050405020303" pitchFamily="18" charset="0"/>
              </a:rPr>
              <a:t>Use the whole orange for these lollipops, rather than just the juice, and with the addition of fresh pear you get extra nutrients. A great </a:t>
            </a:r>
            <a:r>
              <a:rPr sz="4800" dirty="0">
                <a:latin typeface="Georgia" panose="02040502050405020303" pitchFamily="18" charset="0"/>
                <a:cs typeface="Calibri" panose="020F0502020204030204" pitchFamily="34" charset="0"/>
              </a:rPr>
              <a:t>healthy</a:t>
            </a:r>
            <a:r>
              <a:rPr sz="4800" dirty="0">
                <a:latin typeface="Georgia" panose="02040502050405020303" pitchFamily="18" charset="0"/>
              </a:rPr>
              <a:t> treat for summer.</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727</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Georgia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Darryl Davis</cp:lastModifiedBy>
  <cp:revision>7</cp:revision>
  <dcterms:modified xsi:type="dcterms:W3CDTF">2022-04-29T15:10:59Z</dcterms:modified>
</cp:coreProperties>
</file>