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31089600" cy="40233600"/>
  <p:notesSz cx="6858000" cy="9144000"/>
  <p:defaultTextStyle>
    <a:defPPr marL="0" marR="0" indent="0" algn="l" defTabSz="3657600" rtl="0" fontAlgn="auto" latinLnBrk="1"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15578-E678-4A23-8FD3-37F6A4EAD6AA}" v="3" dt="2021-04-22T20:52:58.60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21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escobar" clId="Web-{96B15578-E678-4A23-8FD3-37F6A4EAD6AA}"/>
    <pc:docChg chg="modSld">
      <pc:chgData name="julie escobar" userId="" providerId="" clId="Web-{96B15578-E678-4A23-8FD3-37F6A4EAD6AA}" dt="2021-04-22T20:52:58.603" v="2" actId="1076"/>
      <pc:docMkLst>
        <pc:docMk/>
      </pc:docMkLst>
      <pc:sldChg chg="modSp">
        <pc:chgData name="julie escobar" userId="" providerId="" clId="Web-{96B15578-E678-4A23-8FD3-37F6A4EAD6AA}" dt="2021-04-22T20:52:20.602" v="1" actId="14100"/>
        <pc:sldMkLst>
          <pc:docMk/>
          <pc:sldMk cId="0" sldId="256"/>
        </pc:sldMkLst>
        <pc:spChg chg="mod">
          <ac:chgData name="julie escobar" userId="" providerId="" clId="Web-{96B15578-E678-4A23-8FD3-37F6A4EAD6AA}" dt="2021-04-22T20:52:20.602" v="1" actId="14100"/>
          <ac:spMkLst>
            <pc:docMk/>
            <pc:sldMk cId="0" sldId="256"/>
            <ac:spMk id="100" creationId="{00000000-0000-0000-0000-000000000000}"/>
          </ac:spMkLst>
        </pc:spChg>
      </pc:sldChg>
      <pc:sldChg chg="modSp">
        <pc:chgData name="julie escobar" userId="" providerId="" clId="Web-{96B15578-E678-4A23-8FD3-37F6A4EAD6AA}" dt="2021-04-22T20:52:58.603" v="2" actId="1076"/>
        <pc:sldMkLst>
          <pc:docMk/>
          <pc:sldMk cId="0" sldId="257"/>
        </pc:sldMkLst>
        <pc:spChg chg="mod">
          <ac:chgData name="julie escobar" userId="" providerId="" clId="Web-{96B15578-E678-4A23-8FD3-37F6A4EAD6AA}" dt="2021-04-22T20:52:58.603" v="2" actId="1076"/>
          <ac:spMkLst>
            <pc:docMk/>
            <pc:sldMk cId="0" sldId="257"/>
            <ac:spMk id="10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2103438" y="685800"/>
            <a:ext cx="2651125"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4800">
        <a:latin typeface="+mn-lt"/>
        <a:ea typeface="+mn-ea"/>
        <a:cs typeface="+mn-cs"/>
        <a:sym typeface="Calibri"/>
      </a:defRPr>
    </a:lvl1pPr>
    <a:lvl2pPr indent="914400" defTabSz="1828800" latinLnBrk="0">
      <a:defRPr sz="4800">
        <a:latin typeface="+mn-lt"/>
        <a:ea typeface="+mn-ea"/>
        <a:cs typeface="+mn-cs"/>
        <a:sym typeface="Calibri"/>
      </a:defRPr>
    </a:lvl2pPr>
    <a:lvl3pPr indent="1828800" defTabSz="1828800" latinLnBrk="0">
      <a:defRPr sz="4800">
        <a:latin typeface="+mn-lt"/>
        <a:ea typeface="+mn-ea"/>
        <a:cs typeface="+mn-cs"/>
        <a:sym typeface="Calibri"/>
      </a:defRPr>
    </a:lvl3pPr>
    <a:lvl4pPr indent="2743200" defTabSz="1828800" latinLnBrk="0">
      <a:defRPr sz="4800">
        <a:latin typeface="+mn-lt"/>
        <a:ea typeface="+mn-ea"/>
        <a:cs typeface="+mn-cs"/>
        <a:sym typeface="Calibri"/>
      </a:defRPr>
    </a:lvl4pPr>
    <a:lvl5pPr indent="3657600" defTabSz="1828800" latinLnBrk="0">
      <a:defRPr sz="4800">
        <a:latin typeface="+mn-lt"/>
        <a:ea typeface="+mn-ea"/>
        <a:cs typeface="+mn-cs"/>
        <a:sym typeface="Calibri"/>
      </a:defRPr>
    </a:lvl5pPr>
    <a:lvl6pPr indent="4572000" defTabSz="1828800" latinLnBrk="0">
      <a:defRPr sz="4800">
        <a:latin typeface="+mn-lt"/>
        <a:ea typeface="+mn-ea"/>
        <a:cs typeface="+mn-cs"/>
        <a:sym typeface="Calibri"/>
      </a:defRPr>
    </a:lvl6pPr>
    <a:lvl7pPr indent="5486400" defTabSz="1828800" latinLnBrk="0">
      <a:defRPr sz="4800">
        <a:latin typeface="+mn-lt"/>
        <a:ea typeface="+mn-ea"/>
        <a:cs typeface="+mn-cs"/>
        <a:sym typeface="Calibri"/>
      </a:defRPr>
    </a:lvl7pPr>
    <a:lvl8pPr indent="6400800" defTabSz="1828800" latinLnBrk="0">
      <a:defRPr sz="4800">
        <a:latin typeface="+mn-lt"/>
        <a:ea typeface="+mn-ea"/>
        <a:cs typeface="+mn-cs"/>
        <a:sym typeface="Calibri"/>
      </a:defRPr>
    </a:lvl8pPr>
    <a:lvl9pPr indent="7315200" defTabSz="1828800" latinLnBrk="0">
      <a:defRPr sz="48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331722" y="6584534"/>
            <a:ext cx="26426164" cy="14007260"/>
          </a:xfrm>
          <a:prstGeom prst="rect">
            <a:avLst/>
          </a:prstGeom>
        </p:spPr>
        <p:txBody>
          <a:bodyPr anchor="b"/>
          <a:lstStyle>
            <a:lvl1pPr algn="ctr">
              <a:defRPr sz="20400"/>
            </a:lvl1pPr>
          </a:lstStyle>
          <a:p>
            <a:r>
              <a:t>Title Text</a:t>
            </a:r>
          </a:p>
        </p:txBody>
      </p:sp>
      <p:sp>
        <p:nvSpPr>
          <p:cNvPr id="12" name="Body Level One…"/>
          <p:cNvSpPr txBox="1">
            <a:spLocks noGrp="1"/>
          </p:cNvSpPr>
          <p:nvPr>
            <p:ph type="body" sz="quarter" idx="1"/>
          </p:nvPr>
        </p:nvSpPr>
        <p:spPr>
          <a:xfrm>
            <a:off x="3886200" y="21131958"/>
            <a:ext cx="23317200" cy="9713812"/>
          </a:xfrm>
          <a:prstGeom prst="rect">
            <a:avLst/>
          </a:prstGeom>
        </p:spPr>
        <p:txBody>
          <a:bodyPr/>
          <a:lstStyle>
            <a:lvl1pPr marL="0" indent="0" algn="ctr">
              <a:buSzTx/>
              <a:buFontTx/>
              <a:buNone/>
              <a:defRPr sz="8000"/>
            </a:lvl1pPr>
            <a:lvl2pPr marL="0" indent="0" algn="ctr">
              <a:buSzTx/>
              <a:buFontTx/>
              <a:buNone/>
              <a:defRPr sz="8000"/>
            </a:lvl2pPr>
            <a:lvl3pPr marL="0" indent="0" algn="ctr">
              <a:buSzTx/>
              <a:buFontTx/>
              <a:buNone/>
              <a:defRPr sz="8000"/>
            </a:lvl3pPr>
            <a:lvl4pPr marL="0" indent="0" algn="ctr">
              <a:buSzTx/>
              <a:buFontTx/>
              <a:buNone/>
              <a:defRPr sz="8000"/>
            </a:lvl4pPr>
            <a:lvl5pPr marL="0" indent="0" algn="ctr">
              <a:buSzTx/>
              <a:buFontTx/>
              <a:buNone/>
              <a:defRPr sz="8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121218" y="10030472"/>
            <a:ext cx="26814788" cy="16736064"/>
          </a:xfrm>
          <a:prstGeom prst="rect">
            <a:avLst/>
          </a:prstGeom>
        </p:spPr>
        <p:txBody>
          <a:bodyPr anchor="b"/>
          <a:lstStyle>
            <a:lvl1pPr>
              <a:defRPr sz="20400"/>
            </a:lvl1pPr>
          </a:lstStyle>
          <a:p>
            <a:r>
              <a:t>Title Text</a:t>
            </a:r>
          </a:p>
        </p:txBody>
      </p:sp>
      <p:sp>
        <p:nvSpPr>
          <p:cNvPr id="30" name="Body Level One…"/>
          <p:cNvSpPr txBox="1">
            <a:spLocks noGrp="1"/>
          </p:cNvSpPr>
          <p:nvPr>
            <p:ph type="body" sz="quarter" idx="1"/>
          </p:nvPr>
        </p:nvSpPr>
        <p:spPr>
          <a:xfrm>
            <a:off x="2121218" y="26924852"/>
            <a:ext cx="26814788" cy="8801104"/>
          </a:xfrm>
          <a:prstGeom prst="rect">
            <a:avLst/>
          </a:prstGeom>
        </p:spPr>
        <p:txBody>
          <a:bodyPr/>
          <a:lstStyle>
            <a:lvl1pPr marL="0" indent="0">
              <a:buSzTx/>
              <a:buFontTx/>
              <a:buNone/>
              <a:defRPr sz="8000"/>
            </a:lvl1pPr>
            <a:lvl2pPr marL="0" indent="0">
              <a:buSzTx/>
              <a:buFontTx/>
              <a:buNone/>
              <a:defRPr sz="8000"/>
            </a:lvl2pPr>
            <a:lvl3pPr marL="0" indent="0">
              <a:buSzTx/>
              <a:buFontTx/>
              <a:buNone/>
              <a:defRPr sz="8000"/>
            </a:lvl3pPr>
            <a:lvl4pPr marL="0" indent="0">
              <a:buSzTx/>
              <a:buFontTx/>
              <a:buNone/>
              <a:defRPr sz="8000"/>
            </a:lvl4pPr>
            <a:lvl5pPr marL="0" indent="0">
              <a:buSzTx/>
              <a:buFontTx/>
              <a:buNone/>
              <a:defRPr sz="8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137406" y="10710336"/>
            <a:ext cx="13213092" cy="2552785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2141452" y="2142078"/>
            <a:ext cx="26814792" cy="7776644"/>
          </a:xfrm>
          <a:prstGeom prst="rect">
            <a:avLst/>
          </a:prstGeom>
        </p:spPr>
        <p:txBody>
          <a:bodyPr/>
          <a:lstStyle/>
          <a:p>
            <a:r>
              <a:t>Title Text</a:t>
            </a:r>
          </a:p>
        </p:txBody>
      </p:sp>
      <p:sp>
        <p:nvSpPr>
          <p:cNvPr id="48" name="Body Level One…"/>
          <p:cNvSpPr txBox="1">
            <a:spLocks noGrp="1"/>
          </p:cNvSpPr>
          <p:nvPr>
            <p:ph type="body" sz="quarter" idx="1"/>
          </p:nvPr>
        </p:nvSpPr>
        <p:spPr>
          <a:xfrm>
            <a:off x="2141466" y="9862824"/>
            <a:ext cx="13152356" cy="4833624"/>
          </a:xfrm>
          <a:prstGeom prst="rect">
            <a:avLst/>
          </a:prstGeom>
        </p:spPr>
        <p:txBody>
          <a:bodyPr anchor="b"/>
          <a:lstStyle>
            <a:lvl1pPr marL="0" indent="0">
              <a:buSzTx/>
              <a:buFontTx/>
              <a:buNone/>
              <a:defRPr sz="8000" b="1"/>
            </a:lvl1pPr>
            <a:lvl2pPr marL="0" indent="0">
              <a:buSzTx/>
              <a:buFontTx/>
              <a:buNone/>
              <a:defRPr sz="8000" b="1"/>
            </a:lvl2pPr>
            <a:lvl3pPr marL="0" indent="0">
              <a:buSzTx/>
              <a:buFontTx/>
              <a:buNone/>
              <a:defRPr sz="8000" b="1"/>
            </a:lvl3pPr>
            <a:lvl4pPr marL="0" indent="0">
              <a:buSzTx/>
              <a:buFontTx/>
              <a:buNone/>
              <a:defRPr sz="8000" b="1"/>
            </a:lvl4pPr>
            <a:lvl5pPr marL="0" indent="0">
              <a:buSzTx/>
              <a:buFontTx/>
              <a:buNone/>
              <a:defRPr sz="80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5739114" y="9862824"/>
            <a:ext cx="13217132" cy="483362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141452" y="2682236"/>
            <a:ext cx="10027216" cy="9387848"/>
          </a:xfrm>
          <a:prstGeom prst="rect">
            <a:avLst/>
          </a:prstGeom>
        </p:spPr>
        <p:txBody>
          <a:bodyPr anchor="b"/>
          <a:lstStyle>
            <a:lvl1pPr>
              <a:defRPr sz="10800"/>
            </a:lvl1pPr>
          </a:lstStyle>
          <a:p>
            <a:r>
              <a:t>Title Text</a:t>
            </a:r>
          </a:p>
        </p:txBody>
      </p:sp>
      <p:sp>
        <p:nvSpPr>
          <p:cNvPr id="73" name="Body Level One…"/>
          <p:cNvSpPr txBox="1">
            <a:spLocks noGrp="1"/>
          </p:cNvSpPr>
          <p:nvPr>
            <p:ph type="body" sz="half" idx="1"/>
          </p:nvPr>
        </p:nvSpPr>
        <p:spPr>
          <a:xfrm>
            <a:off x="13217130" y="5792904"/>
            <a:ext cx="15739116" cy="28591936"/>
          </a:xfrm>
          <a:prstGeom prst="rect">
            <a:avLst/>
          </a:prstGeom>
        </p:spPr>
        <p:txBody>
          <a:bodyPr/>
          <a:lstStyle>
            <a:lvl1pPr>
              <a:defRPr sz="10800"/>
            </a:lvl1pPr>
            <a:lvl2pPr marL="2466892" indent="-912412">
              <a:defRPr sz="10800"/>
            </a:lvl2pPr>
            <a:lvl3pPr marL="4158228" indent="-1049272">
              <a:defRPr sz="10800"/>
            </a:lvl3pPr>
            <a:lvl4pPr marL="5897876" indent="-1234436">
              <a:defRPr sz="10800"/>
            </a:lvl4pPr>
            <a:lvl5pPr marL="7452352" indent="-1234440">
              <a:defRPr sz="108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2141452" y="12070082"/>
            <a:ext cx="10027216" cy="22361324"/>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141452" y="2682236"/>
            <a:ext cx="10027216" cy="9387848"/>
          </a:xfrm>
          <a:prstGeom prst="rect">
            <a:avLst/>
          </a:prstGeom>
        </p:spPr>
        <p:txBody>
          <a:bodyPr anchor="b"/>
          <a:lstStyle>
            <a:lvl1pPr>
              <a:defRPr sz="10800"/>
            </a:lvl1pPr>
          </a:lstStyle>
          <a:p>
            <a:r>
              <a:t>Title Text</a:t>
            </a:r>
          </a:p>
        </p:txBody>
      </p:sp>
      <p:sp>
        <p:nvSpPr>
          <p:cNvPr id="83" name="Picture Placeholder 2"/>
          <p:cNvSpPr>
            <a:spLocks noGrp="1"/>
          </p:cNvSpPr>
          <p:nvPr>
            <p:ph type="pic" sz="half" idx="21"/>
          </p:nvPr>
        </p:nvSpPr>
        <p:spPr>
          <a:xfrm>
            <a:off x="13217130" y="5792904"/>
            <a:ext cx="15739116" cy="28591936"/>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2141452" y="12070082"/>
            <a:ext cx="10027216" cy="22361324"/>
          </a:xfrm>
          <a:prstGeom prst="rect">
            <a:avLst/>
          </a:prstGeom>
        </p:spPr>
        <p:txBody>
          <a:bodyPr/>
          <a:lstStyle>
            <a:lvl1pPr marL="0" indent="0">
              <a:buSzTx/>
              <a:buFontTx/>
              <a:buNone/>
              <a:defRPr sz="5200"/>
            </a:lvl1pPr>
            <a:lvl2pPr marL="0" indent="0">
              <a:buSzTx/>
              <a:buFontTx/>
              <a:buNone/>
              <a:defRPr sz="5200"/>
            </a:lvl2pPr>
            <a:lvl3pPr marL="0" indent="0">
              <a:buSzTx/>
              <a:buFontTx/>
              <a:buNone/>
              <a:defRPr sz="5200"/>
            </a:lvl3pPr>
            <a:lvl4pPr marL="0" indent="0">
              <a:buSzTx/>
              <a:buFontTx/>
              <a:buNone/>
              <a:defRPr sz="5200"/>
            </a:lvl4pPr>
            <a:lvl5pPr marL="0" indent="0">
              <a:buSzTx/>
              <a:buFontTx/>
              <a:buNone/>
              <a:defRPr sz="5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137404" y="2142078"/>
            <a:ext cx="26814792" cy="7776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2137404" y="10710336"/>
            <a:ext cx="26814792" cy="25527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8258742" y="38007691"/>
            <a:ext cx="693456" cy="707882"/>
          </a:xfrm>
          <a:prstGeom prst="rect">
            <a:avLst/>
          </a:prstGeom>
          <a:ln w="12700">
            <a:miter lim="400000"/>
          </a:ln>
        </p:spPr>
        <p:txBody>
          <a:bodyPr wrap="none" lIns="45718" tIns="45718" rIns="45718" bIns="45718" anchor="ctr">
            <a:spAutoFit/>
          </a:bodyPr>
          <a:lstStyle>
            <a:lvl1pPr algn="r">
              <a:defRPr sz="40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1pPr>
      <a:lvl2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2pPr>
      <a:lvl3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3pPr>
      <a:lvl4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4pPr>
      <a:lvl5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5pPr>
      <a:lvl6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6pPr>
      <a:lvl7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7pPr>
      <a:lvl8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8pPr>
      <a:lvl9pPr marL="0" marR="0" indent="0" algn="l" defTabSz="3108960"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mn-lt"/>
          <a:ea typeface="+mn-ea"/>
          <a:cs typeface="+mn-cs"/>
          <a:sym typeface="Calibri"/>
        </a:defRPr>
      </a:lvl9pPr>
    </p:titleStyle>
    <p:bodyStyle>
      <a:lvl1pPr marL="777240" marR="0" indent="-777240"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1pPr>
      <a:lvl2pPr marL="2448304" marR="0" indent="-89382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2pPr>
      <a:lvl3pPr marL="4160520" marR="0" indent="-1051560"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3pPr>
      <a:lvl4pPr marL="585520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4pPr>
      <a:lvl5pPr marL="740968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5pPr>
      <a:lvl6pPr marL="8964168" marR="0" indent="-1191768"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6pPr>
      <a:lvl7pPr marL="10518644" marR="0" indent="-1191768"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7pPr>
      <a:lvl8pPr marL="1207312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8pPr>
      <a:lvl9pPr marL="13627608" marR="0" indent="-1191764" algn="l" defTabSz="3108960"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mn-lt"/>
          <a:ea typeface="+mn-ea"/>
          <a:cs typeface="+mn-cs"/>
          <a:sym typeface="Calibri"/>
        </a:defRPr>
      </a:lvl9pPr>
    </p:bodyStyle>
    <p:otherStyle>
      <a:lvl1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August-Newsletter-01.png" descr="August-Newsletter-01.png"/>
          <p:cNvPicPr>
            <a:picLocks noChangeAspect="1"/>
          </p:cNvPicPr>
          <p:nvPr/>
        </p:nvPicPr>
        <p:blipFill>
          <a:blip r:embed="rId2"/>
          <a:srcRect l="3" r="3"/>
          <a:stretch>
            <a:fillRect/>
          </a:stretch>
        </p:blipFill>
        <p:spPr>
          <a:xfrm>
            <a:off x="1212" y="-4"/>
            <a:ext cx="31087176" cy="36128896"/>
          </a:xfrm>
          <a:prstGeom prst="rect">
            <a:avLst/>
          </a:prstGeom>
          <a:ln w="12700">
            <a:miter lim="400000"/>
          </a:ln>
        </p:spPr>
      </p:pic>
      <p:sp>
        <p:nvSpPr>
          <p:cNvPr id="95" name="TextBox 9"/>
          <p:cNvSpPr txBox="1"/>
          <p:nvPr/>
        </p:nvSpPr>
        <p:spPr>
          <a:xfrm>
            <a:off x="998204" y="22948910"/>
            <a:ext cx="30090184" cy="240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lvl1pPr>
              <a:defRPr sz="1100">
                <a:uFill>
                  <a:solidFill>
                    <a:srgbClr val="000000"/>
                  </a:solidFill>
                </a:uFill>
                <a:latin typeface="Georgia"/>
                <a:ea typeface="Georgia"/>
                <a:cs typeface="Georgia"/>
                <a:sym typeface="Georgia"/>
              </a:defRPr>
            </a:lvl1pPr>
          </a:lstStyle>
          <a:p>
            <a:pPr>
              <a:defRPr>
                <a:latin typeface="+mn-lt"/>
                <a:ea typeface="+mn-ea"/>
                <a:cs typeface="+mn-cs"/>
                <a:sym typeface="Calibri"/>
              </a:defRPr>
            </a:pPr>
            <a:r>
              <a:rPr lang="es-ES" sz="4400" dirty="0"/>
              <a:t>Una de las reformas más baratas, pero más efectivas, que puede hacer para dar un lavado de cara a su casa es una nueva capa de pintura, especialmente si se está preparando para vender su casa. Para asegurarse de que sus esfuerzos tengan el mejor aspecto, evite estos errores comunes:</a:t>
            </a:r>
            <a:endParaRPr sz="4400" dirty="0"/>
          </a:p>
        </p:txBody>
      </p:sp>
      <p:sp>
        <p:nvSpPr>
          <p:cNvPr id="96" name="Small spaces like bathrooms doing best with pale blue, periwinkle, or greys averaged over $5000 more. Grey-green was another color that does very well in the bathroom.…"/>
          <p:cNvSpPr txBox="1"/>
          <p:nvPr/>
        </p:nvSpPr>
        <p:spPr>
          <a:xfrm>
            <a:off x="51704" y="25244872"/>
            <a:ext cx="17423496" cy="12064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72" tIns="182872" rIns="182872" bIns="182872">
            <a:spAutoFit/>
          </a:bodyPr>
          <a:lstStyle/>
          <a:p>
            <a:pPr marL="1828800" indent="-914400">
              <a:buSzPct val="100000"/>
              <a:buAutoNum type="arabicPeriod"/>
              <a:defRPr sz="1000">
                <a:uFill>
                  <a:solidFill>
                    <a:srgbClr val="000000"/>
                  </a:solidFill>
                </a:uFill>
                <a:latin typeface="Georgia"/>
                <a:ea typeface="Georgia"/>
                <a:cs typeface="Georgia"/>
                <a:sym typeface="Georgia"/>
              </a:defRPr>
            </a:pPr>
            <a:r>
              <a:rPr lang="es-ES" sz="4000" b="1" dirty="0"/>
              <a:t>No gastes en brochas y herramientas de pintura. </a:t>
            </a:r>
            <a:r>
              <a:rPr lang="es-ES" sz="4000" dirty="0"/>
              <a:t>Lo sabemos... acabas de gastar un montón de dinero en pintura y ahora quieres recortar gastos comprando herramientas de menor calidad, pero el dinero que te ahorras no vale la pena por un trabajo de pintura más pobre.</a:t>
            </a:r>
          </a:p>
          <a:p>
            <a:pPr marL="1828800" indent="-914400">
              <a:buSzPct val="100000"/>
              <a:buAutoNum type="arabicPeriod"/>
              <a:defRPr sz="1000">
                <a:uFill>
                  <a:solidFill>
                    <a:srgbClr val="000000"/>
                  </a:solidFill>
                </a:uFill>
                <a:latin typeface="Georgia"/>
                <a:ea typeface="Georgia"/>
                <a:cs typeface="Georgia"/>
                <a:sym typeface="Georgia"/>
              </a:defRPr>
            </a:pPr>
            <a:r>
              <a:rPr lang="es-ES" sz="4000" b="1" dirty="0"/>
              <a:t>No preparar las paredes adecuadamente, o no hacerlo en absoluto. </a:t>
            </a:r>
            <a:r>
              <a:rPr lang="es-ES" sz="4000" dirty="0"/>
              <a:t>Repare los agujeros y grietas, y lave las paredes a fondo antes de aplicar la pintura, o la pintura no saldrá bien.</a:t>
            </a:r>
          </a:p>
          <a:p>
            <a:pPr marL="1828800" indent="-914400">
              <a:buSzPct val="100000"/>
              <a:buAutoNum type="arabicPeriod"/>
              <a:defRPr sz="1000">
                <a:uFill>
                  <a:solidFill>
                    <a:srgbClr val="000000"/>
                  </a:solidFill>
                </a:uFill>
                <a:latin typeface="Georgia"/>
                <a:ea typeface="Georgia"/>
                <a:cs typeface="Georgia"/>
                <a:sym typeface="Georgia"/>
              </a:defRPr>
            </a:pPr>
            <a:r>
              <a:rPr lang="es-ES" sz="4000" b="1" dirty="0"/>
              <a:t>No preparar la zona de trabajo. </a:t>
            </a:r>
            <a:r>
              <a:rPr lang="es-ES" sz="4000" dirty="0"/>
              <a:t>Mueve los muebles fuera de la habitación, si es posible, y pon telas en el suelo o sobre los muebles que se queden. La pintura gotea.</a:t>
            </a:r>
          </a:p>
          <a:p>
            <a:pPr marL="1828800" indent="-914400">
              <a:buSzPct val="100000"/>
              <a:buAutoNum type="arabicPeriod"/>
              <a:defRPr sz="1000">
                <a:uFill>
                  <a:solidFill>
                    <a:srgbClr val="000000"/>
                  </a:solidFill>
                </a:uFill>
                <a:latin typeface="Georgia"/>
                <a:ea typeface="Georgia"/>
                <a:cs typeface="Georgia"/>
                <a:sym typeface="Georgia"/>
              </a:defRPr>
            </a:pPr>
            <a:r>
              <a:rPr lang="es-ES" sz="4000" b="1" dirty="0"/>
              <a:t>Decidir no poner cinta de pintor sobre los zócalos, </a:t>
            </a:r>
            <a:r>
              <a:rPr lang="es-ES" sz="4000" dirty="0"/>
              <a:t>las molduras de las puertas y los marcos de las ventanas. La pintura goteará un poco, por muy cuidadoso que seas, y si pones la cinta adhesiva correctamente obtendrás los bordes limpios y nítidos que deseas.</a:t>
            </a:r>
            <a:r>
              <a:rPr lang="es-ES" sz="4000" b="1" dirty="0"/>
              <a:t> </a:t>
            </a:r>
          </a:p>
          <a:p>
            <a:pPr marL="1828800" indent="-914400">
              <a:buSzPct val="100000"/>
              <a:buAutoNum type="arabicPeriod"/>
              <a:defRPr sz="1000">
                <a:uFill>
                  <a:solidFill>
                    <a:srgbClr val="000000"/>
                  </a:solidFill>
                </a:uFill>
                <a:latin typeface="Georgia"/>
                <a:ea typeface="Georgia"/>
                <a:cs typeface="Georgia"/>
                <a:sym typeface="Georgia"/>
              </a:defRPr>
            </a:pPr>
            <a:r>
              <a:rPr lang="es-ES" sz="4000" b="1" dirty="0"/>
              <a:t>Omitir la imprimación. </a:t>
            </a:r>
            <a:r>
              <a:rPr lang="es-ES" sz="4000" dirty="0"/>
              <a:t>La imprimación es imprescindible. Esta capa ayudará a que la pintura se adhiera mejor a la pared, se extienda con más suavidad y evite que se vea el color anterior. </a:t>
            </a:r>
            <a:endParaRPr lang="en-US" sz="4000" dirty="0"/>
          </a:p>
        </p:txBody>
      </p:sp>
      <p:sp>
        <p:nvSpPr>
          <p:cNvPr id="97" name="As a seller’s agent, my fiduciary responsibility is to the home seller.…"/>
          <p:cNvSpPr txBox="1"/>
          <p:nvPr/>
        </p:nvSpPr>
        <p:spPr>
          <a:xfrm>
            <a:off x="6250064" y="38468300"/>
            <a:ext cx="18589472" cy="135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lvl1pPr algn="ctr">
              <a:defRPr sz="1600" b="1">
                <a:solidFill>
                  <a:srgbClr val="77994C"/>
                </a:solidFill>
                <a:latin typeface="+mn-lt"/>
                <a:ea typeface="+mn-ea"/>
                <a:cs typeface="+mn-cs"/>
                <a:sym typeface="Calibri"/>
              </a:defRPr>
            </a:lvl1pPr>
          </a:lstStyle>
          <a:p>
            <a:r>
              <a:rPr lang="es-ES" sz="6400" dirty="0"/>
              <a:t>Información de contacto del agente / sitio web aquí.</a:t>
            </a:r>
            <a:endParaRPr sz="6400" dirty="0"/>
          </a:p>
        </p:txBody>
      </p:sp>
      <p:pic>
        <p:nvPicPr>
          <p:cNvPr id="98" name="PA logo horizontal black.png" descr="PA logo horizontal black.png"/>
          <p:cNvPicPr>
            <a:picLocks noChangeAspect="1"/>
          </p:cNvPicPr>
          <p:nvPr/>
        </p:nvPicPr>
        <p:blipFill>
          <a:blip r:embed="rId3"/>
          <a:stretch>
            <a:fillRect/>
          </a:stretch>
        </p:blipFill>
        <p:spPr>
          <a:xfrm>
            <a:off x="3291974" y="4104708"/>
            <a:ext cx="5831844" cy="1330960"/>
          </a:xfrm>
          <a:prstGeom prst="rect">
            <a:avLst/>
          </a:prstGeom>
          <a:ln w="12700">
            <a:miter lim="400000"/>
          </a:ln>
        </p:spPr>
      </p:pic>
      <p:sp>
        <p:nvSpPr>
          <p:cNvPr id="99" name="Small spaces like bathrooms doing best with pale blue, periwinkle, or greys averaged over $5000 more. Grey-green was another color that does very well in the bathroom.…"/>
          <p:cNvSpPr txBox="1"/>
          <p:nvPr/>
        </p:nvSpPr>
        <p:spPr>
          <a:xfrm>
            <a:off x="16499184" y="25302302"/>
            <a:ext cx="14031360" cy="11203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p>
            <a:pPr marL="1828800" indent="-914400">
              <a:buSzPct val="100000"/>
              <a:buAutoNum type="arabicPeriod" startAt="6"/>
              <a:defRPr sz="1000">
                <a:uFill>
                  <a:solidFill>
                    <a:srgbClr val="000000"/>
                  </a:solidFill>
                </a:uFill>
                <a:latin typeface="Georgia"/>
                <a:ea typeface="Georgia"/>
                <a:cs typeface="Georgia"/>
                <a:sym typeface="Georgia"/>
              </a:defRPr>
            </a:pPr>
            <a:r>
              <a:rPr lang="es-ES" sz="4400" b="1" dirty="0"/>
              <a:t>Sumergir las cerdas. </a:t>
            </a:r>
            <a:r>
              <a:rPr lang="es-ES" sz="4400" dirty="0"/>
              <a:t>No sumerja la brocha en la pintura más de un tercio de su recorrido. Si se sumerge demasiado, la pintura se secará en las cerdas y será mucho más difícil de limpiar después.</a:t>
            </a:r>
          </a:p>
          <a:p>
            <a:pPr marL="1828800" indent="-914400">
              <a:buSzPct val="100000"/>
              <a:buAutoNum type="arabicPeriod" startAt="6"/>
              <a:defRPr sz="1000">
                <a:uFill>
                  <a:solidFill>
                    <a:srgbClr val="000000"/>
                  </a:solidFill>
                </a:uFill>
                <a:latin typeface="Georgia"/>
                <a:ea typeface="Georgia"/>
                <a:cs typeface="Georgia"/>
                <a:sym typeface="Georgia"/>
              </a:defRPr>
            </a:pPr>
            <a:r>
              <a:rPr lang="es-ES" sz="4400" b="1" dirty="0"/>
              <a:t>Aplicar la segunda capa demasiado pronto. </a:t>
            </a:r>
            <a:r>
              <a:rPr lang="es-ES" sz="4400" dirty="0"/>
              <a:t>Si la pintura no está completamente seca, añadir la segunda capa puede arruinar el trabajo. Normalmente, es una buena idea esperar 24 horas, pero compruebe el tiempo recomendado en el bote de pintura.</a:t>
            </a:r>
          </a:p>
          <a:p>
            <a:pPr marL="1828800" indent="-914400">
              <a:buSzPct val="100000"/>
              <a:buAutoNum type="arabicPeriod" startAt="6"/>
              <a:defRPr sz="1000">
                <a:uFill>
                  <a:solidFill>
                    <a:srgbClr val="000000"/>
                  </a:solidFill>
                </a:uFill>
                <a:latin typeface="Georgia"/>
                <a:ea typeface="Georgia"/>
                <a:cs typeface="Georgia"/>
                <a:sym typeface="Georgia"/>
              </a:defRPr>
            </a:pPr>
            <a:r>
              <a:rPr lang="es-ES" sz="4400" b="1" dirty="0"/>
              <a:t>No guardar bien la pintura sobrante. </a:t>
            </a:r>
            <a:r>
              <a:rPr lang="es-ES" sz="4400" dirty="0"/>
              <a:t>Si dejas que la pintura se seque, será imposible hacer retoques más tarde, así que coloca una capa de plástico sobre la lata antes de poner la tapa para evitar que se seque. </a:t>
            </a:r>
            <a:endParaRPr sz="4400" dirty="0"/>
          </a:p>
        </p:txBody>
      </p:sp>
      <p:sp>
        <p:nvSpPr>
          <p:cNvPr id="100" name="For other home maintenance tips, or ideas about budget-friendly renovations that could increase the value of your home, call me today!"/>
          <p:cNvSpPr txBox="1"/>
          <p:nvPr/>
        </p:nvSpPr>
        <p:spPr>
          <a:xfrm>
            <a:off x="998206" y="37195940"/>
            <a:ext cx="29532340" cy="1661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72" tIns="182872" rIns="182872" bIns="182872">
            <a:spAutoFit/>
          </a:bodyPr>
          <a:lstStyle>
            <a:lvl1pPr indent="228600">
              <a:defRPr sz="1100">
                <a:uFill>
                  <a:solidFill>
                    <a:srgbClr val="000000"/>
                  </a:solidFill>
                </a:uFill>
                <a:latin typeface="Georgia"/>
                <a:ea typeface="Georgia"/>
                <a:cs typeface="Georgia"/>
                <a:sym typeface="Georgia"/>
              </a:defRPr>
            </a:lvl1pPr>
          </a:lstStyle>
          <a:p>
            <a:r>
              <a:rPr lang="es-ES" sz="4200" dirty="0"/>
              <a:t>Para otros consejos de mantenimiento del hogar, o ideas sobre renovaciones económicas que podrían aumentar el valor de su casa, llámeme hoy mismo.</a:t>
            </a:r>
            <a:endParaRPr sz="4200" dirty="0"/>
          </a:p>
        </p:txBody>
      </p:sp>
      <p:sp>
        <p:nvSpPr>
          <p:cNvPr id="2" name="CuadroTexto 1">
            <a:extLst>
              <a:ext uri="{FF2B5EF4-FFF2-40B4-BE49-F238E27FC236}">
                <a16:creationId xmlns:a16="http://schemas.microsoft.com/office/drawing/2014/main" id="{C256E2E4-8929-48D8-A2D8-0A320E29EB1C}"/>
              </a:ext>
            </a:extLst>
          </p:cNvPr>
          <p:cNvSpPr txBox="1"/>
          <p:nvPr/>
        </p:nvSpPr>
        <p:spPr>
          <a:xfrm>
            <a:off x="13432288" y="11430910"/>
            <a:ext cx="13332056" cy="28315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72" tIns="182872" rIns="182872" bIns="182872" numCol="1" spcCol="38100" rtlCol="0" anchor="t">
            <a:spAutoFit/>
          </a:bodyPr>
          <a:lstStyle/>
          <a:p>
            <a:pPr algn="ctr"/>
            <a:r>
              <a:rPr lang="es-ES" sz="8000" b="1" dirty="0">
                <a:solidFill>
                  <a:schemeClr val="accent2">
                    <a:lumMod val="50000"/>
                  </a:schemeClr>
                </a:solidFill>
              </a:rPr>
              <a:t>8 errores que debe evitar al pintar su casa</a:t>
            </a:r>
            <a:endParaRPr lang="es-MX" sz="8000" b="1" dirty="0">
              <a:solidFill>
                <a:schemeClr val="accent2">
                  <a:lumMod val="50000"/>
                </a:schemeClr>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August-Newsletter-02.png" descr="August-Newsletter-02.png"/>
          <p:cNvPicPr>
            <a:picLocks noChangeAspect="1"/>
          </p:cNvPicPr>
          <p:nvPr/>
        </p:nvPicPr>
        <p:blipFill>
          <a:blip r:embed="rId2"/>
          <a:srcRect l="8" r="8"/>
          <a:stretch>
            <a:fillRect/>
          </a:stretch>
        </p:blipFill>
        <p:spPr>
          <a:xfrm>
            <a:off x="1222" y="-2"/>
            <a:ext cx="31087172" cy="40233604"/>
          </a:xfrm>
          <a:prstGeom prst="rect">
            <a:avLst/>
          </a:prstGeom>
          <a:ln w="12700">
            <a:miter lim="400000"/>
          </a:ln>
        </p:spPr>
      </p:pic>
      <p:sp>
        <p:nvSpPr>
          <p:cNvPr id="103" name="TextBox 9"/>
          <p:cNvSpPr txBox="1"/>
          <p:nvPr/>
        </p:nvSpPr>
        <p:spPr>
          <a:xfrm>
            <a:off x="15802904" y="494388"/>
            <a:ext cx="14212640" cy="332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72" tIns="182872" rIns="182872" bIns="182872">
            <a:spAutoFit/>
          </a:bodyPr>
          <a:lstStyle>
            <a:lvl1pPr algn="ctr">
              <a:defRPr b="1">
                <a:solidFill>
                  <a:srgbClr val="76984B"/>
                </a:solidFill>
                <a:uFill>
                  <a:solidFill>
                    <a:srgbClr val="000000"/>
                  </a:solidFill>
                </a:uFill>
                <a:latin typeface="Georgia"/>
                <a:ea typeface="Georgia"/>
                <a:cs typeface="Georgia"/>
                <a:sym typeface="Georgia"/>
              </a:defRPr>
            </a:lvl1pPr>
          </a:lstStyle>
          <a:p>
            <a:r>
              <a:rPr lang="es-ES" sz="6400" dirty="0"/>
              <a:t>Las 10 principales señales de que podría estar preparado para ser propietario de una vivienda</a:t>
            </a:r>
            <a:endParaRPr sz="6400" dirty="0"/>
          </a:p>
        </p:txBody>
      </p:sp>
      <p:sp>
        <p:nvSpPr>
          <p:cNvPr id="104" name="TextBox 9"/>
          <p:cNvSpPr txBox="1"/>
          <p:nvPr/>
        </p:nvSpPr>
        <p:spPr>
          <a:xfrm>
            <a:off x="15802902" y="4025384"/>
            <a:ext cx="14672572" cy="17604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p>
            <a:pPr>
              <a:defRPr sz="1125">
                <a:uFill>
                  <a:solidFill>
                    <a:srgbClr val="000000"/>
                  </a:solidFill>
                </a:uFill>
                <a:latin typeface="Georgia"/>
                <a:ea typeface="Georgia"/>
                <a:cs typeface="Georgia"/>
                <a:sym typeface="Georgia"/>
              </a:defRPr>
            </a:pPr>
            <a:r>
              <a:rPr lang="es-ES" sz="4000" dirty="0">
                <a:latin typeface="Georgia" panose="02040502050405020303" pitchFamily="18" charset="0"/>
              </a:rPr>
              <a:t>Tanto si has estado viviendo en el sótano de tus padres como si has alquilado un apartamento con unos amigos, puede que hayas empezado a preguntarte si estás preparado para el siguiente gran paso en tu vida adulta... Convertirse en propietario de una vivienda. Aquí tienes una breve lista de señales que indican que puedes estar preparado para dar el salto</a:t>
            </a:r>
            <a:r>
              <a:rPr sz="4000" dirty="0">
                <a:latin typeface="Georgia" panose="02040502050405020303" pitchFamily="18" charset="0"/>
              </a:rPr>
              <a:t>:</a:t>
            </a:r>
          </a:p>
          <a:p>
            <a:pPr>
              <a:defRPr sz="1125">
                <a:uFill>
                  <a:solidFill>
                    <a:srgbClr val="000000"/>
                  </a:solidFill>
                </a:uFill>
                <a:latin typeface="Georgia"/>
                <a:ea typeface="Georgia"/>
                <a:cs typeface="Georgia"/>
                <a:sym typeface="Georgia"/>
              </a:defRPr>
            </a:pPr>
            <a:endParaRPr sz="4000" dirty="0">
              <a:latin typeface="Georgia" panose="02040502050405020303" pitchFamily="18" charset="0"/>
            </a:endParaRPr>
          </a:p>
          <a:p>
            <a:pPr marL="1828800" indent="-914400">
              <a:buSzPct val="100000"/>
              <a:buAutoNum type="arabicPeriod"/>
              <a:defRPr sz="1125">
                <a:uFill>
                  <a:solidFill>
                    <a:srgbClr val="000000"/>
                  </a:solidFill>
                </a:uFill>
                <a:latin typeface="Georgia"/>
                <a:ea typeface="Georgia"/>
                <a:cs typeface="Georgia"/>
                <a:sym typeface="Georgia"/>
              </a:defRPr>
            </a:pPr>
            <a:r>
              <a:rPr lang="es-ES" sz="4000" dirty="0">
                <a:latin typeface="Georgia" panose="02040502050405020303" pitchFamily="18" charset="0"/>
              </a:rPr>
              <a:t>Tienes un historial de comportamiento responsable, como pagar el alquiler a tiempo o no dejar de pagar las facturas.</a:t>
            </a:r>
          </a:p>
          <a:p>
            <a:pPr marL="1828800" indent="-914400">
              <a:buSzPct val="100000"/>
              <a:buAutoNum type="arabicPeriod"/>
              <a:defRPr sz="1125">
                <a:uFill>
                  <a:solidFill>
                    <a:srgbClr val="000000"/>
                  </a:solidFill>
                </a:uFill>
                <a:latin typeface="Georgia"/>
                <a:ea typeface="Georgia"/>
                <a:cs typeface="Georgia"/>
                <a:sym typeface="Georgia"/>
              </a:defRPr>
            </a:pPr>
            <a:r>
              <a:rPr lang="es-ES" sz="4000" dirty="0">
                <a:latin typeface="Georgia" panose="02040502050405020303" pitchFamily="18" charset="0"/>
              </a:rPr>
              <a:t>Tienes suficientes historias de terror de compañeros de piso como para escribir un libro y sueñas con tener tu propio espacio.</a:t>
            </a:r>
          </a:p>
          <a:p>
            <a:pPr marL="1828800" indent="-914400">
              <a:buSzPct val="100000"/>
              <a:buAutoNum type="arabicPeriod"/>
              <a:defRPr sz="1125">
                <a:uFill>
                  <a:solidFill>
                    <a:srgbClr val="000000"/>
                  </a:solidFill>
                </a:uFill>
                <a:latin typeface="Georgia"/>
                <a:ea typeface="Georgia"/>
                <a:cs typeface="Georgia"/>
                <a:sym typeface="Georgia"/>
              </a:defRPr>
            </a:pPr>
            <a:r>
              <a:rPr lang="es-ES" sz="4000" dirty="0">
                <a:latin typeface="Georgia" panose="02040502050405020303" pitchFamily="18" charset="0"/>
              </a:rPr>
              <a:t>Quieres tener el control de tu casa para hacer cambios, como pintar o poner un buen suelo.</a:t>
            </a:r>
          </a:p>
          <a:p>
            <a:pPr marL="1828800" indent="-914400">
              <a:buSzPct val="100000"/>
              <a:buAutoNum type="arabicPeriod"/>
              <a:defRPr sz="1125">
                <a:uFill>
                  <a:solidFill>
                    <a:srgbClr val="000000"/>
                  </a:solidFill>
                </a:uFill>
                <a:latin typeface="Georgia"/>
                <a:ea typeface="Georgia"/>
                <a:cs typeface="Georgia"/>
                <a:sym typeface="Georgia"/>
              </a:defRPr>
            </a:pPr>
            <a:r>
              <a:rPr lang="es-ES" sz="4000" dirty="0">
                <a:latin typeface="Georgia" panose="02040502050405020303" pitchFamily="18" charset="0"/>
              </a:rPr>
              <a:t>No tienes miedo de comprometerte en una "relación" a largo plazo.</a:t>
            </a:r>
          </a:p>
          <a:p>
            <a:pPr marL="1828800" indent="-914400">
              <a:buSzPct val="100000"/>
              <a:buAutoNum type="arabicPeriod"/>
              <a:defRPr sz="1125">
                <a:uFill>
                  <a:solidFill>
                    <a:srgbClr val="000000"/>
                  </a:solidFill>
                </a:uFill>
                <a:latin typeface="Georgia"/>
                <a:ea typeface="Georgia"/>
                <a:cs typeface="Georgia"/>
                <a:sym typeface="Georgia"/>
              </a:defRPr>
            </a:pPr>
            <a:r>
              <a:rPr lang="es-ES" sz="4000" dirty="0">
                <a:latin typeface="Georgia" panose="02040502050405020303" pitchFamily="18" charset="0"/>
              </a:rPr>
              <a:t>Estás experimentando una evolución en tus gustos personales, como menos ansias de viajar y más decoración de interiores.</a:t>
            </a:r>
          </a:p>
          <a:p>
            <a:pPr marL="1828800" indent="-914400">
              <a:buSzPct val="100000"/>
              <a:buAutoNum type="arabicPeriod"/>
              <a:defRPr sz="1125">
                <a:uFill>
                  <a:solidFill>
                    <a:srgbClr val="000000"/>
                  </a:solidFill>
                </a:uFill>
                <a:latin typeface="Georgia"/>
                <a:ea typeface="Georgia"/>
                <a:cs typeface="Georgia"/>
                <a:sym typeface="Georgia"/>
              </a:defRPr>
            </a:pPr>
            <a:r>
              <a:rPr lang="es-ES" sz="4000" dirty="0">
                <a:latin typeface="Georgia" panose="02040502050405020303" pitchFamily="18" charset="0"/>
              </a:rPr>
              <a:t>Has fantaseado con lo que quieres en tu futuro hogar.</a:t>
            </a:r>
          </a:p>
          <a:p>
            <a:pPr marL="1828800" indent="-914400">
              <a:buSzPct val="100000"/>
              <a:buAutoNum type="arabicPeriod"/>
              <a:defRPr sz="1125">
                <a:uFill>
                  <a:solidFill>
                    <a:srgbClr val="000000"/>
                  </a:solidFill>
                </a:uFill>
                <a:latin typeface="Georgia"/>
                <a:ea typeface="Georgia"/>
                <a:cs typeface="Georgia"/>
                <a:sym typeface="Georgia"/>
              </a:defRPr>
            </a:pPr>
            <a:r>
              <a:rPr lang="es-ES" sz="4000" dirty="0">
                <a:latin typeface="Georgia" panose="02040502050405020303" pitchFamily="18" charset="0"/>
              </a:rPr>
              <a:t>Tienes unos ingresos estables en un trabajo en el que vas a estar mucho tiempo.</a:t>
            </a:r>
          </a:p>
          <a:p>
            <a:pPr marL="1828800" indent="-914400">
              <a:buSzPct val="100000"/>
              <a:buAutoNum type="arabicPeriod"/>
              <a:defRPr sz="1125">
                <a:uFill>
                  <a:solidFill>
                    <a:srgbClr val="000000"/>
                  </a:solidFill>
                </a:uFill>
                <a:latin typeface="Georgia"/>
                <a:ea typeface="Georgia"/>
                <a:cs typeface="Georgia"/>
                <a:sym typeface="Georgia"/>
              </a:defRPr>
            </a:pPr>
            <a:r>
              <a:rPr lang="es-ES" sz="4000" dirty="0">
                <a:latin typeface="Georgia" panose="02040502050405020303" pitchFamily="18" charset="0"/>
              </a:rPr>
              <a:t>Has ahorrado todo tu dinero extra hasta convertirlo en un pago inicial</a:t>
            </a:r>
          </a:p>
          <a:p>
            <a:pPr marL="1828800" indent="-914400">
              <a:buSzPct val="100000"/>
              <a:buAutoNum type="arabicPeriod"/>
              <a:defRPr sz="1125">
                <a:uFill>
                  <a:solidFill>
                    <a:srgbClr val="000000"/>
                  </a:solidFill>
                </a:uFill>
                <a:latin typeface="Georgia"/>
                <a:ea typeface="Georgia"/>
                <a:cs typeface="Georgia"/>
                <a:sym typeface="Georgia"/>
              </a:defRPr>
            </a:pPr>
            <a:r>
              <a:rPr lang="es-ES" sz="4000" dirty="0">
                <a:latin typeface="Georgia" panose="02040502050405020303" pitchFamily="18" charset="0"/>
              </a:rPr>
              <a:t>Tienes dinero extra guardado para un día lluvioso.</a:t>
            </a:r>
          </a:p>
          <a:p>
            <a:pPr marL="1828800" indent="-914400">
              <a:buSzPct val="100000"/>
              <a:buAutoNum type="arabicPeriod"/>
              <a:defRPr sz="1125">
                <a:uFill>
                  <a:solidFill>
                    <a:srgbClr val="000000"/>
                  </a:solidFill>
                </a:uFill>
                <a:latin typeface="Georgia"/>
                <a:ea typeface="Georgia"/>
                <a:cs typeface="Georgia"/>
                <a:sym typeface="Georgia"/>
              </a:defRPr>
            </a:pPr>
            <a:r>
              <a:rPr lang="es-ES" sz="4000" dirty="0">
                <a:latin typeface="Georgia" panose="02040502050405020303" pitchFamily="18" charset="0"/>
              </a:rPr>
              <a:t>Estás preparado para establecerte en un lugar.</a:t>
            </a:r>
            <a:endParaRPr lang="en-US" sz="4400" dirty="0">
              <a:latin typeface="Georgia" panose="02040502050405020303" pitchFamily="18" charset="0"/>
            </a:endParaRPr>
          </a:p>
        </p:txBody>
      </p:sp>
      <p:sp>
        <p:nvSpPr>
          <p:cNvPr id="105" name="Ingredients:…"/>
          <p:cNvSpPr txBox="1"/>
          <p:nvPr/>
        </p:nvSpPr>
        <p:spPr>
          <a:xfrm>
            <a:off x="1317418" y="16163354"/>
            <a:ext cx="14218492" cy="332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p>
            <a:pPr>
              <a:defRPr sz="1200" b="1">
                <a:uFill>
                  <a:solidFill>
                    <a:srgbClr val="000000"/>
                  </a:solidFill>
                </a:uFill>
                <a:latin typeface="Georgia"/>
                <a:ea typeface="Georgia"/>
                <a:cs typeface="Georgia"/>
                <a:sym typeface="Georgia"/>
              </a:defRPr>
            </a:pPr>
            <a:r>
              <a:rPr sz="4800" dirty="0">
                <a:latin typeface="Georgia" panose="02040502050405020303" pitchFamily="18" charset="0"/>
              </a:rPr>
              <a:t>Ingredient</a:t>
            </a:r>
            <a:r>
              <a:rPr lang="es-VE" sz="4800" dirty="0">
                <a:latin typeface="Georgia" panose="02040502050405020303" pitchFamily="18" charset="0"/>
              </a:rPr>
              <a:t>e</a:t>
            </a:r>
            <a:r>
              <a:rPr sz="4800" dirty="0">
                <a:latin typeface="Georgia" panose="02040502050405020303" pitchFamily="18" charset="0"/>
              </a:rPr>
              <a:t>s:</a:t>
            </a:r>
          </a:p>
          <a:p>
            <a:pPr>
              <a:defRPr sz="1200" b="1">
                <a:uFill>
                  <a:solidFill>
                    <a:srgbClr val="000000"/>
                  </a:solidFill>
                </a:uFill>
                <a:latin typeface="Georgia"/>
                <a:ea typeface="Georgia"/>
                <a:cs typeface="Georgia"/>
                <a:sym typeface="Georgia"/>
              </a:defRPr>
            </a:pPr>
            <a:endParaRPr sz="4800" dirty="0">
              <a:latin typeface="Georgia" panose="02040502050405020303" pitchFamily="18" charset="0"/>
            </a:endParaRPr>
          </a:p>
          <a:p>
            <a:pPr>
              <a:defRPr sz="1200">
                <a:uFill>
                  <a:solidFill>
                    <a:srgbClr val="000000"/>
                  </a:solidFill>
                </a:uFill>
                <a:latin typeface="+mn-lt"/>
                <a:ea typeface="+mn-ea"/>
                <a:cs typeface="+mn-cs"/>
                <a:sym typeface="Calibri"/>
              </a:defRPr>
            </a:pPr>
            <a:r>
              <a:rPr lang="es-ES" sz="4800" dirty="0">
                <a:latin typeface="Georgia" panose="02040502050405020303" pitchFamily="18" charset="0"/>
                <a:ea typeface="Georgia"/>
                <a:cs typeface="Georgia"/>
                <a:sym typeface="Georgia"/>
              </a:rPr>
              <a:t>3 naranjas</a:t>
            </a:r>
          </a:p>
          <a:p>
            <a:pPr>
              <a:defRPr sz="1200">
                <a:uFill>
                  <a:solidFill>
                    <a:srgbClr val="000000"/>
                  </a:solidFill>
                </a:uFill>
                <a:latin typeface="+mn-lt"/>
                <a:ea typeface="+mn-ea"/>
                <a:cs typeface="+mn-cs"/>
                <a:sym typeface="Calibri"/>
              </a:defRPr>
            </a:pPr>
            <a:r>
              <a:rPr lang="es-ES" sz="4800" dirty="0">
                <a:latin typeface="Georgia" panose="02040502050405020303" pitchFamily="18" charset="0"/>
                <a:ea typeface="Georgia"/>
                <a:cs typeface="Georgia"/>
                <a:sym typeface="Georgia"/>
              </a:rPr>
              <a:t>2 peras, peladas y sin corazón</a:t>
            </a:r>
            <a:endParaRPr sz="4800" dirty="0">
              <a:latin typeface="Georgia" panose="02040502050405020303" pitchFamily="18" charset="0"/>
              <a:ea typeface="Georgia"/>
              <a:cs typeface="Georgia"/>
              <a:sym typeface="Georgia"/>
            </a:endParaRPr>
          </a:p>
        </p:txBody>
      </p:sp>
      <p:sp>
        <p:nvSpPr>
          <p:cNvPr id="106" name="Directions:…"/>
          <p:cNvSpPr txBox="1"/>
          <p:nvPr/>
        </p:nvSpPr>
        <p:spPr>
          <a:xfrm>
            <a:off x="1329462" y="20650642"/>
            <a:ext cx="12154436" cy="9233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p>
            <a:pPr>
              <a:defRPr sz="1200">
                <a:uFill>
                  <a:solidFill>
                    <a:srgbClr val="000000"/>
                  </a:solidFill>
                </a:uFill>
                <a:latin typeface="+mn-lt"/>
                <a:ea typeface="+mn-ea"/>
                <a:cs typeface="+mn-cs"/>
                <a:sym typeface="Calibri"/>
              </a:defRPr>
            </a:pPr>
            <a:r>
              <a:rPr lang="es-VE" sz="4800" b="1" dirty="0">
                <a:latin typeface="Georgia" panose="02040502050405020303" pitchFamily="18" charset="0"/>
                <a:ea typeface="Georgia"/>
                <a:cs typeface="Georgia"/>
                <a:sym typeface="Georgia"/>
              </a:rPr>
              <a:t>Indicaciones</a:t>
            </a:r>
            <a:r>
              <a:rPr sz="4800" b="1" dirty="0">
                <a:latin typeface="Georgia" panose="02040502050405020303" pitchFamily="18" charset="0"/>
                <a:ea typeface="Georgia"/>
                <a:cs typeface="Georgia"/>
                <a:sym typeface="Georgia"/>
              </a:rPr>
              <a:t>:</a:t>
            </a:r>
          </a:p>
          <a:p>
            <a:pPr>
              <a:defRPr sz="1200">
                <a:uFill>
                  <a:solidFill>
                    <a:srgbClr val="000000"/>
                  </a:solidFill>
                </a:uFill>
                <a:latin typeface="+mn-lt"/>
                <a:ea typeface="+mn-ea"/>
                <a:cs typeface="+mn-cs"/>
                <a:sym typeface="Calibri"/>
              </a:defRPr>
            </a:pPr>
            <a:endParaRPr sz="4800" b="1" dirty="0">
              <a:latin typeface="Georgia" panose="02040502050405020303" pitchFamily="18" charset="0"/>
              <a:ea typeface="Georgia"/>
              <a:cs typeface="Georgia"/>
              <a:sym typeface="Georgia"/>
            </a:endParaRPr>
          </a:p>
          <a:p>
            <a:pPr marL="481260" indent="-481260">
              <a:buSzPct val="100000"/>
              <a:buChar char="•"/>
              <a:defRPr sz="1200">
                <a:uFill>
                  <a:solidFill>
                    <a:srgbClr val="000000"/>
                  </a:solidFill>
                </a:uFill>
                <a:latin typeface="+mn-lt"/>
                <a:ea typeface="+mn-ea"/>
                <a:cs typeface="+mn-cs"/>
                <a:sym typeface="Calibri"/>
              </a:defRPr>
            </a:pPr>
            <a:r>
              <a:rPr lang="es-ES" sz="4800" dirty="0">
                <a:latin typeface="Georgia" panose="02040502050405020303" pitchFamily="18" charset="0"/>
                <a:ea typeface="Georgia"/>
                <a:cs typeface="Georgia"/>
                <a:sym typeface="Georgia"/>
              </a:rPr>
              <a:t>Ralla finamente ¼ de cucharadita de ralladura de una de las naranjas, luego pélalas, pica la pulpa y ponla en un bol (o procesador de alimentos) con la ralladura y las peras. </a:t>
            </a:r>
          </a:p>
          <a:p>
            <a:pPr marL="481260" indent="-481260">
              <a:buSzPct val="100000"/>
              <a:buChar char="•"/>
              <a:defRPr sz="1200">
                <a:uFill>
                  <a:solidFill>
                    <a:srgbClr val="000000"/>
                  </a:solidFill>
                </a:uFill>
                <a:latin typeface="+mn-lt"/>
                <a:ea typeface="+mn-ea"/>
                <a:cs typeface="+mn-cs"/>
                <a:sym typeface="Calibri"/>
              </a:defRPr>
            </a:pPr>
            <a:endParaRPr lang="es-ES" sz="4800" dirty="0">
              <a:latin typeface="Georgia" panose="02040502050405020303" pitchFamily="18" charset="0"/>
              <a:ea typeface="Georgia"/>
              <a:cs typeface="Georgia"/>
              <a:sym typeface="Georgia"/>
            </a:endParaRPr>
          </a:p>
          <a:p>
            <a:pPr marL="481260" indent="-481260">
              <a:buSzPct val="100000"/>
              <a:buChar char="•"/>
              <a:defRPr sz="1200">
                <a:uFill>
                  <a:solidFill>
                    <a:srgbClr val="000000"/>
                  </a:solidFill>
                </a:uFill>
                <a:latin typeface="+mn-lt"/>
                <a:ea typeface="+mn-ea"/>
                <a:cs typeface="+mn-cs"/>
                <a:sym typeface="Calibri"/>
              </a:defRPr>
            </a:pPr>
            <a:r>
              <a:rPr lang="es-ES" sz="4800" dirty="0">
                <a:latin typeface="Georgia" panose="02040502050405020303" pitchFamily="18" charset="0"/>
                <a:ea typeface="Georgia"/>
                <a:cs typeface="Georgia"/>
                <a:sym typeface="Georgia"/>
              </a:rPr>
              <a:t>Triturar hasta que quede lo más suave posible, luego verter en recipientes para piruletas, pinchar en palos y congelar hasta que se solidifique.</a:t>
            </a:r>
            <a:endParaRPr lang="en-US" sz="4800" dirty="0">
              <a:latin typeface="Georgia" panose="02040502050405020303" pitchFamily="18" charset="0"/>
              <a:ea typeface="Georgia"/>
              <a:cs typeface="Georgia"/>
              <a:sym typeface="Georgia"/>
            </a:endParaRPr>
          </a:p>
        </p:txBody>
      </p:sp>
      <p:sp>
        <p:nvSpPr>
          <p:cNvPr id="107" name="As a seller’s agent, my fiduciary responsibility is to the home seller.…"/>
          <p:cNvSpPr txBox="1"/>
          <p:nvPr/>
        </p:nvSpPr>
        <p:spPr>
          <a:xfrm>
            <a:off x="9642054" y="35367296"/>
            <a:ext cx="20373492" cy="135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2872" tIns="182872" rIns="182872" bIns="182872">
            <a:spAutoFit/>
          </a:bodyPr>
          <a:lstStyle>
            <a:lvl1pPr algn="ctr">
              <a:defRPr sz="1600" b="1">
                <a:solidFill>
                  <a:srgbClr val="7E9E55"/>
                </a:solidFill>
                <a:latin typeface="+mn-lt"/>
                <a:ea typeface="+mn-ea"/>
                <a:cs typeface="+mn-cs"/>
                <a:sym typeface="Calibri"/>
              </a:defRPr>
            </a:lvl1pPr>
          </a:lstStyle>
          <a:p>
            <a:r>
              <a:rPr lang="es-ES" sz="6400" dirty="0"/>
              <a:t>Información de contacto del agente / foto / sitio web aquí.</a:t>
            </a:r>
            <a:endParaRPr sz="6400" dirty="0"/>
          </a:p>
        </p:txBody>
      </p:sp>
      <p:grpSp>
        <p:nvGrpSpPr>
          <p:cNvPr id="110" name="avatar-01.png"/>
          <p:cNvGrpSpPr/>
          <p:nvPr/>
        </p:nvGrpSpPr>
        <p:grpSpPr>
          <a:xfrm>
            <a:off x="1038622" y="32173566"/>
            <a:ext cx="7566028" cy="7718428"/>
            <a:chOff x="0" y="0"/>
            <a:chExt cx="1891506" cy="1929606"/>
          </a:xfrm>
        </p:grpSpPr>
        <p:pic>
          <p:nvPicPr>
            <p:cNvPr id="109" name="avatar-01.png" descr="avatar-01.png"/>
            <p:cNvPicPr>
              <a:picLocks noChangeAspect="1"/>
            </p:cNvPicPr>
            <p:nvPr/>
          </p:nvPicPr>
          <p:blipFill>
            <a:blip r:embed="rId3"/>
            <a:stretch>
              <a:fillRect/>
            </a:stretch>
          </p:blipFill>
          <p:spPr>
            <a:xfrm>
              <a:off x="203200" y="203200"/>
              <a:ext cx="1485107" cy="1485107"/>
            </a:xfrm>
            <a:prstGeom prst="rect">
              <a:avLst/>
            </a:prstGeom>
            <a:ln>
              <a:noFill/>
            </a:ln>
            <a:effectLst/>
          </p:spPr>
        </p:pic>
        <p:pic>
          <p:nvPicPr>
            <p:cNvPr id="108" name="avatar-01.png" descr="avatar-01.png"/>
            <p:cNvPicPr>
              <a:picLocks/>
            </p:cNvPicPr>
            <p:nvPr/>
          </p:nvPicPr>
          <p:blipFill>
            <a:blip r:embed="rId4"/>
            <a:stretch>
              <a:fillRect/>
            </a:stretch>
          </p:blipFill>
          <p:spPr>
            <a:xfrm>
              <a:off x="0" y="0"/>
              <a:ext cx="1891507" cy="1929607"/>
            </a:xfrm>
            <a:prstGeom prst="rect">
              <a:avLst/>
            </a:prstGeom>
            <a:effectLst/>
          </p:spPr>
        </p:pic>
      </p:grpSp>
      <p:sp>
        <p:nvSpPr>
          <p:cNvPr id="111" name="TextBox 9"/>
          <p:cNvSpPr txBox="1"/>
          <p:nvPr/>
        </p:nvSpPr>
        <p:spPr>
          <a:xfrm>
            <a:off x="1433264" y="11676064"/>
            <a:ext cx="12902800" cy="3323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2" tIns="182872" rIns="182872" bIns="182872">
            <a:spAutoFit/>
          </a:bodyPr>
          <a:lstStyle>
            <a:lvl1pPr>
              <a:defRPr sz="1200">
                <a:uFill>
                  <a:solidFill>
                    <a:srgbClr val="000000"/>
                  </a:solidFill>
                </a:uFill>
                <a:latin typeface="Georgia"/>
                <a:ea typeface="Georgia"/>
                <a:cs typeface="Georgia"/>
                <a:sym typeface="Georgia"/>
              </a:defRPr>
            </a:lvl1pPr>
          </a:lstStyle>
          <a:p>
            <a:r>
              <a:rPr lang="es-ES" sz="4800" dirty="0">
                <a:latin typeface="Georgia" panose="02040502050405020303" pitchFamily="18" charset="0"/>
              </a:rPr>
              <a:t>Utilice la naranja entera para estas piruletas, en lugar de sólo el zumo, y con la adición de pera fresca obtendrá nutrientes adicionales. Una gran golosina saludable para el verano.</a:t>
            </a:r>
            <a:endParaRPr sz="4800" dirty="0">
              <a:latin typeface="Georgia" panose="02040502050405020303" pitchFamily="18" charset="0"/>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796</Words>
  <Application>Microsoft Office PowerPoint</Application>
  <PresentationFormat>Custom</PresentationFormat>
  <Paragraphs>36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Georgia</vt:lpstr>
      <vt:lpstr>Helvetica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cp:revision>
  <dcterms:modified xsi:type="dcterms:W3CDTF">2021-12-27T18:34:14Z</dcterms:modified>
</cp:coreProperties>
</file>