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2"/>
    <p:sldId id="257" r:id="rId3"/>
  </p:sldIdLst>
  <p:sldSz cx="7772400" cy="1005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214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82930" y="1646133"/>
            <a:ext cx="6606541" cy="3501815"/>
          </a:xfrm>
          <a:prstGeom prst="rect">
            <a:avLst/>
          </a:prstGeom>
        </p:spPr>
        <p:txBody>
          <a:bodyPr anchor="b"/>
          <a:lstStyle>
            <a:lvl1pPr algn="ctr">
              <a:defRPr sz="5100"/>
            </a:lvl1pPr>
          </a:lstStyle>
          <a:p>
            <a:r>
              <a:t>Title Text</a:t>
            </a:r>
          </a:p>
        </p:txBody>
      </p:sp>
      <p:sp>
        <p:nvSpPr>
          <p:cNvPr id="12" name="Body Level One…"/>
          <p:cNvSpPr txBox="1">
            <a:spLocks noGrp="1"/>
          </p:cNvSpPr>
          <p:nvPr>
            <p:ph type="body" sz="quarter" idx="1"/>
          </p:nvPr>
        </p:nvSpPr>
        <p:spPr>
          <a:xfrm>
            <a:off x="971550" y="5282989"/>
            <a:ext cx="5829300" cy="2428454"/>
          </a:xfrm>
          <a:prstGeom prst="rect">
            <a:avLst/>
          </a:prstGeom>
        </p:spPr>
        <p:txBody>
          <a:bodyPr/>
          <a:lstStyle>
            <a:lvl1pPr marL="0" indent="0" algn="ctr">
              <a:buSzTx/>
              <a:buFontTx/>
              <a:buNone/>
              <a:defRPr sz="2000"/>
            </a:lvl1pPr>
            <a:lvl2pPr marL="0" indent="0" algn="ctr">
              <a:buSzTx/>
              <a:buFontTx/>
              <a:buNone/>
              <a:defRPr sz="2000"/>
            </a:lvl2pPr>
            <a:lvl3pPr marL="0" indent="0" algn="ctr">
              <a:buSzTx/>
              <a:buFontTx/>
              <a:buNone/>
              <a:defRPr sz="2000"/>
            </a:lvl3pPr>
            <a:lvl4pPr marL="0" indent="0" algn="ctr">
              <a:buSzTx/>
              <a:buFontTx/>
              <a:buNone/>
              <a:defRPr sz="2000"/>
            </a:lvl4pPr>
            <a:lvl5pPr marL="0" indent="0" algn="ctr">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530304" y="2507618"/>
            <a:ext cx="6703698" cy="4184016"/>
          </a:xfrm>
          <a:prstGeom prst="rect">
            <a:avLst/>
          </a:prstGeom>
        </p:spPr>
        <p:txBody>
          <a:bodyPr anchor="b"/>
          <a:lstStyle>
            <a:lvl1pPr>
              <a:defRPr sz="5100"/>
            </a:lvl1pPr>
          </a:lstStyle>
          <a:p>
            <a:r>
              <a:t>Title Text</a:t>
            </a:r>
          </a:p>
        </p:txBody>
      </p:sp>
      <p:sp>
        <p:nvSpPr>
          <p:cNvPr id="30" name="Body Level One…"/>
          <p:cNvSpPr txBox="1">
            <a:spLocks noGrp="1"/>
          </p:cNvSpPr>
          <p:nvPr>
            <p:ph type="body" sz="quarter" idx="1"/>
          </p:nvPr>
        </p:nvSpPr>
        <p:spPr>
          <a:xfrm>
            <a:off x="530304" y="6731213"/>
            <a:ext cx="6703698" cy="2200277"/>
          </a:xfrm>
          <a:prstGeom prst="rect">
            <a:avLst/>
          </a:prstGeom>
        </p:spPr>
        <p:txBody>
          <a:bodyPr/>
          <a:lstStyle>
            <a:lvl1pPr marL="0" indent="0">
              <a:buSzTx/>
              <a:buFontTx/>
              <a:buNone/>
              <a:defRPr sz="2000"/>
            </a:lvl1pPr>
            <a:lvl2pPr marL="0" indent="0">
              <a:buSzTx/>
              <a:buFontTx/>
              <a:buNone/>
              <a:defRPr sz="2000"/>
            </a:lvl2pPr>
            <a:lvl3pPr marL="0" indent="0">
              <a:buSzTx/>
              <a:buFontTx/>
              <a:buNone/>
              <a:defRPr sz="2000"/>
            </a:lvl3pPr>
            <a:lvl4pPr marL="0" indent="0">
              <a:buSzTx/>
              <a:buFontTx/>
              <a:buNone/>
              <a:defRPr sz="2000"/>
            </a:lvl4pPr>
            <a:lvl5pPr marL="0" indent="0">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534351" y="2677584"/>
            <a:ext cx="3303274" cy="6381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535363" y="535519"/>
            <a:ext cx="6703698" cy="1944161"/>
          </a:xfrm>
          <a:prstGeom prst="rect">
            <a:avLst/>
          </a:prstGeom>
        </p:spPr>
        <p:txBody>
          <a:bodyPr/>
          <a:lstStyle/>
          <a:p>
            <a:r>
              <a:t>Title Text</a:t>
            </a:r>
          </a:p>
        </p:txBody>
      </p:sp>
      <p:sp>
        <p:nvSpPr>
          <p:cNvPr id="48" name="Body Level One…"/>
          <p:cNvSpPr txBox="1">
            <a:spLocks noGrp="1"/>
          </p:cNvSpPr>
          <p:nvPr>
            <p:ph type="body" sz="quarter" idx="1"/>
          </p:nvPr>
        </p:nvSpPr>
        <p:spPr>
          <a:xfrm>
            <a:off x="535366" y="2465706"/>
            <a:ext cx="3288089" cy="1208407"/>
          </a:xfrm>
          <a:prstGeom prst="rect">
            <a:avLst/>
          </a:prstGeom>
        </p:spPr>
        <p:txBody>
          <a:bodyPr anchor="b"/>
          <a:lstStyle>
            <a:lvl1pPr marL="0" indent="0">
              <a:buSzTx/>
              <a:buFontTx/>
              <a:buNone/>
              <a:defRPr sz="2000" b="1"/>
            </a:lvl1pPr>
            <a:lvl2pPr marL="0" indent="0">
              <a:buSzTx/>
              <a:buFontTx/>
              <a:buNone/>
              <a:defRPr sz="2000" b="1"/>
            </a:lvl2pPr>
            <a:lvl3pPr marL="0" indent="0">
              <a:buSzTx/>
              <a:buFontTx/>
              <a:buNone/>
              <a:defRPr sz="2000" b="1"/>
            </a:lvl3pPr>
            <a:lvl4pPr marL="0" indent="0">
              <a:buSzTx/>
              <a:buFontTx/>
              <a:buNone/>
              <a:defRPr sz="2000" b="1"/>
            </a:lvl4pPr>
            <a:lvl5pPr marL="0" indent="0">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3934778" y="2465706"/>
            <a:ext cx="3304283" cy="1208407"/>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535363" y="670559"/>
            <a:ext cx="2506804" cy="2346962"/>
          </a:xfrm>
          <a:prstGeom prst="rect">
            <a:avLst/>
          </a:prstGeom>
        </p:spPr>
        <p:txBody>
          <a:bodyPr anchor="b"/>
          <a:lstStyle>
            <a:lvl1pPr>
              <a:defRPr sz="2700"/>
            </a:lvl1pPr>
          </a:lstStyle>
          <a:p>
            <a:r>
              <a:t>Title Text</a:t>
            </a:r>
          </a:p>
        </p:txBody>
      </p:sp>
      <p:sp>
        <p:nvSpPr>
          <p:cNvPr id="73" name="Body Level One…"/>
          <p:cNvSpPr txBox="1">
            <a:spLocks noGrp="1"/>
          </p:cNvSpPr>
          <p:nvPr>
            <p:ph type="body" sz="half" idx="1"/>
          </p:nvPr>
        </p:nvSpPr>
        <p:spPr>
          <a:xfrm>
            <a:off x="3304282" y="1448226"/>
            <a:ext cx="3934779" cy="7147984"/>
          </a:xfrm>
          <a:prstGeom prst="rect">
            <a:avLst/>
          </a:prstGeom>
        </p:spPr>
        <p:txBody>
          <a:bodyPr/>
          <a:lstStyle>
            <a:lvl1pPr>
              <a:defRPr sz="2700"/>
            </a:lvl1pPr>
            <a:lvl2pPr marL="616723" indent="-228103">
              <a:defRPr sz="2700"/>
            </a:lvl2pPr>
            <a:lvl3pPr marL="1039556" indent="-262318">
              <a:defRPr sz="2700"/>
            </a:lvl3pPr>
            <a:lvl4pPr marL="1474469" indent="-308608">
              <a:defRPr sz="2700"/>
            </a:lvl4pPr>
            <a:lvl5pPr marL="1863088" indent="-308610">
              <a:defRPr sz="27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535363" y="3017519"/>
            <a:ext cx="2506804" cy="559033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535363" y="670559"/>
            <a:ext cx="2506804" cy="2346962"/>
          </a:xfrm>
          <a:prstGeom prst="rect">
            <a:avLst/>
          </a:prstGeom>
        </p:spPr>
        <p:txBody>
          <a:bodyPr anchor="b"/>
          <a:lstStyle>
            <a:lvl1pPr>
              <a:defRPr sz="2700"/>
            </a:lvl1pPr>
          </a:lstStyle>
          <a:p>
            <a:r>
              <a:t>Title Text</a:t>
            </a:r>
          </a:p>
        </p:txBody>
      </p:sp>
      <p:sp>
        <p:nvSpPr>
          <p:cNvPr id="83" name="Picture Placeholder 2"/>
          <p:cNvSpPr>
            <a:spLocks noGrp="1"/>
          </p:cNvSpPr>
          <p:nvPr>
            <p:ph type="pic" sz="half" idx="21"/>
          </p:nvPr>
        </p:nvSpPr>
        <p:spPr>
          <a:xfrm>
            <a:off x="3304282" y="1448226"/>
            <a:ext cx="3934779" cy="7147984"/>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535363" y="3017520"/>
            <a:ext cx="2506804" cy="5590331"/>
          </a:xfrm>
          <a:prstGeom prst="rect">
            <a:avLst/>
          </a:prstGeom>
        </p:spPr>
        <p:txBody>
          <a:bodyPr/>
          <a:lstStyle>
            <a:lvl1pPr marL="0" indent="0">
              <a:buSzTx/>
              <a:buFontTx/>
              <a:buNone/>
              <a:defRPr sz="1300"/>
            </a:lvl1pPr>
            <a:lvl2pPr marL="0" indent="0">
              <a:buSzTx/>
              <a:buFontTx/>
              <a:buNone/>
              <a:defRPr sz="1300"/>
            </a:lvl2pPr>
            <a:lvl3pPr marL="0" indent="0">
              <a:buSzTx/>
              <a:buFontTx/>
              <a:buNone/>
              <a:defRPr sz="1300"/>
            </a:lvl3pPr>
            <a:lvl4pPr marL="0" indent="0">
              <a:buSzTx/>
              <a:buFontTx/>
              <a:buNone/>
              <a:defRPr sz="1300"/>
            </a:lvl4pPr>
            <a:lvl5pPr marL="0" indent="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34351" y="535519"/>
            <a:ext cx="6703698" cy="1944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534351" y="2677584"/>
            <a:ext cx="6703698" cy="6381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5176" y="9476154"/>
            <a:ext cx="232873" cy="228507"/>
          </a:xfrm>
          <a:prstGeom prst="rect">
            <a:avLst/>
          </a:prstGeom>
          <a:ln w="12700">
            <a:miter lim="400000"/>
          </a:ln>
        </p:spPr>
        <p:txBody>
          <a:bodyPr wrap="none" lIns="45718" tIns="45718" rIns="45718" bIns="45718" anchor="ctr">
            <a:spAutoFit/>
          </a:bodyPr>
          <a:lstStyle>
            <a:lvl1pPr algn="r">
              <a:defRPr sz="10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1pPr>
      <a:lvl2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2pPr>
      <a:lvl3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3pPr>
      <a:lvl4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4pPr>
      <a:lvl5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5pPr>
      <a:lvl6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6pPr>
      <a:lvl7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7pPr>
      <a:lvl8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8pPr>
      <a:lvl9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9pPr>
    </p:titleStyle>
    <p:bodyStyle>
      <a:lvl1pPr marL="194310" marR="0" indent="-19431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1pPr>
      <a:lvl2pPr marL="612076" marR="0" indent="-223456"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2pPr>
      <a:lvl3pPr marL="1040130" marR="0" indent="-26289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3pPr>
      <a:lvl4pPr marL="1463802" marR="0" indent="-297941"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4pPr>
      <a:lvl5pPr marL="1852422" marR="0" indent="-297941"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5pPr>
      <a:lvl6pPr marL="224104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6pPr>
      <a:lvl7pPr marL="2629661"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7pPr>
      <a:lvl8pPr marL="3018282" marR="0" indent="-29794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8pPr>
      <a:lvl9pPr marL="3406902" marR="0" indent="-29794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p:cNvSpPr/>
          <p:nvPr/>
        </p:nvSpPr>
        <p:spPr>
          <a:xfrm>
            <a:off x="-166371" y="9396153"/>
            <a:ext cx="8130542" cy="561638"/>
          </a:xfrm>
          <a:prstGeom prst="rect">
            <a:avLst/>
          </a:prstGeom>
          <a:solidFill>
            <a:srgbClr val="0F0C0C"/>
          </a:solidFill>
          <a:ln w="12700">
            <a:miter lim="400000"/>
          </a:ln>
        </p:spPr>
        <p:txBody>
          <a:bodyPr lIns="45718" tIns="45718" rIns="45718" bIns="45718" anchor="ctr"/>
          <a:lstStyle/>
          <a:p>
            <a:endParaRPr/>
          </a:p>
        </p:txBody>
      </p:sp>
      <p:pic>
        <p:nvPicPr>
          <p:cNvPr id="95" name="Depositphotos_68594935_xl-2015.jpg" descr="Depositphotos_68594935_xl-2015.jpg"/>
          <p:cNvPicPr>
            <a:picLocks noChangeAspect="1"/>
          </p:cNvPicPr>
          <p:nvPr/>
        </p:nvPicPr>
        <p:blipFill>
          <a:blip r:embed="rId2"/>
          <a:srcRect r="7371"/>
          <a:stretch>
            <a:fillRect/>
          </a:stretch>
        </p:blipFill>
        <p:spPr>
          <a:xfrm>
            <a:off x="106471" y="3591411"/>
            <a:ext cx="3131623" cy="2535621"/>
          </a:xfrm>
          <a:prstGeom prst="rect">
            <a:avLst/>
          </a:prstGeom>
          <a:ln w="12700">
            <a:miter lim="400000"/>
          </a:ln>
        </p:spPr>
      </p:pic>
      <p:pic>
        <p:nvPicPr>
          <p:cNvPr id="96" name="November-Newsletter-01.png" descr="November-Newsletter-01.png"/>
          <p:cNvPicPr>
            <a:picLocks noChangeAspect="1"/>
          </p:cNvPicPr>
          <p:nvPr/>
        </p:nvPicPr>
        <p:blipFill>
          <a:blip r:embed="rId3"/>
          <a:srcRect l="2" r="4"/>
          <a:stretch>
            <a:fillRect/>
          </a:stretch>
        </p:blipFill>
        <p:spPr>
          <a:xfrm>
            <a:off x="163" y="-2"/>
            <a:ext cx="7771795" cy="10058401"/>
          </a:xfrm>
          <a:prstGeom prst="rect">
            <a:avLst/>
          </a:prstGeom>
          <a:ln w="12700">
            <a:miter lim="400000"/>
          </a:ln>
        </p:spPr>
      </p:pic>
      <p:sp>
        <p:nvSpPr>
          <p:cNvPr id="97" name="As a seller’s agent, my fiduciary responsibility is to the home seller.…"/>
          <p:cNvSpPr txBox="1"/>
          <p:nvPr/>
        </p:nvSpPr>
        <p:spPr>
          <a:xfrm>
            <a:off x="1575216" y="9497753"/>
            <a:ext cx="4647368" cy="332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600" b="1">
                <a:solidFill>
                  <a:schemeClr val="accent2"/>
                </a:solidFill>
              </a:defRPr>
            </a:lvl1pPr>
          </a:lstStyle>
          <a:p>
            <a:r>
              <a:t>Agent Contact Info / Website Here.</a:t>
            </a:r>
          </a:p>
        </p:txBody>
      </p:sp>
      <p:pic>
        <p:nvPicPr>
          <p:cNvPr id="98" name="PA logo horizontal black.png" descr="PA logo horizontal black.png"/>
          <p:cNvPicPr>
            <a:picLocks noChangeAspect="1"/>
          </p:cNvPicPr>
          <p:nvPr/>
        </p:nvPicPr>
        <p:blipFill>
          <a:blip r:embed="rId4"/>
          <a:stretch>
            <a:fillRect/>
          </a:stretch>
        </p:blipFill>
        <p:spPr>
          <a:xfrm>
            <a:off x="3062709" y="79068"/>
            <a:ext cx="1672310" cy="381660"/>
          </a:xfrm>
          <a:prstGeom prst="rect">
            <a:avLst/>
          </a:prstGeom>
          <a:ln w="12700">
            <a:miter lim="400000"/>
          </a:ln>
        </p:spPr>
      </p:pic>
      <p:sp>
        <p:nvSpPr>
          <p:cNvPr id="99" name="TextBox 9"/>
          <p:cNvSpPr txBox="1"/>
          <p:nvPr/>
        </p:nvSpPr>
        <p:spPr>
          <a:xfrm>
            <a:off x="328146" y="3429361"/>
            <a:ext cx="7141508" cy="3699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07916"/>
              </a:lnSpc>
              <a:spcBef>
                <a:spcPts val="800"/>
              </a:spcBef>
              <a:defRPr sz="1100">
                <a:uFill>
                  <a:solidFill>
                    <a:srgbClr val="000000"/>
                  </a:solidFill>
                </a:uFill>
              </a:defRPr>
            </a:pPr>
            <a:r>
              <a:rPr sz="1200" dirty="0">
                <a:latin typeface="Segoe UI"/>
                <a:ea typeface="Segoe UI"/>
                <a:cs typeface="Segoe UI"/>
                <a:sym typeface="Segoe UI"/>
              </a:rPr>
              <a:t>Thanksgiving will be here </a:t>
            </a:r>
            <a:r>
              <a:rPr sz="1200" dirty="0" smtClean="0">
                <a:latin typeface="Segoe UI"/>
                <a:ea typeface="Segoe UI"/>
                <a:cs typeface="Segoe UI"/>
                <a:sym typeface="Segoe UI"/>
              </a:rPr>
              <a:t>quickly</a:t>
            </a:r>
            <a:r>
              <a:rPr lang="en-US" sz="1200" dirty="0" smtClean="0">
                <a:latin typeface="Segoe UI"/>
                <a:ea typeface="Segoe UI"/>
                <a:cs typeface="Segoe UI"/>
                <a:sym typeface="Segoe UI"/>
              </a:rPr>
              <a:t> </a:t>
            </a:r>
            <a:r>
              <a:rPr sz="1200" dirty="0" smtClean="0">
                <a:latin typeface="Segoe UI"/>
                <a:ea typeface="Segoe UI"/>
                <a:cs typeface="Segoe UI"/>
                <a:sym typeface="Segoe UI"/>
              </a:rPr>
              <a:t>and </a:t>
            </a:r>
            <a:r>
              <a:rPr sz="1200" dirty="0">
                <a:latin typeface="Segoe UI"/>
                <a:ea typeface="Segoe UI"/>
                <a:cs typeface="Segoe UI"/>
                <a:sym typeface="Segoe UI"/>
              </a:rPr>
              <a:t>waiting until the last minute to start getting ready will have you frazzled and stressed! Get started on the following TODAY so you can be ready by the holidays.</a:t>
            </a:r>
          </a:p>
          <a:p>
            <a:pPr marL="457200" indent="-228600">
              <a:lnSpc>
                <a:spcPct val="107916"/>
              </a:lnSpc>
              <a:spcBef>
                <a:spcPts val="800"/>
              </a:spcBef>
              <a:buSzPct val="100000"/>
              <a:buAutoNum type="arabicPeriod"/>
              <a:defRPr sz="1200">
                <a:uFill>
                  <a:solidFill>
                    <a:srgbClr val="000000"/>
                  </a:solidFill>
                </a:uFill>
                <a:latin typeface="Segoe UI"/>
                <a:ea typeface="Segoe UI"/>
                <a:cs typeface="Segoe UI"/>
                <a:sym typeface="Segoe UI"/>
              </a:defRPr>
            </a:pPr>
            <a:r>
              <a:rPr b="1" dirty="0"/>
              <a:t>Create your guest list. </a:t>
            </a:r>
            <a:r>
              <a:rPr dirty="0"/>
              <a:t>Once you know who is coming, you can plan seating arrangements. </a:t>
            </a:r>
            <a:r>
              <a:rPr lang="en-US" dirty="0"/>
              <a:t> </a:t>
            </a:r>
            <a:r>
              <a:rPr lang="en-US" dirty="0" smtClean="0"/>
              <a:t>   </a:t>
            </a:r>
            <a:r>
              <a:rPr dirty="0" smtClean="0"/>
              <a:t>(</a:t>
            </a:r>
            <a:r>
              <a:rPr dirty="0" err="1"/>
              <a:t>Psst</a:t>
            </a:r>
            <a:r>
              <a:rPr dirty="0"/>
              <a:t>, make sure you have enough chairs</a:t>
            </a:r>
            <a:r>
              <a:rPr dirty="0" smtClean="0"/>
              <a:t>!)</a:t>
            </a:r>
          </a:p>
          <a:p>
            <a:pPr marL="457200" indent="-228600">
              <a:lnSpc>
                <a:spcPct val="107916"/>
              </a:lnSpc>
              <a:spcBef>
                <a:spcPts val="800"/>
              </a:spcBef>
              <a:buSzPct val="100000"/>
              <a:buAutoNum type="arabicPeriod"/>
              <a:defRPr sz="1200">
                <a:uFill>
                  <a:solidFill>
                    <a:srgbClr val="000000"/>
                  </a:solidFill>
                </a:uFill>
                <a:latin typeface="Segoe UI"/>
                <a:ea typeface="Segoe UI"/>
                <a:cs typeface="Segoe UI"/>
                <a:sym typeface="Segoe UI"/>
              </a:defRPr>
            </a:pPr>
            <a:r>
              <a:rPr b="1" dirty="0"/>
              <a:t>Plan your menu</a:t>
            </a:r>
            <a:r>
              <a:rPr dirty="0"/>
              <a:t>. This includes making your grocery lists and shopping for non-perishable food items early to avoid the panic of empty shelves at the store (as well as a huge bill at checkout!)</a:t>
            </a:r>
          </a:p>
          <a:p>
            <a:pPr marL="457200" indent="-228600">
              <a:lnSpc>
                <a:spcPct val="107916"/>
              </a:lnSpc>
              <a:spcBef>
                <a:spcPts val="800"/>
              </a:spcBef>
              <a:buSzPct val="100000"/>
              <a:buAutoNum type="arabicPeriod"/>
              <a:defRPr sz="1200">
                <a:uFill>
                  <a:solidFill>
                    <a:srgbClr val="000000"/>
                  </a:solidFill>
                </a:uFill>
                <a:latin typeface="Segoe UI"/>
                <a:ea typeface="Segoe UI"/>
                <a:cs typeface="Segoe UI"/>
                <a:sym typeface="Segoe UI"/>
              </a:defRPr>
            </a:pPr>
            <a:r>
              <a:rPr lang="en-US" b="1" dirty="0" smtClean="0"/>
              <a:t>Prep </a:t>
            </a:r>
            <a:r>
              <a:rPr lang="en-US" b="1" dirty="0"/>
              <a:t>or prepare ahead of time</a:t>
            </a:r>
            <a:r>
              <a:rPr lang="en-US" dirty="0"/>
              <a:t>. </a:t>
            </a:r>
            <a:r>
              <a:rPr dirty="0"/>
              <a:t>Some dishes can be made in the days prior to Thanksgiving and kept in the freezer until Thanksgiving dinner. </a:t>
            </a:r>
          </a:p>
          <a:p>
            <a:pPr marL="457200" indent="-228600">
              <a:lnSpc>
                <a:spcPct val="107916"/>
              </a:lnSpc>
              <a:spcBef>
                <a:spcPts val="800"/>
              </a:spcBef>
              <a:buSzPct val="100000"/>
              <a:buAutoNum type="arabicPeriod"/>
              <a:defRPr sz="1200">
                <a:uFill>
                  <a:solidFill>
                    <a:srgbClr val="000000"/>
                  </a:solidFill>
                </a:uFill>
                <a:latin typeface="Segoe UI"/>
                <a:ea typeface="Segoe UI"/>
                <a:cs typeface="Segoe UI"/>
                <a:sym typeface="Segoe UI"/>
              </a:defRPr>
            </a:pPr>
            <a:r>
              <a:rPr b="1" dirty="0"/>
              <a:t>Prepare a cooking schedule. </a:t>
            </a:r>
            <a:r>
              <a:rPr dirty="0"/>
              <a:t>If you struggle with multi-tasking, organize Thanksgiving day into 1-hour increments and schedule what needs to be cooked, and when, as well as scheduling any other tasks that need doing. Take into account how much time each dish requires to cook, and what can be made ahead of time.</a:t>
            </a:r>
          </a:p>
          <a:p>
            <a:pPr marL="457200" indent="-228600">
              <a:lnSpc>
                <a:spcPct val="107916"/>
              </a:lnSpc>
              <a:spcBef>
                <a:spcPts val="800"/>
              </a:spcBef>
              <a:buSzPct val="100000"/>
              <a:buAutoNum type="arabicPeriod"/>
              <a:defRPr sz="1200">
                <a:uFill>
                  <a:solidFill>
                    <a:srgbClr val="000000"/>
                  </a:solidFill>
                </a:uFill>
                <a:latin typeface="Segoe UI"/>
                <a:ea typeface="Segoe UI"/>
                <a:cs typeface="Segoe UI"/>
                <a:sym typeface="Segoe UI"/>
              </a:defRPr>
            </a:pPr>
            <a:r>
              <a:rPr b="1" dirty="0"/>
              <a:t>Set aside time for other tasks</a:t>
            </a:r>
            <a:r>
              <a:rPr dirty="0"/>
              <a:t>. In the days prior to Thanksgiving, block off time for cleaning, laundry, making centerpieces, grocery shopping, and all those other things that need to be done that you are likely to forget on Thanksgiving day. </a:t>
            </a:r>
          </a:p>
        </p:txBody>
      </p:sp>
      <p:sp>
        <p:nvSpPr>
          <p:cNvPr id="100" name="The Thanksgiving Countdown: Tips for Getting Started!"/>
          <p:cNvSpPr txBox="1"/>
          <p:nvPr/>
        </p:nvSpPr>
        <p:spPr>
          <a:xfrm>
            <a:off x="393272" y="2905653"/>
            <a:ext cx="6985856" cy="408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100" b="1">
                <a:solidFill>
                  <a:srgbClr val="DB7739"/>
                </a:solidFill>
                <a:uFill>
                  <a:solidFill>
                    <a:srgbClr val="000000"/>
                  </a:solidFill>
                </a:uFill>
                <a:latin typeface="Book Antiqua"/>
                <a:ea typeface="Book Antiqua"/>
                <a:cs typeface="Book Antiqua"/>
                <a:sym typeface="Book Antiqua"/>
              </a:defRPr>
            </a:lvl1pPr>
          </a:lstStyle>
          <a:p>
            <a:r>
              <a:rPr dirty="0"/>
              <a:t>The Thanksgiving Countdown: Tips for Getting Started!</a:t>
            </a:r>
          </a:p>
        </p:txBody>
      </p:sp>
      <p:pic>
        <p:nvPicPr>
          <p:cNvPr id="101" name="Depositphotos_13678148_xl-2015.jpg" descr="Depositphotos_13678148_xl-2015.jpg"/>
          <p:cNvPicPr>
            <a:picLocks noChangeAspect="1"/>
          </p:cNvPicPr>
          <p:nvPr/>
        </p:nvPicPr>
        <p:blipFill>
          <a:blip r:embed="rId5"/>
          <a:srcRect t="46101" b="19749"/>
          <a:stretch>
            <a:fillRect/>
          </a:stretch>
        </p:blipFill>
        <p:spPr>
          <a:xfrm>
            <a:off x="-4112" y="7623368"/>
            <a:ext cx="7780521" cy="177130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November-Newsletter-02.png" descr="November-Newsletter-02.png"/>
          <p:cNvPicPr>
            <a:picLocks noChangeAspect="1"/>
          </p:cNvPicPr>
          <p:nvPr/>
        </p:nvPicPr>
        <p:blipFill>
          <a:blip r:embed="rId2"/>
          <a:srcRect l="7" r="8"/>
          <a:stretch>
            <a:fillRect/>
          </a:stretch>
        </p:blipFill>
        <p:spPr>
          <a:xfrm>
            <a:off x="248" y="-2"/>
            <a:ext cx="7771794" cy="10058402"/>
          </a:xfrm>
          <a:prstGeom prst="rect">
            <a:avLst/>
          </a:prstGeom>
          <a:ln w="12700">
            <a:miter lim="400000"/>
          </a:ln>
        </p:spPr>
      </p:pic>
      <p:sp>
        <p:nvSpPr>
          <p:cNvPr id="104" name="TextBox 9"/>
          <p:cNvSpPr txBox="1"/>
          <p:nvPr/>
        </p:nvSpPr>
        <p:spPr>
          <a:xfrm>
            <a:off x="4017269" y="2828217"/>
            <a:ext cx="3668144" cy="624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b="1">
                <a:solidFill>
                  <a:srgbClr val="131010"/>
                </a:solidFill>
                <a:uFill>
                  <a:solidFill>
                    <a:srgbClr val="000000"/>
                  </a:solidFill>
                </a:uFill>
                <a:latin typeface="Georgia"/>
                <a:ea typeface="Georgia"/>
                <a:cs typeface="Georgia"/>
                <a:sym typeface="Georgia"/>
              </a:defRPr>
            </a:lvl1pPr>
          </a:lstStyle>
          <a:p>
            <a:r>
              <a:t>November Maintenance Checklist </a:t>
            </a:r>
          </a:p>
        </p:txBody>
      </p:sp>
      <p:sp>
        <p:nvSpPr>
          <p:cNvPr id="105" name="TextBox 9"/>
          <p:cNvSpPr txBox="1"/>
          <p:nvPr/>
        </p:nvSpPr>
        <p:spPr>
          <a:xfrm>
            <a:off x="4264935" y="3657363"/>
            <a:ext cx="3172812" cy="3901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300">
                <a:uFill>
                  <a:solidFill>
                    <a:srgbClr val="000000"/>
                  </a:solidFill>
                </a:uFill>
                <a:latin typeface="Georgia"/>
                <a:ea typeface="Georgia"/>
                <a:cs typeface="Georgia"/>
                <a:sym typeface="Georgia"/>
              </a:defRPr>
            </a:pPr>
            <a:r>
              <a:rPr dirty="0"/>
              <a:t>November is often considered the transitional month where we move from autumn to winter. This means that we need to make the final transitions of our home to be ready when the </a:t>
            </a:r>
            <a:r>
              <a:t>snow f</a:t>
            </a:r>
            <a:r>
              <a:rPr lang="en-US"/>
              <a:t>alls</a:t>
            </a:r>
            <a:r>
              <a:t>, if it hasn’t already started.</a:t>
            </a:r>
          </a:p>
          <a:p>
            <a:pPr>
              <a:defRPr sz="1300">
                <a:uFill>
                  <a:solidFill>
                    <a:srgbClr val="000000"/>
                  </a:solidFill>
                </a:uFill>
                <a:latin typeface="Georgia"/>
                <a:ea typeface="Georgia"/>
                <a:cs typeface="Georgia"/>
                <a:sym typeface="Georgia"/>
              </a:defRPr>
            </a:pP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Service your HVAC systems</a:t>
            </a:r>
            <a:br>
              <a:rPr dirty="0"/>
            </a:b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Check fire alarms</a:t>
            </a:r>
            <a:br>
              <a:rPr dirty="0"/>
            </a:b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Patch up holes or cracks on your exterior where pests might come in</a:t>
            </a:r>
            <a:br>
              <a:rPr dirty="0"/>
            </a:b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Put patio furniture away</a:t>
            </a:r>
            <a:br>
              <a:rPr dirty="0"/>
            </a:b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Clear dead leaves from the yard</a:t>
            </a:r>
            <a:br>
              <a:rPr dirty="0"/>
            </a:b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Weatherproof the house</a:t>
            </a:r>
          </a:p>
        </p:txBody>
      </p:sp>
      <p:sp>
        <p:nvSpPr>
          <p:cNvPr id="106" name="Ingredients:…"/>
          <p:cNvSpPr txBox="1"/>
          <p:nvPr/>
        </p:nvSpPr>
        <p:spPr>
          <a:xfrm>
            <a:off x="261857" y="3187088"/>
            <a:ext cx="3461104" cy="4384037"/>
          </a:xfrm>
          <a:prstGeom prst="rect">
            <a:avLst/>
          </a:prstGeom>
          <a:ln w="12700">
            <a:miter lim="400000"/>
          </a:ln>
          <a:effectLst>
            <a:outerShdw blurRad="63500" dist="25400" dir="5400000" rotWithShape="0">
              <a:srgbClr val="FFFFFF">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144" b="1">
                <a:uFill>
                  <a:solidFill>
                    <a:srgbClr val="000000"/>
                  </a:solidFill>
                </a:uFill>
                <a:latin typeface="Georgia"/>
                <a:ea typeface="Georgia"/>
                <a:cs typeface="Georgia"/>
                <a:sym typeface="Georgia"/>
              </a:defRPr>
            </a:pPr>
            <a:r>
              <a:t>INGREDIENTS</a:t>
            </a:r>
          </a:p>
          <a:p>
            <a:pPr>
              <a:defRPr sz="1144">
                <a:uFill>
                  <a:solidFill>
                    <a:srgbClr val="000000"/>
                  </a:solidFill>
                </a:uFill>
                <a:latin typeface="Georgia"/>
                <a:ea typeface="Georgia"/>
                <a:cs typeface="Georgia"/>
                <a:sym typeface="Georgia"/>
              </a:defRPr>
            </a:pPr>
            <a:r>
              <a:t>3 tablespoons butter</a:t>
            </a:r>
          </a:p>
          <a:p>
            <a:pPr>
              <a:defRPr sz="1144">
                <a:uFill>
                  <a:solidFill>
                    <a:srgbClr val="000000"/>
                  </a:solidFill>
                </a:uFill>
                <a:latin typeface="Georgia"/>
                <a:ea typeface="Georgia"/>
                <a:cs typeface="Georgia"/>
                <a:sym typeface="Georgia"/>
              </a:defRPr>
            </a:pPr>
            <a:r>
              <a:t>3 tablespoons all-purpose flour</a:t>
            </a:r>
          </a:p>
          <a:p>
            <a:pPr>
              <a:defRPr sz="1144">
                <a:uFill>
                  <a:solidFill>
                    <a:srgbClr val="000000"/>
                  </a:solidFill>
                </a:uFill>
                <a:latin typeface="Georgia"/>
                <a:ea typeface="Georgia"/>
                <a:cs typeface="Georgia"/>
                <a:sym typeface="Georgia"/>
              </a:defRPr>
            </a:pPr>
            <a:r>
              <a:t>1-1/2 teaspoons salt</a:t>
            </a:r>
          </a:p>
          <a:p>
            <a:pPr>
              <a:defRPr sz="1144">
                <a:uFill>
                  <a:solidFill>
                    <a:srgbClr val="000000"/>
                  </a:solidFill>
                </a:uFill>
                <a:latin typeface="Georgia"/>
                <a:ea typeface="Georgia"/>
                <a:cs typeface="Georgia"/>
                <a:sym typeface="Georgia"/>
              </a:defRPr>
            </a:pPr>
            <a:r>
              <a:t>1/8 teaspoon pepper</a:t>
            </a:r>
          </a:p>
          <a:p>
            <a:pPr>
              <a:defRPr sz="1144">
                <a:uFill>
                  <a:solidFill>
                    <a:srgbClr val="000000"/>
                  </a:solidFill>
                </a:uFill>
                <a:latin typeface="Georgia"/>
                <a:ea typeface="Georgia"/>
                <a:cs typeface="Georgia"/>
                <a:sym typeface="Georgia"/>
              </a:defRPr>
            </a:pPr>
            <a:r>
              <a:t>2 cups 2% milk</a:t>
            </a:r>
          </a:p>
          <a:p>
            <a:pPr>
              <a:defRPr sz="1144">
                <a:uFill>
                  <a:solidFill>
                    <a:srgbClr val="000000"/>
                  </a:solidFill>
                </a:uFill>
                <a:latin typeface="Georgia"/>
                <a:ea typeface="Georgia"/>
                <a:cs typeface="Georgia"/>
                <a:sym typeface="Georgia"/>
              </a:defRPr>
            </a:pPr>
            <a:r>
              <a:t>1 cup shredded cheddar cheese</a:t>
            </a:r>
          </a:p>
          <a:p>
            <a:pPr>
              <a:defRPr sz="1144">
                <a:uFill>
                  <a:solidFill>
                    <a:srgbClr val="000000"/>
                  </a:solidFill>
                </a:uFill>
                <a:latin typeface="Georgia"/>
                <a:ea typeface="Georgia"/>
                <a:cs typeface="Georgia"/>
                <a:sym typeface="Georgia"/>
              </a:defRPr>
            </a:pPr>
            <a:r>
              <a:t>5 cups thinly sliced peeled potatoes (about 6 medium)</a:t>
            </a:r>
          </a:p>
          <a:p>
            <a:pPr>
              <a:defRPr sz="1144">
                <a:uFill>
                  <a:solidFill>
                    <a:srgbClr val="000000"/>
                  </a:solidFill>
                </a:uFill>
                <a:latin typeface="Georgia"/>
                <a:ea typeface="Georgia"/>
                <a:cs typeface="Georgia"/>
                <a:sym typeface="Georgia"/>
              </a:defRPr>
            </a:pPr>
            <a:r>
              <a:t>1/2 cup chopped onion</a:t>
            </a:r>
          </a:p>
          <a:p>
            <a:pPr>
              <a:defRPr sz="1144">
                <a:uFill>
                  <a:solidFill>
                    <a:srgbClr val="000000"/>
                  </a:solidFill>
                </a:uFill>
                <a:latin typeface="Georgia"/>
                <a:ea typeface="Georgia"/>
                <a:cs typeface="Georgia"/>
                <a:sym typeface="Georgia"/>
              </a:defRPr>
            </a:pPr>
            <a:r>
              <a:t>Additional pepper, optional</a:t>
            </a:r>
          </a:p>
          <a:p>
            <a:pPr>
              <a:defRPr sz="1144">
                <a:uFill>
                  <a:solidFill>
                    <a:srgbClr val="000000"/>
                  </a:solidFill>
                </a:uFill>
                <a:latin typeface="Georgia"/>
                <a:ea typeface="Georgia"/>
                <a:cs typeface="Georgia"/>
                <a:sym typeface="Georgia"/>
              </a:defRPr>
            </a:pPr>
            <a:endParaRPr/>
          </a:p>
          <a:p>
            <a:pPr>
              <a:defRPr sz="1144" b="1">
                <a:uFill>
                  <a:solidFill>
                    <a:srgbClr val="000000"/>
                  </a:solidFill>
                </a:uFill>
                <a:latin typeface="Georgia"/>
                <a:ea typeface="Georgia"/>
                <a:cs typeface="Georgia"/>
                <a:sym typeface="Georgia"/>
              </a:defRPr>
            </a:pPr>
            <a:r>
              <a:t>INSTRUCTIONS</a:t>
            </a:r>
          </a:p>
          <a:p>
            <a:pPr>
              <a:defRPr sz="1144" b="1">
                <a:uFill>
                  <a:solidFill>
                    <a:srgbClr val="000000"/>
                  </a:solidFill>
                </a:uFill>
                <a:latin typeface="Georgia"/>
                <a:ea typeface="Georgia"/>
                <a:cs typeface="Georgia"/>
                <a:sym typeface="Georgia"/>
              </a:defRPr>
            </a:pPr>
            <a:endParaRPr/>
          </a:p>
          <a:p>
            <a:pPr marL="228600" indent="-228600">
              <a:buSzPct val="100000"/>
              <a:buChar char="•"/>
              <a:defRPr sz="1144">
                <a:uFill>
                  <a:solidFill>
                    <a:srgbClr val="000000"/>
                  </a:solidFill>
                </a:uFill>
                <a:latin typeface="Georgia"/>
                <a:ea typeface="Georgia"/>
                <a:cs typeface="Georgia"/>
                <a:sym typeface="Georgia"/>
              </a:defRPr>
            </a:pPr>
            <a:r>
              <a:t>Preheat oven to 350°. Using a large saucepan, melt butter on low heat. Next, stir in the flour, salt, and pepper until it’s smooth. Slowly, pour in the milk, then bring to a boil. Cook and stir for 2 minutes, or until it becomes thick. Remove from heat and stir in the cheese until melted. Last, add the potatoes and onion.</a:t>
            </a:r>
          </a:p>
          <a:p>
            <a:pPr marL="228600" indent="-228600">
              <a:buSzPct val="100000"/>
              <a:buChar char="•"/>
              <a:defRPr sz="1144">
                <a:uFill>
                  <a:solidFill>
                    <a:srgbClr val="000000"/>
                  </a:solidFill>
                </a:uFill>
                <a:latin typeface="Georgia"/>
                <a:ea typeface="Georgia"/>
                <a:cs typeface="Georgia"/>
                <a:sym typeface="Georgia"/>
              </a:defRPr>
            </a:pPr>
            <a:r>
              <a:t>Transfer the mixture to a greased 2-qt. baking dish; cover and bake for 1 hour. Then, uncover and bake another 30-40 minutes or until the potatoes are tender. If desired, sprinkle with some additional pepper.</a:t>
            </a:r>
          </a:p>
        </p:txBody>
      </p:sp>
      <p:sp>
        <p:nvSpPr>
          <p:cNvPr id="107" name="As a seller’s agent, my fiduciary responsibility is to the home seller.…"/>
          <p:cNvSpPr txBox="1"/>
          <p:nvPr/>
        </p:nvSpPr>
        <p:spPr>
          <a:xfrm>
            <a:off x="2616616" y="8841823"/>
            <a:ext cx="4647368" cy="370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b="1">
                <a:solidFill>
                  <a:srgbClr val="DE5D3A"/>
                </a:solidFill>
              </a:defRPr>
            </a:lvl1pPr>
          </a:lstStyle>
          <a:p>
            <a:r>
              <a:t>Agent Contact Info / Photo / Website Here.</a:t>
            </a:r>
          </a:p>
        </p:txBody>
      </p:sp>
      <p:grpSp>
        <p:nvGrpSpPr>
          <p:cNvPr id="110" name="avatar-01.png"/>
          <p:cNvGrpSpPr/>
          <p:nvPr/>
        </p:nvGrpSpPr>
        <p:grpSpPr>
          <a:xfrm>
            <a:off x="259655" y="8043391"/>
            <a:ext cx="1891509" cy="1929609"/>
            <a:chOff x="0" y="0"/>
            <a:chExt cx="1891507" cy="1929608"/>
          </a:xfrm>
        </p:grpSpPr>
        <p:pic>
          <p:nvPicPr>
            <p:cNvPr id="108" name="avatar-01.png" descr="avatar-01.png"/>
            <p:cNvPicPr>
              <a:picLocks noChangeAspect="1"/>
            </p:cNvPicPr>
            <p:nvPr/>
          </p:nvPicPr>
          <p:blipFill>
            <a:blip r:embed="rId4"/>
            <a:stretch>
              <a:fillRect/>
            </a:stretch>
          </p:blipFill>
          <p:spPr>
            <a:xfrm>
              <a:off x="203200" y="203200"/>
              <a:ext cx="1485108" cy="1485108"/>
            </a:xfrm>
            <a:prstGeom prst="rect">
              <a:avLst/>
            </a:prstGeom>
            <a:ln w="12700" cap="flat">
              <a:noFill/>
              <a:miter lim="400000"/>
            </a:ln>
            <a:effectLst/>
          </p:spPr>
        </p:pic>
        <p:pic>
          <p:nvPicPr>
            <p:cNvPr id="109" name="avatar-01.png" descr="avatar-01.png"/>
            <p:cNvPicPr>
              <a:picLocks noChangeAspect="1"/>
            </p:cNvPicPr>
            <p:nvPr/>
          </p:nvPicPr>
          <p:blipFill>
            <a:blip r:embed="rId5"/>
            <a:stretch>
              <a:fillRect/>
            </a:stretch>
          </p:blipFill>
          <p:spPr>
            <a:xfrm>
              <a:off x="0" y="-1"/>
              <a:ext cx="1891509" cy="1929610"/>
            </a:xfrm>
            <a:prstGeom prst="rect">
              <a:avLst/>
            </a:prstGeom>
            <a:ln w="12700" cap="flat">
              <a:noFill/>
              <a:miter lim="400000"/>
            </a:ln>
            <a:effectLst/>
          </p:spPr>
        </p:pic>
      </p:grpSp>
      <p:sp>
        <p:nvSpPr>
          <p:cNvPr id="111" name="TextBox 9"/>
          <p:cNvSpPr txBox="1"/>
          <p:nvPr/>
        </p:nvSpPr>
        <p:spPr>
          <a:xfrm>
            <a:off x="158337" y="2663921"/>
            <a:ext cx="3668144" cy="358137"/>
          </a:xfrm>
          <a:prstGeom prst="rect">
            <a:avLst/>
          </a:prstGeom>
          <a:ln w="12700">
            <a:miter lim="400000"/>
          </a:ln>
          <a:effectLst>
            <a:outerShdw blurRad="63500" dist="25400" dir="5400000" rotWithShape="0">
              <a:srgbClr val="FFFFFF">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b="1" i="1">
                <a:solidFill>
                  <a:srgbClr val="0D0D0F"/>
                </a:solidFill>
                <a:uFill>
                  <a:solidFill>
                    <a:srgbClr val="000000"/>
                  </a:solidFill>
                </a:uFill>
                <a:latin typeface="Georgia"/>
                <a:ea typeface="Georgia"/>
                <a:cs typeface="Georgia"/>
                <a:sym typeface="Georgia"/>
              </a:defRPr>
            </a:lvl1pPr>
          </a:lstStyle>
          <a:p>
            <a:r>
              <a:t>Simple Au Gratin Potatoes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TotalTime>
  <Words>479</Words>
  <Application>Microsoft Office PowerPoint</Application>
  <PresentationFormat>Custom</PresentationFormat>
  <Paragraphs>34</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Book Antiqua</vt:lpstr>
      <vt:lpstr>Calibri</vt:lpstr>
      <vt:lpstr>Georgia</vt:lpstr>
      <vt:lpstr>Segoe UI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user</cp:lastModifiedBy>
  <cp:revision>3</cp:revision>
  <dcterms:modified xsi:type="dcterms:W3CDTF">2021-10-20T17:41:10Z</dcterms:modified>
</cp:coreProperties>
</file>