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7772400" cy="502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89405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8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893564" y="4464017"/>
            <a:ext cx="5985273" cy="237734"/>
          </a:xfrm>
          <a:prstGeom prst="rect">
            <a:avLst/>
          </a:prstGeom>
        </p:spPr>
        <p:txBody>
          <a:bodyPr anchor="b"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2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893564" y="956071"/>
            <a:ext cx="5985920" cy="1702595"/>
          </a:xfrm>
          <a:prstGeom prst="rect">
            <a:avLst/>
          </a:prstGeom>
        </p:spPr>
        <p:txBody>
          <a:bodyPr anchor="b"/>
          <a:lstStyle>
            <a:lvl1pPr>
              <a:defRPr spc="-84" sz="4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893564" y="2632471"/>
            <a:ext cx="5985272" cy="750957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  <a:lvl2pPr marL="0" indent="4572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2pPr>
            <a:lvl3pPr marL="0" indent="9144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3pPr>
            <a:lvl4pPr marL="0" indent="13716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4pPr>
            <a:lvl5pPr marL="0" indent="18288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3811289" y="4763242"/>
            <a:ext cx="149822" cy="1391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893564" y="1840110"/>
            <a:ext cx="5985272" cy="134979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893564" y="3202020"/>
            <a:ext cx="5985272" cy="3463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893564" y="515143"/>
            <a:ext cx="5985272" cy="268687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90" sz="9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913209" y="1918692"/>
            <a:ext cx="5945982" cy="1198365"/>
          </a:xfrm>
          <a:prstGeom prst="rect">
            <a:avLst/>
          </a:prstGeom>
        </p:spPr>
        <p:txBody>
          <a:bodyPr anchor="ctr"/>
          <a:lstStyle>
            <a:lvl1pPr marL="235743" indent="-176807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235743" indent="2803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235743" indent="7375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235743" indent="11947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235743" indent="1651992">
              <a:spcBef>
                <a:spcPts val="0"/>
              </a:spcBef>
              <a:buSzTx/>
              <a:buNone/>
              <a:defRPr spc="-59" sz="3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Attribution"/>
          <p:cNvSpPr txBox="1"/>
          <p:nvPr>
            <p:ph type="body" sz="quarter" idx="21" hasCustomPrompt="1"/>
          </p:nvPr>
        </p:nvSpPr>
        <p:spPr>
          <a:xfrm>
            <a:off x="1162050" y="3313509"/>
            <a:ext cx="5697141" cy="237734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200"/>
            </a:lvl1pPr>
          </a:lstStyle>
          <a:p>
            <a:pPr/>
            <a:r>
              <a:t>Attribution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idx="21"/>
          </p:nvPr>
        </p:nvSpPr>
        <p:spPr>
          <a:xfrm>
            <a:off x="-540544" y="354522"/>
            <a:ext cx="5757051" cy="4317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quarter" idx="22"/>
          </p:nvPr>
        </p:nvSpPr>
        <p:spPr>
          <a:xfrm>
            <a:off x="3935313" y="150614"/>
            <a:ext cx="2959895" cy="236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3103661" y="1417736"/>
            <a:ext cx="4092775" cy="47634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/>
          <p:nvPr>
            <p:ph type="pic" idx="21"/>
          </p:nvPr>
        </p:nvSpPr>
        <p:spPr>
          <a:xfrm>
            <a:off x="9525" y="-543521"/>
            <a:ext cx="7439025" cy="59512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3811289" y="4763242"/>
            <a:ext cx="149822" cy="1391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339129" y="-472258"/>
            <a:ext cx="9196509" cy="55080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893564" y="2671762"/>
            <a:ext cx="5985272" cy="1702595"/>
          </a:xfrm>
          <a:prstGeom prst="rect">
            <a:avLst/>
          </a:prstGeom>
        </p:spPr>
        <p:txBody>
          <a:bodyPr anchor="b"/>
          <a:lstStyle>
            <a:lvl1pPr>
              <a:defRPr spc="-84" sz="4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893564" y="4348162"/>
            <a:ext cx="5985272" cy="355663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  <a:lvl2pPr marL="0" indent="4572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2pPr>
            <a:lvl3pPr marL="0" indent="9144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3pPr>
            <a:lvl4pPr marL="0" indent="13716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4pPr>
            <a:lvl5pPr marL="0" indent="18288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893564" y="294679"/>
            <a:ext cx="5985273" cy="237735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200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3809507" y="4763242"/>
            <a:ext cx="149823" cy="13915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/>
          <p:nvPr>
            <p:ph type="pic" idx="21"/>
          </p:nvPr>
        </p:nvSpPr>
        <p:spPr>
          <a:xfrm>
            <a:off x="3276076" y="255389"/>
            <a:ext cx="3889772" cy="45272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893564" y="2580084"/>
            <a:ext cx="2632472" cy="2085480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  <a:lvl2pPr marL="0" indent="4572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2pPr>
            <a:lvl3pPr marL="0" indent="9144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3pPr>
            <a:lvl4pPr marL="0" indent="13716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4pPr>
            <a:lvl5pPr marL="0" indent="182880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893564" y="357088"/>
            <a:ext cx="2632472" cy="2262287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893564" y="728566"/>
            <a:ext cx="5985273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303887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/>
          <p:nvPr>
            <p:ph type="pic" sz="half" idx="21"/>
          </p:nvPr>
        </p:nvSpPr>
        <p:spPr>
          <a:xfrm>
            <a:off x="3715940" y="307776"/>
            <a:ext cx="3324970" cy="44332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893564" y="229195"/>
            <a:ext cx="2632472" cy="523876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893564" y="728566"/>
            <a:ext cx="2632472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quarter" idx="1" hasCustomPrompt="1"/>
          </p:nvPr>
        </p:nvSpPr>
        <p:spPr>
          <a:xfrm>
            <a:off x="893564" y="1794476"/>
            <a:ext cx="2632472" cy="2883974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893564" y="1663303"/>
            <a:ext cx="5985272" cy="1702594"/>
          </a:xfrm>
          <a:prstGeom prst="rect">
            <a:avLst/>
          </a:prstGeom>
        </p:spPr>
        <p:txBody>
          <a:bodyPr anchor="ctr"/>
          <a:lstStyle>
            <a:lvl1pPr>
              <a:defRPr b="0" spc="-84"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893564" y="728566"/>
            <a:ext cx="5985273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893564" y="229195"/>
            <a:ext cx="5985272" cy="523876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893564" y="726876"/>
            <a:ext cx="5985273" cy="346399"/>
          </a:xfrm>
          <a:prstGeom prst="rect">
            <a:avLst/>
          </a:prstGeom>
        </p:spPr>
        <p:txBody>
          <a:bodyPr/>
          <a:lstStyle>
            <a:lvl1pPr marL="0" indent="0" defTabSz="302683">
              <a:lnSpc>
                <a:spcPct val="100000"/>
              </a:lnSpc>
              <a:spcBef>
                <a:spcPts val="0"/>
              </a:spcBef>
              <a:buSzTx/>
              <a:buNone/>
              <a:defRPr b="1" sz="18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None/>
              <a:defRPr spc="-18" sz="1800"/>
            </a:lvl1pPr>
            <a:lvl2pPr marL="0" indent="457200">
              <a:spcBef>
                <a:spcPts val="600"/>
              </a:spcBef>
              <a:buSzTx/>
              <a:buNone/>
              <a:defRPr spc="-18" sz="1800"/>
            </a:lvl2pPr>
            <a:lvl3pPr marL="0" indent="914400">
              <a:spcBef>
                <a:spcPts val="600"/>
              </a:spcBef>
              <a:buSzTx/>
              <a:buNone/>
              <a:defRPr spc="-18" sz="1800"/>
            </a:lvl3pPr>
            <a:lvl4pPr marL="0" indent="1371600">
              <a:spcBef>
                <a:spcPts val="600"/>
              </a:spcBef>
              <a:buSzTx/>
              <a:buNone/>
              <a:defRPr spc="-18" sz="1800"/>
            </a:lvl4pPr>
            <a:lvl5pPr marL="0" indent="1828800">
              <a:spcBef>
                <a:spcPts val="600"/>
              </a:spcBef>
              <a:buSzTx/>
              <a:buNone/>
              <a:defRPr spc="-18" sz="1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893564" y="1525785"/>
            <a:ext cx="5985272" cy="3143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893564" y="227012"/>
            <a:ext cx="5985272" cy="523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3809542" y="4763242"/>
            <a:ext cx="149823" cy="139155"/>
          </a:xfrm>
          <a:prstGeom prst="rect">
            <a:avLst/>
          </a:prstGeom>
          <a:ln w="3175">
            <a:miter lim="400000"/>
          </a:ln>
        </p:spPr>
        <p:txBody>
          <a:bodyPr wrap="none" lIns="26193" tIns="26193" rIns="26193" bIns="26193" anchor="b">
            <a:spAutoFit/>
          </a:bodyPr>
          <a:lstStyle>
            <a:lvl1pPr defTabSz="301228">
              <a:defRPr sz="6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89405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59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77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58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39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320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701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082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463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844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225800" marR="0" indent="-177800" algn="l" defTabSz="894057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30122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8"/>
            <a:ext cx="7772400" cy="5028744"/>
          </a:xfrm>
          <a:prstGeom prst="rect">
            <a:avLst/>
          </a:prstGeom>
          <a:ln w="3175">
            <a:miter lim="400000"/>
          </a:ln>
        </p:spPr>
      </p:pic>
      <p:sp>
        <p:nvSpPr>
          <p:cNvPr id="152" name="Those are options knocking at your door."/>
          <p:cNvSpPr txBox="1"/>
          <p:nvPr/>
        </p:nvSpPr>
        <p:spPr>
          <a:xfrm>
            <a:off x="3698706" y="1385852"/>
            <a:ext cx="3710927" cy="780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>
            <a:lvl1pPr>
              <a:defRPr b="1" i="1" spc="-48" sz="2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Those are options knocking at your door.</a:t>
            </a:r>
          </a:p>
        </p:txBody>
      </p:sp>
      <p:sp>
        <p:nvSpPr>
          <p:cNvPr id="153" name="The COVID-19 pandemic has affected everyone in some way or another. It has led to people losing their jobs and has caused a lot of financial stress.…"/>
          <p:cNvSpPr txBox="1"/>
          <p:nvPr/>
        </p:nvSpPr>
        <p:spPr>
          <a:xfrm>
            <a:off x="4061334" y="2360579"/>
            <a:ext cx="2985671" cy="19901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>
              <a:defRPr spc="-29" sz="1500">
                <a:solidFill>
                  <a:srgbClr val="000000"/>
                </a:solidFill>
              </a:defRPr>
            </a:pPr>
            <a:r>
              <a:t>The COVID-19 pandemic has affected everyone in some way or another. It has led to people losing their jobs and has caused a lot of financial stress.  </a:t>
            </a:r>
          </a:p>
          <a:p>
            <a:pPr>
              <a:defRPr spc="-29" sz="1500">
                <a:solidFill>
                  <a:srgbClr val="000000"/>
                </a:solidFill>
              </a:defRPr>
            </a:pPr>
          </a:p>
          <a:p>
            <a:pPr>
              <a:defRPr spc="-29" sz="1500">
                <a:solidFill>
                  <a:srgbClr val="000000"/>
                </a:solidFill>
              </a:defRPr>
            </a:pPr>
            <a:r>
              <a:t>It can be scary and it can be unnerving. But there are options available for you. </a:t>
            </a:r>
          </a:p>
        </p:txBody>
      </p:sp>
      <p:pic>
        <p:nvPicPr>
          <p:cNvPr id="154" name="Postcard Backgrounds (6).png" descr="Postcard Backgrounds (6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3350" y="-11437"/>
            <a:ext cx="2352434" cy="1522025"/>
          </a:xfrm>
          <a:prstGeom prst="rect">
            <a:avLst/>
          </a:prstGeom>
          <a:ln w="3175">
            <a:miter lim="400000"/>
          </a:ln>
        </p:spPr>
      </p:pic>
      <p:sp>
        <p:nvSpPr>
          <p:cNvPr id="155" name="Do you hear that?"/>
          <p:cNvSpPr txBox="1"/>
          <p:nvPr/>
        </p:nvSpPr>
        <p:spPr>
          <a:xfrm>
            <a:off x="1607237" y="307878"/>
            <a:ext cx="5853432" cy="8833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>
            <a:lvl1pPr algn="l">
              <a:lnSpc>
                <a:spcPct val="80000"/>
              </a:lnSpc>
              <a:defRPr b="1" spc="-107" sz="5400">
                <a:solidFill>
                  <a:srgbClr val="000000"/>
                </a:solidFill>
              </a:defRPr>
            </a:lvl1pPr>
          </a:lstStyle>
          <a:p>
            <a:pPr/>
            <a:r>
              <a:t>Do you hear that?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7419" y="-8467"/>
            <a:ext cx="4420919" cy="3923970"/>
          </a:xfrm>
          <a:prstGeom prst="rect">
            <a:avLst/>
          </a:prstGeom>
          <a:solidFill>
            <a:srgbClr val="F1C648"/>
          </a:solidFill>
          <a:ln w="3175">
            <a:miter lim="400000"/>
          </a:ln>
        </p:spPr>
        <p:txBody>
          <a:bodyPr lIns="26193" tIns="26193" rIns="26193" bIns="26193" anchor="ctr"/>
          <a:lstStyle/>
          <a:p>
            <a:pPr defTabSz="301228">
              <a:defRPr sz="1100">
                <a:solidFill>
                  <a:srgbClr val="F9DC5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8" name="companylogo-01.png" descr="companylogo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5249" y="256440"/>
            <a:ext cx="1487745" cy="563742"/>
          </a:xfrm>
          <a:prstGeom prst="rect">
            <a:avLst/>
          </a:prstGeom>
          <a:ln w="3175">
            <a:miter lim="400000"/>
          </a:ln>
        </p:spPr>
      </p:pic>
      <p:sp>
        <p:nvSpPr>
          <p:cNvPr id="159" name="Name Here…"/>
          <p:cNvSpPr txBox="1"/>
          <p:nvPr/>
        </p:nvSpPr>
        <p:spPr>
          <a:xfrm>
            <a:off x="4769146" y="859380"/>
            <a:ext cx="882794" cy="5774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360" tIns="30360" rIns="30360" bIns="30360" anchor="ctr">
            <a:spAutoFit/>
          </a:bodyPr>
          <a:lstStyle/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Name Here</a:t>
            </a:r>
          </a:p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Address</a:t>
            </a:r>
          </a:p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Email Address</a:t>
            </a:r>
          </a:p>
          <a:p>
            <a:pPr algn="l" defTabSz="1788115">
              <a:lnSpc>
                <a:spcPct val="80000"/>
              </a:lnSpc>
              <a:defRPr spc="-19" sz="1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Web Address</a:t>
            </a:r>
          </a:p>
        </p:txBody>
      </p:sp>
      <p:sp>
        <p:nvSpPr>
          <p:cNvPr id="160" name="*As a Power Agent®, I am a member of an exclusive program (less than 1% of agents across North America) of dedicated real estate professionals who are committed to helping buyers and sellers reach their next level in life."/>
          <p:cNvSpPr txBox="1"/>
          <p:nvPr/>
        </p:nvSpPr>
        <p:spPr>
          <a:xfrm>
            <a:off x="959715" y="4078474"/>
            <a:ext cx="3015369" cy="6085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l" defTabSz="302683">
              <a:defRPr i="1" sz="900">
                <a:solidFill>
                  <a:srgbClr val="000000"/>
                </a:solidFill>
              </a:defRPr>
            </a:pPr>
            <a:r>
              <a:t>*As a </a:t>
            </a:r>
            <a:r>
              <a:rPr b="1"/>
              <a:t>Power Agent®</a:t>
            </a:r>
            <a:r>
              <a:t>, I am a member of an exclusive program (less than 1% of agents across North America) of dedicated real estate professionals who are committed to helping buyers and sellers reach their next level in life.</a:t>
            </a:r>
          </a:p>
        </p:txBody>
      </p:sp>
      <p:grpSp>
        <p:nvGrpSpPr>
          <p:cNvPr id="163" name="avatar-01.png"/>
          <p:cNvGrpSpPr/>
          <p:nvPr/>
        </p:nvGrpSpPr>
        <p:grpSpPr>
          <a:xfrm>
            <a:off x="248245" y="2747744"/>
            <a:ext cx="1091264" cy="1142064"/>
            <a:chOff x="0" y="0"/>
            <a:chExt cx="1091263" cy="1142063"/>
          </a:xfrm>
        </p:grpSpPr>
        <p:pic>
          <p:nvPicPr>
            <p:cNvPr id="162" name="avatar-01.png" descr="avatar-0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800" y="38100"/>
              <a:ext cx="989664" cy="9896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avatar-01.png" descr="avatar-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91264" cy="1142064"/>
            </a:xfrm>
            <a:prstGeom prst="rect">
              <a:avLst/>
            </a:prstGeom>
            <a:effectLst/>
          </p:spPr>
        </p:pic>
      </p:grpSp>
      <p:sp>
        <p:nvSpPr>
          <p:cNvPr id="164" name="Call or text. Any time. 555-555-5555!…"/>
          <p:cNvSpPr txBox="1"/>
          <p:nvPr/>
        </p:nvSpPr>
        <p:spPr>
          <a:xfrm>
            <a:off x="1498905" y="2888138"/>
            <a:ext cx="2671846" cy="8612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l" defTabSz="302683">
              <a:defRPr b="1" sz="1100">
                <a:solidFill>
                  <a:srgbClr val="000000"/>
                </a:solidFill>
              </a:defRPr>
            </a:pPr>
            <a:r>
              <a:t>Call or text. Any time. 555-555-5555!</a:t>
            </a:r>
          </a:p>
          <a:p>
            <a:pPr algn="l" defTabSz="302683">
              <a:defRPr b="1" sz="1100">
                <a:solidFill>
                  <a:srgbClr val="000000"/>
                </a:solidFill>
              </a:defRPr>
            </a:pPr>
          </a:p>
          <a:p>
            <a:pPr algn="l" defTabSz="302683">
              <a:defRPr sz="1100">
                <a:solidFill>
                  <a:srgbClr val="000000"/>
                </a:solidFill>
              </a:defRPr>
            </a:pPr>
            <a:r>
              <a:t>Agent Name, </a:t>
            </a:r>
            <a:r>
              <a:rPr i="1"/>
              <a:t>Power Agent</a:t>
            </a:r>
            <a:r>
              <a:rPr baseline="31999" i="1"/>
              <a:t>®</a:t>
            </a:r>
            <a:endParaRPr baseline="31999" i="1"/>
          </a:p>
          <a:p>
            <a:pPr algn="l" defTabSz="302683">
              <a:defRPr sz="1100">
                <a:solidFill>
                  <a:srgbClr val="000000"/>
                </a:solidFill>
              </a:defRPr>
            </a:pPr>
            <a:r>
              <a:t>Email Address </a:t>
            </a:r>
            <a:endParaRPr baseline="31999" i="1"/>
          </a:p>
        </p:txBody>
      </p:sp>
      <p:pic>
        <p:nvPicPr>
          <p:cNvPr id="165" name="PA-Logo-Stacked BLACK-01.png" descr="PA-Logo-Stacked BLACK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0640" y="4100883"/>
            <a:ext cx="433883" cy="461770"/>
          </a:xfrm>
          <a:prstGeom prst="rect">
            <a:avLst/>
          </a:prstGeom>
          <a:ln w="3175">
            <a:miter lim="400000"/>
          </a:ln>
        </p:spPr>
      </p:pic>
      <p:sp>
        <p:nvSpPr>
          <p:cNvPr id="166" name="Name Here…"/>
          <p:cNvSpPr txBox="1"/>
          <p:nvPr/>
        </p:nvSpPr>
        <p:spPr>
          <a:xfrm>
            <a:off x="5720541" y="2792439"/>
            <a:ext cx="1091265" cy="5861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360" tIns="30360" rIns="30360" bIns="30360" anchor="ctr">
            <a:spAutoFit/>
          </a:bodyPr>
          <a:lstStyle/>
          <a:p>
            <a:pPr defTabSz="1788115">
              <a:lnSpc>
                <a:spcPct val="80000"/>
              </a:lnSpc>
              <a:defRPr spc="-26"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Name Here</a:t>
            </a:r>
          </a:p>
          <a:p>
            <a:pPr defTabSz="1788115">
              <a:lnSpc>
                <a:spcPct val="80000"/>
              </a:lnSpc>
              <a:defRPr spc="-26"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Address</a:t>
            </a:r>
          </a:p>
          <a:p>
            <a:pPr defTabSz="1788115">
              <a:lnSpc>
                <a:spcPct val="80000"/>
              </a:lnSpc>
              <a:defRPr spc="-26" sz="13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City, State Zip</a:t>
            </a:r>
          </a:p>
        </p:txBody>
      </p:sp>
      <p:sp>
        <p:nvSpPr>
          <p:cNvPr id="167" name="I’m here for you.…"/>
          <p:cNvSpPr txBox="1"/>
          <p:nvPr/>
        </p:nvSpPr>
        <p:spPr>
          <a:xfrm>
            <a:off x="206200" y="195932"/>
            <a:ext cx="3933680" cy="8439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l">
              <a:lnSpc>
                <a:spcPct val="80000"/>
              </a:lnSpc>
              <a:defRPr b="1" spc="-58" sz="2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I’m here for you. </a:t>
            </a:r>
          </a:p>
          <a:p>
            <a:pPr algn="l">
              <a:lnSpc>
                <a:spcPct val="80000"/>
              </a:lnSpc>
              <a:defRPr b="1" spc="-58" sz="2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Not for me.</a:t>
            </a:r>
          </a:p>
        </p:txBody>
      </p:sp>
      <p:sp>
        <p:nvSpPr>
          <p:cNvPr id="168" name="I have years of experience that have allowed me to develop specific programs that are designed to get you through those tricky and unknown financial situations. It might be for a loan modification or it might be negotiating a short-sale.…"/>
          <p:cNvSpPr txBox="1"/>
          <p:nvPr/>
        </p:nvSpPr>
        <p:spPr>
          <a:xfrm>
            <a:off x="206200" y="1182689"/>
            <a:ext cx="3933680" cy="14222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6193" tIns="26193" rIns="26193" bIns="26193" anchor="ctr">
            <a:spAutoFit/>
          </a:bodyPr>
          <a:lstStyle/>
          <a:p>
            <a:pPr algn="l" defTabSz="457200">
              <a:lnSpc>
                <a:spcPct val="115000"/>
              </a:lnSpc>
              <a:defRPr b="1"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I have years of experience that have allowed me to develop specific programs that are designed to get you through those tricky and unknown financial situations. It might be for a loan modification or it might be negotiating a short-sale. </a:t>
            </a:r>
          </a:p>
          <a:p>
            <a:pPr algn="l" defTabSz="457200">
              <a:lnSpc>
                <a:spcPct val="115000"/>
              </a:lnSpc>
              <a:defRPr b="1"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lnSpc>
                <a:spcPct val="115000"/>
              </a:lnSpc>
              <a:defRPr b="1"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Whatever it is, I will work </a:t>
            </a:r>
            <a:r>
              <a:rPr i="1"/>
              <a:t>with</a:t>
            </a:r>
            <a:r>
              <a:t> you to find the right strategy for your family.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3012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1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89405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30122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1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6193" tIns="26193" rIns="26193" bIns="26193" numCol="1" spcCol="38100" rtlCol="0" anchor="ctr" upright="0">
        <a:spAutoFit/>
      </a:bodyPr>
      <a:lstStyle>
        <a:defPPr marL="0" marR="0" indent="0" algn="ctr" defTabSz="89405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8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