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</p:sldIdLst>
  <p:sldSz cx="7772400" cy="50292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9405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8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89405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8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89405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8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89405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8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89405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8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89405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8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89405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8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89405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8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89405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8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3175" cap="flat">
              <a:solidFill>
                <a:srgbClr val="536773"/>
              </a:solidFill>
              <a:prstDash val="solid"/>
              <a:miter lim="400000"/>
            </a:ln>
          </a:right>
          <a:top>
            <a:ln w="3175" cap="flat">
              <a:solidFill>
                <a:srgbClr val="536773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536773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3175" cap="flat">
              <a:solidFill>
                <a:srgbClr val="536773"/>
              </a:solidFill>
              <a:prstDash val="solid"/>
              <a:miter lim="400000"/>
            </a:ln>
          </a:right>
          <a:top>
            <a:ln w="3175" cap="flat">
              <a:solidFill>
                <a:srgbClr val="536773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838383"/>
              </a:solidFill>
              <a:prstDash val="solid"/>
              <a:miter lim="400000"/>
            </a:ln>
          </a:left>
          <a:right>
            <a:ln w="3175" cap="flat">
              <a:solidFill>
                <a:srgbClr val="838383"/>
              </a:solidFill>
              <a:prstDash val="solid"/>
              <a:miter lim="400000"/>
            </a:ln>
          </a:right>
          <a:top>
            <a:ln w="3175" cap="flat">
              <a:solidFill>
                <a:srgbClr val="838383"/>
              </a:solidFill>
              <a:prstDash val="solid"/>
              <a:miter lim="400000"/>
            </a:ln>
          </a:top>
          <a:bottom>
            <a:ln w="3175" cap="flat">
              <a:solidFill>
                <a:srgbClr val="838383"/>
              </a:solidFill>
              <a:prstDash val="solid"/>
              <a:miter lim="400000"/>
            </a:ln>
          </a:bottom>
          <a:insideH>
            <a:ln w="3175" cap="flat">
              <a:solidFill>
                <a:srgbClr val="838383"/>
              </a:solidFill>
              <a:prstDash val="solid"/>
              <a:miter lim="400000"/>
            </a:ln>
          </a:insideH>
          <a:insideV>
            <a:ln w="3175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4D4D4D"/>
              </a:solidFill>
              <a:prstDash val="solid"/>
              <a:miter lim="400000"/>
            </a:ln>
          </a:left>
          <a:right>
            <a:ln w="3175" cap="flat">
              <a:solidFill>
                <a:srgbClr val="808080"/>
              </a:solidFill>
              <a:prstDash val="solid"/>
              <a:miter lim="400000"/>
            </a:ln>
          </a:right>
          <a:top>
            <a:ln w="3175" cap="flat">
              <a:solidFill>
                <a:srgbClr val="808080"/>
              </a:solidFill>
              <a:prstDash val="solid"/>
              <a:miter lim="400000"/>
            </a:ln>
          </a:top>
          <a:bottom>
            <a:ln w="3175" cap="flat">
              <a:solidFill>
                <a:srgbClr val="808080"/>
              </a:solidFill>
              <a:prstDash val="solid"/>
              <a:miter lim="400000"/>
            </a:ln>
          </a:bottom>
          <a:insideH>
            <a:ln w="3175" cap="flat">
              <a:solidFill>
                <a:srgbClr val="808080"/>
              </a:solidFill>
              <a:prstDash val="solid"/>
              <a:miter lim="400000"/>
            </a:ln>
          </a:insideH>
          <a:insideV>
            <a:ln w="3175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chemeClr val="accent3"/>
              </a:solidFill>
              <a:prstDash val="solid"/>
              <a:miter lim="400000"/>
            </a:ln>
          </a:top>
          <a:bottom>
            <a:ln w="3175" cap="flat">
              <a:solidFill>
                <a:srgbClr val="4D4D4D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4D4D4D"/>
              </a:solidFill>
              <a:prstDash val="solid"/>
              <a:miter lim="400000"/>
            </a:ln>
          </a:left>
          <a:right>
            <a:ln w="3175" cap="flat">
              <a:solidFill>
                <a:srgbClr val="4D4D4D"/>
              </a:solidFill>
              <a:prstDash val="solid"/>
              <a:miter lim="400000"/>
            </a:ln>
          </a:right>
          <a:top>
            <a:ln w="3175" cap="flat">
              <a:solidFill>
                <a:srgbClr val="4D4D4D"/>
              </a:solidFill>
              <a:prstDash val="solid"/>
              <a:miter lim="400000"/>
            </a:ln>
          </a:top>
          <a:bottom>
            <a:ln w="3175" cap="flat">
              <a:solidFill>
                <a:srgbClr val="4D4D4D"/>
              </a:solidFill>
              <a:prstDash val="solid"/>
              <a:miter lim="400000"/>
            </a:ln>
          </a:bottom>
          <a:insideH>
            <a:ln w="3175" cap="flat">
              <a:solidFill>
                <a:srgbClr val="4D4D4D"/>
              </a:solidFill>
              <a:prstDash val="solid"/>
              <a:miter lim="400000"/>
            </a:ln>
          </a:insideH>
          <a:insideV>
            <a:ln w="3175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F8BA00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464646"/>
              </a:solidFill>
              <a:prstDash val="solid"/>
              <a:miter lim="400000"/>
            </a:ln>
          </a:left>
          <a:right>
            <a:ln w="3175" cap="flat">
              <a:solidFill>
                <a:srgbClr val="464646"/>
              </a:solidFill>
              <a:prstDash val="solid"/>
              <a:miter lim="400000"/>
            </a:ln>
          </a:right>
          <a:top>
            <a:ln w="3175" cap="flat">
              <a:solidFill>
                <a:srgbClr val="464646"/>
              </a:solidFill>
              <a:prstDash val="solid"/>
              <a:miter lim="400000"/>
            </a:ln>
          </a:top>
          <a:bottom>
            <a:ln w="3175" cap="flat">
              <a:solidFill>
                <a:srgbClr val="464646"/>
              </a:solidFill>
              <a:prstDash val="solid"/>
              <a:miter lim="400000"/>
            </a:ln>
          </a:bottom>
          <a:insideH>
            <a:ln w="3175" cap="flat">
              <a:solidFill>
                <a:srgbClr val="464646"/>
              </a:solidFill>
              <a:prstDash val="solid"/>
              <a:miter lim="400000"/>
            </a:ln>
          </a:insideH>
          <a:insideV>
            <a:ln w="3175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C3C3C3"/>
              </a:solidFill>
              <a:prstDash val="solid"/>
              <a:miter lim="400000"/>
            </a:ln>
          </a:top>
          <a:bottom>
            <a:ln w="3175" cap="flat">
              <a:solidFill>
                <a:srgbClr val="C3C3C3"/>
              </a:solidFill>
              <a:prstDash val="solid"/>
              <a:miter lim="400000"/>
            </a:ln>
          </a:bottom>
          <a:insideH>
            <a:ln w="3175" cap="flat">
              <a:solidFill>
                <a:srgbClr val="C3C3C3"/>
              </a:solidFill>
              <a:prstDash val="solid"/>
              <a:miter lim="400000"/>
            </a:ln>
          </a:insideH>
          <a:insideV>
            <a:ln w="3175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B297B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6C6C6C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6C6C6C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6C6C6C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893564" y="4464017"/>
            <a:ext cx="5985273" cy="237734"/>
          </a:xfrm>
          <a:prstGeom prst="rect">
            <a:avLst/>
          </a:prstGeom>
        </p:spPr>
        <p:txBody>
          <a:bodyPr anchor="b"/>
          <a:lstStyle>
            <a:lvl1pPr marL="0" indent="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2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893564" y="956071"/>
            <a:ext cx="5985920" cy="1702595"/>
          </a:xfrm>
          <a:prstGeom prst="rect">
            <a:avLst/>
          </a:prstGeom>
        </p:spPr>
        <p:txBody>
          <a:bodyPr anchor="b"/>
          <a:lstStyle>
            <a:lvl1pPr>
              <a:defRPr spc="-84" sz="42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893564" y="2632471"/>
            <a:ext cx="5985272" cy="750957"/>
          </a:xfrm>
          <a:prstGeom prst="rect">
            <a:avLst/>
          </a:prstGeom>
        </p:spPr>
        <p:txBody>
          <a:bodyPr/>
          <a:lstStyle>
            <a:lvl1pPr marL="0" indent="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1pPr>
            <a:lvl2pPr marL="0" indent="45720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2pPr>
            <a:lvl3pPr marL="0" indent="91440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3pPr>
            <a:lvl4pPr marL="0" indent="137160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4pPr>
            <a:lvl5pPr marL="0" indent="182880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3811289" y="4763242"/>
            <a:ext cx="149822" cy="13915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893564" y="1840110"/>
            <a:ext cx="5985272" cy="134979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84"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84"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84"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84"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84"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893564" y="3202020"/>
            <a:ext cx="5985272" cy="3463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idx="1" hasCustomPrompt="1"/>
          </p:nvPr>
        </p:nvSpPr>
        <p:spPr>
          <a:xfrm>
            <a:off x="893564" y="515143"/>
            <a:ext cx="5985272" cy="2686878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90" sz="9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90" sz="9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90" sz="9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90" sz="9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90" sz="9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/>
          <p:nvPr>
            <p:ph type="body" sz="quarter" idx="1" hasCustomPrompt="1"/>
          </p:nvPr>
        </p:nvSpPr>
        <p:spPr>
          <a:xfrm>
            <a:off x="913209" y="1918692"/>
            <a:ext cx="5945982" cy="1198365"/>
          </a:xfrm>
          <a:prstGeom prst="rect">
            <a:avLst/>
          </a:prstGeom>
        </p:spPr>
        <p:txBody>
          <a:bodyPr anchor="ctr"/>
          <a:lstStyle>
            <a:lvl1pPr marL="235743" indent="-176807">
              <a:spcBef>
                <a:spcPts val="0"/>
              </a:spcBef>
              <a:buSzTx/>
              <a:buNone/>
              <a:defRPr spc="-59"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235743" indent="280392">
              <a:spcBef>
                <a:spcPts val="0"/>
              </a:spcBef>
              <a:buSzTx/>
              <a:buNone/>
              <a:defRPr spc="-59"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235743" indent="737592">
              <a:spcBef>
                <a:spcPts val="0"/>
              </a:spcBef>
              <a:buSzTx/>
              <a:buNone/>
              <a:defRPr spc="-59"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235743" indent="1194792">
              <a:spcBef>
                <a:spcPts val="0"/>
              </a:spcBef>
              <a:buSzTx/>
              <a:buNone/>
              <a:defRPr spc="-59"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235743" indent="1651992">
              <a:spcBef>
                <a:spcPts val="0"/>
              </a:spcBef>
              <a:buSzTx/>
              <a:buNone/>
              <a:defRPr spc="-59"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Attribution"/>
          <p:cNvSpPr txBox="1"/>
          <p:nvPr>
            <p:ph type="body" sz="quarter" idx="21" hasCustomPrompt="1"/>
          </p:nvPr>
        </p:nvSpPr>
        <p:spPr>
          <a:xfrm>
            <a:off x="1162050" y="3313509"/>
            <a:ext cx="5697141" cy="237734"/>
          </a:xfrm>
          <a:prstGeom prst="rect">
            <a:avLst/>
          </a:prstGeom>
        </p:spPr>
        <p:txBody>
          <a:bodyPr/>
          <a:lstStyle>
            <a:lvl1pPr marL="0" indent="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200"/>
            </a:lvl1pPr>
          </a:lstStyle>
          <a:p>
            <a:pPr/>
            <a:r>
              <a:t>Attribution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idx="21"/>
          </p:nvPr>
        </p:nvSpPr>
        <p:spPr>
          <a:xfrm>
            <a:off x="-540544" y="354522"/>
            <a:ext cx="5757051" cy="43177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quarter" idx="22"/>
          </p:nvPr>
        </p:nvSpPr>
        <p:spPr>
          <a:xfrm>
            <a:off x="3935313" y="150614"/>
            <a:ext cx="2959895" cy="236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3103661" y="1417736"/>
            <a:ext cx="4092775" cy="476348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886640052_3195x2556.jpeg"/>
          <p:cNvSpPr/>
          <p:nvPr>
            <p:ph type="pic" idx="21"/>
          </p:nvPr>
        </p:nvSpPr>
        <p:spPr>
          <a:xfrm>
            <a:off x="9525" y="-543521"/>
            <a:ext cx="7439025" cy="59512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3811289" y="4763242"/>
            <a:ext cx="149822" cy="1391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/>
          <p:nvPr>
            <p:ph type="pic" idx="21"/>
          </p:nvPr>
        </p:nvSpPr>
        <p:spPr>
          <a:xfrm>
            <a:off x="339129" y="-472258"/>
            <a:ext cx="9196509" cy="55080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893564" y="2671762"/>
            <a:ext cx="5985272" cy="1702595"/>
          </a:xfrm>
          <a:prstGeom prst="rect">
            <a:avLst/>
          </a:prstGeom>
        </p:spPr>
        <p:txBody>
          <a:bodyPr anchor="b"/>
          <a:lstStyle>
            <a:lvl1pPr>
              <a:defRPr spc="-84" sz="42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893564" y="4348162"/>
            <a:ext cx="5985272" cy="355663"/>
          </a:xfrm>
          <a:prstGeom prst="rect">
            <a:avLst/>
          </a:prstGeom>
        </p:spPr>
        <p:txBody>
          <a:bodyPr/>
          <a:lstStyle>
            <a:lvl1pPr marL="0" indent="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1pPr>
            <a:lvl2pPr marL="0" indent="45720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2pPr>
            <a:lvl3pPr marL="0" indent="91440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3pPr>
            <a:lvl4pPr marL="0" indent="137160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4pPr>
            <a:lvl5pPr marL="0" indent="182880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hor and Date"/>
          <p:cNvSpPr txBox="1"/>
          <p:nvPr>
            <p:ph type="body" sz="quarter" idx="22" hasCustomPrompt="1"/>
          </p:nvPr>
        </p:nvSpPr>
        <p:spPr>
          <a:xfrm>
            <a:off x="893564" y="294679"/>
            <a:ext cx="5985273" cy="237735"/>
          </a:xfrm>
          <a:prstGeom prst="rect">
            <a:avLst/>
          </a:prstGeom>
        </p:spPr>
        <p:txBody>
          <a:bodyPr/>
          <a:lstStyle>
            <a:lvl1pPr marL="0" indent="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200"/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xfrm>
            <a:off x="3809507" y="4763242"/>
            <a:ext cx="149823" cy="13915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/>
          <p:nvPr>
            <p:ph type="pic" idx="21"/>
          </p:nvPr>
        </p:nvSpPr>
        <p:spPr>
          <a:xfrm>
            <a:off x="3276076" y="255389"/>
            <a:ext cx="3889772" cy="45272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893564" y="2580084"/>
            <a:ext cx="2632472" cy="2085480"/>
          </a:xfrm>
          <a:prstGeom prst="rect">
            <a:avLst/>
          </a:prstGeom>
        </p:spPr>
        <p:txBody>
          <a:bodyPr/>
          <a:lstStyle>
            <a:lvl1pPr marL="0" indent="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1pPr>
            <a:lvl2pPr marL="0" indent="45720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2pPr>
            <a:lvl3pPr marL="0" indent="91440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3pPr>
            <a:lvl4pPr marL="0" indent="137160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4pPr>
            <a:lvl5pPr marL="0" indent="182880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Slide Title"/>
          <p:cNvSpPr txBox="1"/>
          <p:nvPr>
            <p:ph type="title" hasCustomPrompt="1"/>
          </p:nvPr>
        </p:nvSpPr>
        <p:spPr>
          <a:xfrm>
            <a:off x="893564" y="357088"/>
            <a:ext cx="2632472" cy="2262287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893564" y="728566"/>
            <a:ext cx="5985273" cy="346399"/>
          </a:xfrm>
          <a:prstGeom prst="rect">
            <a:avLst/>
          </a:prstGeom>
        </p:spPr>
        <p:txBody>
          <a:bodyPr/>
          <a:lstStyle>
            <a:lvl1pPr marL="0" indent="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303887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eg"/>
          <p:cNvSpPr/>
          <p:nvPr>
            <p:ph type="pic" sz="half" idx="21"/>
          </p:nvPr>
        </p:nvSpPr>
        <p:spPr>
          <a:xfrm>
            <a:off x="3715940" y="307776"/>
            <a:ext cx="3324970" cy="443329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lide Title"/>
          <p:cNvSpPr txBox="1"/>
          <p:nvPr>
            <p:ph type="title" hasCustomPrompt="1"/>
          </p:nvPr>
        </p:nvSpPr>
        <p:spPr>
          <a:xfrm>
            <a:off x="893564" y="229195"/>
            <a:ext cx="2632472" cy="523876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2" name="Slide Subtitle"/>
          <p:cNvSpPr txBox="1"/>
          <p:nvPr>
            <p:ph type="body" sz="quarter" idx="22" hasCustomPrompt="1"/>
          </p:nvPr>
        </p:nvSpPr>
        <p:spPr>
          <a:xfrm>
            <a:off x="893564" y="728566"/>
            <a:ext cx="2632472" cy="346399"/>
          </a:xfrm>
          <a:prstGeom prst="rect">
            <a:avLst/>
          </a:prstGeom>
        </p:spPr>
        <p:txBody>
          <a:bodyPr/>
          <a:lstStyle>
            <a:lvl1pPr marL="0" indent="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1pPr>
          </a:lstStyle>
          <a:p>
            <a:pPr/>
            <a:r>
              <a:t>Slide Subtitle</a:t>
            </a:r>
          </a:p>
        </p:txBody>
      </p:sp>
      <p:sp>
        <p:nvSpPr>
          <p:cNvPr id="63" name="Body Level One…"/>
          <p:cNvSpPr txBox="1"/>
          <p:nvPr>
            <p:ph type="body" sz="quarter" idx="1" hasCustomPrompt="1"/>
          </p:nvPr>
        </p:nvSpPr>
        <p:spPr>
          <a:xfrm>
            <a:off x="893564" y="1794476"/>
            <a:ext cx="2632472" cy="2883974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893564" y="1663303"/>
            <a:ext cx="5985272" cy="1702594"/>
          </a:xfrm>
          <a:prstGeom prst="rect">
            <a:avLst/>
          </a:prstGeom>
        </p:spPr>
        <p:txBody>
          <a:bodyPr anchor="ctr"/>
          <a:lstStyle>
            <a:lvl1pPr>
              <a:defRPr b="0" spc="-84"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893564" y="728566"/>
            <a:ext cx="5985273" cy="346399"/>
          </a:xfrm>
          <a:prstGeom prst="rect">
            <a:avLst/>
          </a:prstGeom>
        </p:spPr>
        <p:txBody>
          <a:bodyPr/>
          <a:lstStyle>
            <a:lvl1pPr marL="0" indent="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893564" y="229195"/>
            <a:ext cx="5985272" cy="523876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893564" y="726876"/>
            <a:ext cx="5985273" cy="346399"/>
          </a:xfrm>
          <a:prstGeom prst="rect">
            <a:avLst/>
          </a:prstGeom>
        </p:spPr>
        <p:txBody>
          <a:bodyPr/>
          <a:lstStyle>
            <a:lvl1pPr marL="0" indent="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SzTx/>
              <a:buNone/>
              <a:defRPr spc="-18" sz="1800"/>
            </a:lvl1pPr>
            <a:lvl2pPr marL="0" indent="457200">
              <a:spcBef>
                <a:spcPts val="600"/>
              </a:spcBef>
              <a:buSzTx/>
              <a:buNone/>
              <a:defRPr spc="-18" sz="1800"/>
            </a:lvl2pPr>
            <a:lvl3pPr marL="0" indent="914400">
              <a:spcBef>
                <a:spcPts val="600"/>
              </a:spcBef>
              <a:buSzTx/>
              <a:buNone/>
              <a:defRPr spc="-18" sz="1800"/>
            </a:lvl3pPr>
            <a:lvl4pPr marL="0" indent="1371600">
              <a:spcBef>
                <a:spcPts val="600"/>
              </a:spcBef>
              <a:buSzTx/>
              <a:buNone/>
              <a:defRPr spc="-18" sz="1800"/>
            </a:lvl4pPr>
            <a:lvl5pPr marL="0" indent="1828800">
              <a:spcBef>
                <a:spcPts val="600"/>
              </a:spcBef>
              <a:buSzTx/>
              <a:buNone/>
              <a:defRPr spc="-18" sz="18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893564" y="1525785"/>
            <a:ext cx="5985272" cy="31432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193" tIns="26193" rIns="26193" bIns="26193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Slide Title"/>
          <p:cNvSpPr txBox="1"/>
          <p:nvPr>
            <p:ph type="title" hasCustomPrompt="1"/>
          </p:nvPr>
        </p:nvSpPr>
        <p:spPr>
          <a:xfrm>
            <a:off x="893564" y="227012"/>
            <a:ext cx="5985272" cy="5238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193" tIns="26193" rIns="26193" bIns="26193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3809542" y="4763242"/>
            <a:ext cx="149823" cy="139155"/>
          </a:xfrm>
          <a:prstGeom prst="rect">
            <a:avLst/>
          </a:prstGeom>
          <a:ln w="3175">
            <a:miter lim="400000"/>
          </a:ln>
        </p:spPr>
        <p:txBody>
          <a:bodyPr wrap="none" lIns="26193" tIns="26193" rIns="26193" bIns="26193" anchor="b">
            <a:spAutoFit/>
          </a:bodyPr>
          <a:lstStyle>
            <a:lvl1pPr defTabSz="301228">
              <a:defRPr sz="6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89405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9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89405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9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89405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9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89405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9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89405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9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89405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9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89405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9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89405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9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89405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9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177800" marR="0" indent="-177800" algn="l" defTabSz="894057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558800" marR="0" indent="-177800" algn="l" defTabSz="894057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39800" marR="0" indent="-177800" algn="l" defTabSz="894057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320800" marR="0" indent="-177800" algn="l" defTabSz="894057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701800" marR="0" indent="-177800" algn="l" defTabSz="894057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082800" marR="0" indent="-177800" algn="l" defTabSz="894057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463800" marR="0" indent="-177800" algn="l" defTabSz="894057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844800" marR="0" indent="-177800" algn="l" defTabSz="894057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225800" marR="0" indent="-177800" algn="l" defTabSz="894057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30122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30122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30122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30122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30122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30122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30122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30122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30122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Foreclosure Postcard Background Images (1).png" descr="Foreclosure Postcard Background Images (1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8"/>
            <a:ext cx="7772400" cy="5028744"/>
          </a:xfrm>
          <a:prstGeom prst="rect">
            <a:avLst/>
          </a:prstGeom>
          <a:ln w="3175">
            <a:miter lim="400000"/>
          </a:ln>
        </p:spPr>
      </p:pic>
      <p:sp>
        <p:nvSpPr>
          <p:cNvPr id="152" name="Why play chess when you can play checkers?"/>
          <p:cNvSpPr txBox="1"/>
          <p:nvPr/>
        </p:nvSpPr>
        <p:spPr>
          <a:xfrm>
            <a:off x="268043" y="3750082"/>
            <a:ext cx="7236314" cy="4118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193" tIns="26193" rIns="26193" bIns="26193" anchor="ctr">
            <a:spAutoFit/>
          </a:bodyPr>
          <a:lstStyle>
            <a:lvl1pPr>
              <a:lnSpc>
                <a:spcPct val="80000"/>
              </a:lnSpc>
              <a:defRPr b="1" i="1" spc="-48" sz="2400">
                <a:solidFill>
                  <a:srgbClr val="FFFFFF"/>
                </a:solidFill>
              </a:defRPr>
            </a:lvl1pPr>
          </a:lstStyle>
          <a:p>
            <a:pPr/>
            <a:r>
              <a:t>Why play chess when you can play checkers?</a:t>
            </a:r>
          </a:p>
        </p:txBody>
      </p:sp>
      <p:sp>
        <p:nvSpPr>
          <p:cNvPr id="153" name="Finding the best option for you and your family financially doesn’t mean you have to think 10 moves ahead. Let’s take the first step together to avoiding foreclosure."/>
          <p:cNvSpPr txBox="1"/>
          <p:nvPr/>
        </p:nvSpPr>
        <p:spPr>
          <a:xfrm>
            <a:off x="354373" y="4233957"/>
            <a:ext cx="7236314" cy="47885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193" tIns="26193" rIns="26193" bIns="26193" anchor="ctr">
            <a:spAutoFit/>
          </a:bodyPr>
          <a:lstStyle>
            <a:lvl1pPr>
              <a:defRPr spc="-29" sz="1500">
                <a:solidFill>
                  <a:srgbClr val="FFFFFF"/>
                </a:solidFill>
              </a:defRPr>
            </a:lvl1pPr>
          </a:lstStyle>
          <a:p>
            <a:pPr/>
            <a:r>
              <a:t>Finding the best option for you and your family financially doesn’t mean you have to think 10 moves ahead. Let’s take the first step together to avoiding foreclosure. </a:t>
            </a:r>
          </a:p>
        </p:txBody>
      </p:sp>
      <p:pic>
        <p:nvPicPr>
          <p:cNvPr id="154" name="Postcard Backgrounds (6).png" descr="Postcard Backgrounds (6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59583" y="2156030"/>
            <a:ext cx="2352434" cy="1522025"/>
          </a:xfrm>
          <a:prstGeom prst="rect">
            <a:avLst/>
          </a:prstGeom>
          <a:ln w="3175">
            <a:miter lim="400000"/>
          </a:ln>
        </p:spPr>
      </p:pic>
      <p:sp>
        <p:nvSpPr>
          <p:cNvPr id="155" name="Rectangle"/>
          <p:cNvSpPr/>
          <p:nvPr/>
        </p:nvSpPr>
        <p:spPr>
          <a:xfrm>
            <a:off x="0" y="448368"/>
            <a:ext cx="7772401" cy="898198"/>
          </a:xfrm>
          <a:prstGeom prst="rect">
            <a:avLst/>
          </a:prstGeom>
          <a:solidFill>
            <a:srgbClr val="FFFFFF">
              <a:alpha val="56966"/>
            </a:srgbClr>
          </a:solidFill>
          <a:ln w="3175">
            <a:miter lim="400000"/>
          </a:ln>
        </p:spPr>
        <p:txBody>
          <a:bodyPr lIns="26193" tIns="26193" rIns="26193" bIns="26193" anchor="ctr"/>
          <a:lstStyle/>
          <a:p>
            <a:pPr defTabSz="301228">
              <a:defRPr sz="1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6" name="Are you facing foreclosure?"/>
          <p:cNvSpPr txBox="1"/>
          <p:nvPr/>
        </p:nvSpPr>
        <p:spPr>
          <a:xfrm>
            <a:off x="108637" y="517980"/>
            <a:ext cx="7555126" cy="758974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63500" dist="25400" dir="5400000">
              <a:srgbClr val="FFFFFF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193" tIns="26193" rIns="26193" bIns="26193" anchor="ctr">
            <a:spAutoFit/>
          </a:bodyPr>
          <a:lstStyle>
            <a:lvl1pPr algn="l">
              <a:lnSpc>
                <a:spcPct val="80000"/>
              </a:lnSpc>
              <a:defRPr b="1" spc="-94" sz="4700">
                <a:solidFill>
                  <a:srgbClr val="000000"/>
                </a:solidFill>
              </a:defRPr>
            </a:lvl1pPr>
          </a:lstStyle>
          <a:p>
            <a:pPr/>
            <a:r>
              <a:t>Are you facing foreclosure?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"/>
          <p:cNvSpPr/>
          <p:nvPr/>
        </p:nvSpPr>
        <p:spPr>
          <a:xfrm>
            <a:off x="-37419" y="-8467"/>
            <a:ext cx="4420919" cy="3923970"/>
          </a:xfrm>
          <a:prstGeom prst="rect">
            <a:avLst/>
          </a:prstGeom>
          <a:solidFill>
            <a:srgbClr val="B23738"/>
          </a:solidFill>
          <a:ln w="3175">
            <a:miter lim="400000"/>
          </a:ln>
        </p:spPr>
        <p:txBody>
          <a:bodyPr lIns="26193" tIns="26193" rIns="26193" bIns="26193" anchor="ctr"/>
          <a:lstStyle/>
          <a:p>
            <a:pPr defTabSz="301228">
              <a:defRPr sz="1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59" name="companylogo-01.png" descr="companylogo-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55249" y="256440"/>
            <a:ext cx="1487745" cy="563742"/>
          </a:xfrm>
          <a:prstGeom prst="rect">
            <a:avLst/>
          </a:prstGeom>
          <a:ln w="3175">
            <a:miter lim="400000"/>
          </a:ln>
        </p:spPr>
      </p:pic>
      <p:sp>
        <p:nvSpPr>
          <p:cNvPr id="160" name="Name Here…"/>
          <p:cNvSpPr txBox="1"/>
          <p:nvPr/>
        </p:nvSpPr>
        <p:spPr>
          <a:xfrm>
            <a:off x="4769146" y="859380"/>
            <a:ext cx="882794" cy="57741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360" tIns="30360" rIns="30360" bIns="30360" anchor="ctr">
            <a:spAutoFit/>
          </a:bodyPr>
          <a:lstStyle/>
          <a:p>
            <a:pPr algn="l" defTabSz="1788115">
              <a:lnSpc>
                <a:spcPct val="80000"/>
              </a:lnSpc>
              <a:defRPr spc="-19" sz="1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Name Here</a:t>
            </a:r>
          </a:p>
          <a:p>
            <a:pPr algn="l" defTabSz="1788115">
              <a:lnSpc>
                <a:spcPct val="80000"/>
              </a:lnSpc>
              <a:defRPr spc="-19" sz="1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Address</a:t>
            </a:r>
          </a:p>
          <a:p>
            <a:pPr algn="l" defTabSz="1788115">
              <a:lnSpc>
                <a:spcPct val="80000"/>
              </a:lnSpc>
              <a:defRPr spc="-19" sz="1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Email Address</a:t>
            </a:r>
          </a:p>
          <a:p>
            <a:pPr algn="l" defTabSz="1788115">
              <a:lnSpc>
                <a:spcPct val="80000"/>
              </a:lnSpc>
              <a:defRPr spc="-19" sz="1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Web Address</a:t>
            </a:r>
          </a:p>
        </p:txBody>
      </p:sp>
      <p:sp>
        <p:nvSpPr>
          <p:cNvPr id="161" name="*As a Power Agent®, I am a member of an exclusive program (less than 1% of agents across North America) of dedicated real estate professionals who are committed to helping buyers and sellers reach their next level in life."/>
          <p:cNvSpPr txBox="1"/>
          <p:nvPr/>
        </p:nvSpPr>
        <p:spPr>
          <a:xfrm>
            <a:off x="959715" y="4078474"/>
            <a:ext cx="3015369" cy="6085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193" tIns="26193" rIns="26193" bIns="26193" anchor="ctr">
            <a:spAutoFit/>
          </a:bodyPr>
          <a:lstStyle/>
          <a:p>
            <a:pPr algn="l" defTabSz="302683">
              <a:defRPr i="1" sz="900">
                <a:solidFill>
                  <a:srgbClr val="000000"/>
                </a:solidFill>
              </a:defRPr>
            </a:pPr>
            <a:r>
              <a:t>*As a </a:t>
            </a:r>
            <a:r>
              <a:rPr b="1"/>
              <a:t>Power Agent®</a:t>
            </a:r>
            <a:r>
              <a:t>, I am a member of an exclusive program (less than 1% of agents across North America) of dedicated real estate professionals who are committed to helping buyers and sellers reach their next level in life.</a:t>
            </a:r>
          </a:p>
        </p:txBody>
      </p:sp>
      <p:grpSp>
        <p:nvGrpSpPr>
          <p:cNvPr id="164" name="avatar-01.png"/>
          <p:cNvGrpSpPr/>
          <p:nvPr/>
        </p:nvGrpSpPr>
        <p:grpSpPr>
          <a:xfrm>
            <a:off x="247007" y="2656044"/>
            <a:ext cx="1091264" cy="1142064"/>
            <a:chOff x="0" y="0"/>
            <a:chExt cx="1091263" cy="1142063"/>
          </a:xfrm>
        </p:grpSpPr>
        <p:pic>
          <p:nvPicPr>
            <p:cNvPr id="163" name="avatar-01.png" descr="avatar-0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0799" y="38100"/>
              <a:ext cx="989665" cy="98966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2" name="avatar-01.png" descr="avatar-01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1091265" cy="1142064"/>
            </a:xfrm>
            <a:prstGeom prst="rect">
              <a:avLst/>
            </a:prstGeom>
            <a:effectLst/>
          </p:spPr>
        </p:pic>
      </p:grpSp>
      <p:sp>
        <p:nvSpPr>
          <p:cNvPr id="165" name="Call or text. Any time. 555-555-5555!…"/>
          <p:cNvSpPr txBox="1"/>
          <p:nvPr/>
        </p:nvSpPr>
        <p:spPr>
          <a:xfrm>
            <a:off x="1497667" y="2796438"/>
            <a:ext cx="2671846" cy="8612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193" tIns="26193" rIns="26193" bIns="26193" anchor="ctr">
            <a:spAutoFit/>
          </a:bodyPr>
          <a:lstStyle/>
          <a:p>
            <a:pPr algn="l" defTabSz="302683">
              <a:defRPr b="1" sz="1100">
                <a:solidFill>
                  <a:srgbClr val="FFFFFF"/>
                </a:solidFill>
              </a:defRPr>
            </a:pPr>
            <a:r>
              <a:t>Call or text. Any time. 555-555-5555!</a:t>
            </a:r>
          </a:p>
          <a:p>
            <a:pPr algn="l" defTabSz="302683">
              <a:defRPr b="1" sz="1100">
                <a:solidFill>
                  <a:srgbClr val="FFFFFF"/>
                </a:solidFill>
              </a:defRPr>
            </a:pPr>
          </a:p>
          <a:p>
            <a:pPr algn="l" defTabSz="302683">
              <a:defRPr sz="1100">
                <a:solidFill>
                  <a:srgbClr val="FFFFFF"/>
                </a:solidFill>
              </a:defRPr>
            </a:pPr>
            <a:r>
              <a:t>Agent Name, </a:t>
            </a:r>
            <a:r>
              <a:rPr i="1"/>
              <a:t>Power Agent</a:t>
            </a:r>
            <a:r>
              <a:rPr baseline="31999" i="1"/>
              <a:t>®</a:t>
            </a:r>
            <a:endParaRPr baseline="31999" i="1"/>
          </a:p>
          <a:p>
            <a:pPr algn="l" defTabSz="302683">
              <a:defRPr sz="1100">
                <a:solidFill>
                  <a:srgbClr val="FFFFFF"/>
                </a:solidFill>
              </a:defRPr>
            </a:pPr>
            <a:r>
              <a:t>Email Address </a:t>
            </a:r>
            <a:endParaRPr baseline="31999" i="1"/>
          </a:p>
        </p:txBody>
      </p:sp>
      <p:pic>
        <p:nvPicPr>
          <p:cNvPr id="166" name="PA-Logo-Stacked BLACK-01.png" descr="PA-Logo-Stacked BLACK-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0640" y="4100883"/>
            <a:ext cx="433883" cy="461770"/>
          </a:xfrm>
          <a:prstGeom prst="rect">
            <a:avLst/>
          </a:prstGeom>
          <a:ln w="3175">
            <a:miter lim="400000"/>
          </a:ln>
        </p:spPr>
      </p:pic>
      <p:sp>
        <p:nvSpPr>
          <p:cNvPr id="167" name="Name Here…"/>
          <p:cNvSpPr txBox="1"/>
          <p:nvPr/>
        </p:nvSpPr>
        <p:spPr>
          <a:xfrm>
            <a:off x="5720541" y="2792439"/>
            <a:ext cx="1091265" cy="5861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360" tIns="30360" rIns="30360" bIns="30360" anchor="ctr">
            <a:spAutoFit/>
          </a:bodyPr>
          <a:lstStyle/>
          <a:p>
            <a:pPr defTabSz="1788115">
              <a:lnSpc>
                <a:spcPct val="80000"/>
              </a:lnSpc>
              <a:defRPr spc="-26" sz="13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Name Here</a:t>
            </a:r>
          </a:p>
          <a:p>
            <a:pPr defTabSz="1788115">
              <a:lnSpc>
                <a:spcPct val="80000"/>
              </a:lnSpc>
              <a:defRPr spc="-26" sz="13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Address</a:t>
            </a:r>
          </a:p>
          <a:p>
            <a:pPr defTabSz="1788115">
              <a:lnSpc>
                <a:spcPct val="80000"/>
              </a:lnSpc>
              <a:defRPr spc="-26" sz="13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City, State Zip</a:t>
            </a:r>
          </a:p>
        </p:txBody>
      </p:sp>
      <p:sp>
        <p:nvSpPr>
          <p:cNvPr id="168" name="You have options to keep you from falling into foreclosure."/>
          <p:cNvSpPr txBox="1"/>
          <p:nvPr/>
        </p:nvSpPr>
        <p:spPr>
          <a:xfrm>
            <a:off x="206200" y="113302"/>
            <a:ext cx="3933680" cy="12016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193" tIns="26193" rIns="26193" bIns="26193" anchor="ctr">
            <a:spAutoFit/>
          </a:bodyPr>
          <a:lstStyle>
            <a:lvl1pPr algn="l">
              <a:lnSpc>
                <a:spcPct val="80000"/>
              </a:lnSpc>
              <a:defRPr b="1" spc="-58" sz="2900">
                <a:solidFill>
                  <a:srgbClr val="FFFFFF"/>
                </a:solidFill>
              </a:defRPr>
            </a:lvl1pPr>
          </a:lstStyle>
          <a:p>
            <a:pPr/>
            <a:r>
              <a:t>You have options to keep you from falling into foreclosure.</a:t>
            </a:r>
          </a:p>
        </p:txBody>
      </p:sp>
      <p:sp>
        <p:nvSpPr>
          <p:cNvPr id="169" name="I have built dedicated programs that are designed to help you negotiate a loan modification or a short-sale. We can get you back on track and remove the financial stress you are under.…"/>
          <p:cNvSpPr txBox="1"/>
          <p:nvPr/>
        </p:nvSpPr>
        <p:spPr>
          <a:xfrm>
            <a:off x="242658" y="1377419"/>
            <a:ext cx="3860765" cy="107309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193" tIns="26193" rIns="26193" bIns="26193" anchor="ctr">
            <a:spAutoFit/>
          </a:bodyPr>
          <a:lstStyle/>
          <a:p>
            <a:pPr algn="just" defTabSz="457200">
              <a:lnSpc>
                <a:spcPct val="115000"/>
              </a:lnSpc>
              <a:defRPr b="1"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I have built dedicated programs that are designed to help you negotiate a loan modification or a short-sale. We can get you back on track and remove the financial stress you are under.</a:t>
            </a:r>
          </a:p>
          <a:p>
            <a:pPr algn="just" defTabSz="457200">
              <a:lnSpc>
                <a:spcPct val="115000"/>
              </a:lnSpc>
              <a:defRPr b="1"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algn="just" defTabSz="457200">
              <a:lnSpc>
                <a:spcPct val="115000"/>
              </a:lnSpc>
              <a:defRPr b="1"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i="1"/>
              <a:t>Do you have questions? </a:t>
            </a:r>
            <a:r>
              <a:t>I have the answers.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6193" tIns="26193" rIns="26193" bIns="26193" numCol="1" spcCol="38100" rtlCol="0" anchor="ctr" upright="0">
        <a:spAutoFit/>
      </a:bodyPr>
      <a:lstStyle>
        <a:defPPr marL="0" marR="0" indent="0" algn="ctr" defTabSz="30122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1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6193" tIns="26193" rIns="26193" bIns="26193" numCol="1" spcCol="38100" rtlCol="0" anchor="ctr" upright="0">
        <a:spAutoFit/>
      </a:bodyPr>
      <a:lstStyle>
        <a:defPPr marL="0" marR="0" indent="0" algn="ctr" defTabSz="89405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8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6193" tIns="26193" rIns="26193" bIns="26193" numCol="1" spcCol="38100" rtlCol="0" anchor="ctr" upright="0">
        <a:spAutoFit/>
      </a:bodyPr>
      <a:lstStyle>
        <a:defPPr marL="0" marR="0" indent="0" algn="ctr" defTabSz="30122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1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6193" tIns="26193" rIns="26193" bIns="26193" numCol="1" spcCol="38100" rtlCol="0" anchor="ctr" upright="0">
        <a:spAutoFit/>
      </a:bodyPr>
      <a:lstStyle>
        <a:defPPr marL="0" marR="0" indent="0" algn="ctr" defTabSz="89405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8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