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31089600" cy="40233600"/>
  <p:notesSz cx="6858000" cy="9144000"/>
  <p:defaultTextStyle>
    <a:defPPr marL="0" marR="0" indent="0" algn="l" defTabSz="36576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718283-66D4-42A4-9758-3AC34DBA0ECD}" v="61" dt="2021-09-29T21:24:08.46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20" d="100"/>
          <a:sy n="20" d="100"/>
        </p:scale>
        <p:origin x="348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4800">
        <a:latin typeface="+mn-lt"/>
        <a:ea typeface="+mn-ea"/>
        <a:cs typeface="+mn-cs"/>
        <a:sym typeface="Calibri"/>
      </a:defRPr>
    </a:lvl1pPr>
    <a:lvl2pPr indent="914400" defTabSz="1828800" latinLnBrk="0">
      <a:defRPr sz="4800">
        <a:latin typeface="+mn-lt"/>
        <a:ea typeface="+mn-ea"/>
        <a:cs typeface="+mn-cs"/>
        <a:sym typeface="Calibri"/>
      </a:defRPr>
    </a:lvl2pPr>
    <a:lvl3pPr indent="1828800" defTabSz="1828800" latinLnBrk="0">
      <a:defRPr sz="4800">
        <a:latin typeface="+mn-lt"/>
        <a:ea typeface="+mn-ea"/>
        <a:cs typeface="+mn-cs"/>
        <a:sym typeface="Calibri"/>
      </a:defRPr>
    </a:lvl3pPr>
    <a:lvl4pPr indent="2743200" defTabSz="1828800" latinLnBrk="0">
      <a:defRPr sz="4800">
        <a:latin typeface="+mn-lt"/>
        <a:ea typeface="+mn-ea"/>
        <a:cs typeface="+mn-cs"/>
        <a:sym typeface="Calibri"/>
      </a:defRPr>
    </a:lvl4pPr>
    <a:lvl5pPr indent="3657600" defTabSz="1828800" latinLnBrk="0">
      <a:defRPr sz="4800">
        <a:latin typeface="+mn-lt"/>
        <a:ea typeface="+mn-ea"/>
        <a:cs typeface="+mn-cs"/>
        <a:sym typeface="Calibri"/>
      </a:defRPr>
    </a:lvl5pPr>
    <a:lvl6pPr indent="4572000" defTabSz="1828800" latinLnBrk="0">
      <a:defRPr sz="4800">
        <a:latin typeface="+mn-lt"/>
        <a:ea typeface="+mn-ea"/>
        <a:cs typeface="+mn-cs"/>
        <a:sym typeface="Calibri"/>
      </a:defRPr>
    </a:lvl6pPr>
    <a:lvl7pPr indent="5486400" defTabSz="1828800" latinLnBrk="0">
      <a:defRPr sz="4800">
        <a:latin typeface="+mn-lt"/>
        <a:ea typeface="+mn-ea"/>
        <a:cs typeface="+mn-cs"/>
        <a:sym typeface="Calibri"/>
      </a:defRPr>
    </a:lvl7pPr>
    <a:lvl8pPr indent="6400800" defTabSz="1828800" latinLnBrk="0">
      <a:defRPr sz="4800">
        <a:latin typeface="+mn-lt"/>
        <a:ea typeface="+mn-ea"/>
        <a:cs typeface="+mn-cs"/>
        <a:sym typeface="Calibri"/>
      </a:defRPr>
    </a:lvl8pPr>
    <a:lvl9pPr indent="7315200" defTabSz="1828800" latinLnBrk="0">
      <a:defRPr sz="48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31722" y="6584534"/>
            <a:ext cx="26426164" cy="14007260"/>
          </a:xfrm>
          <a:prstGeom prst="rect">
            <a:avLst/>
          </a:prstGeom>
        </p:spPr>
        <p:txBody>
          <a:bodyPr anchor="b"/>
          <a:lstStyle>
            <a:lvl1pPr algn="ctr">
              <a:defRPr sz="204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86200" y="21131956"/>
            <a:ext cx="23317200" cy="971381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8000"/>
            </a:lvl1pPr>
            <a:lvl2pPr marL="0" indent="0" algn="ctr">
              <a:buSzTx/>
              <a:buFontTx/>
              <a:buNone/>
              <a:defRPr sz="8000"/>
            </a:lvl2pPr>
            <a:lvl3pPr marL="0" indent="0" algn="ctr">
              <a:buSzTx/>
              <a:buFontTx/>
              <a:buNone/>
              <a:defRPr sz="8000"/>
            </a:lvl3pPr>
            <a:lvl4pPr marL="0" indent="0" algn="ctr">
              <a:buSzTx/>
              <a:buFontTx/>
              <a:buNone/>
              <a:defRPr sz="8000"/>
            </a:lvl4pPr>
            <a:lvl5pPr marL="0" indent="0" algn="ctr">
              <a:buSzTx/>
              <a:buFontTx/>
              <a:buNone/>
              <a:defRPr sz="8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2121216" y="10030472"/>
            <a:ext cx="26814792" cy="16736064"/>
          </a:xfrm>
          <a:prstGeom prst="rect">
            <a:avLst/>
          </a:prstGeom>
        </p:spPr>
        <p:txBody>
          <a:bodyPr anchor="b"/>
          <a:lstStyle>
            <a:lvl1pPr>
              <a:defRPr sz="204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21216" y="26924854"/>
            <a:ext cx="26814792" cy="880110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8000"/>
            </a:lvl1pPr>
            <a:lvl2pPr marL="0" indent="0">
              <a:buSzTx/>
              <a:buFontTx/>
              <a:buNone/>
              <a:defRPr sz="8000"/>
            </a:lvl2pPr>
            <a:lvl3pPr marL="0" indent="0">
              <a:buSzTx/>
              <a:buFontTx/>
              <a:buNone/>
              <a:defRPr sz="8000"/>
            </a:lvl3pPr>
            <a:lvl4pPr marL="0" indent="0">
              <a:buSzTx/>
              <a:buFontTx/>
              <a:buNone/>
              <a:defRPr sz="8000"/>
            </a:lvl4pPr>
            <a:lvl5pPr marL="0" indent="0">
              <a:buSzTx/>
              <a:buFontTx/>
              <a:buNone/>
              <a:defRPr sz="8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37404" y="10710336"/>
            <a:ext cx="13213096" cy="2552785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2141452" y="2142078"/>
            <a:ext cx="26814792" cy="777664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41466" y="9862826"/>
            <a:ext cx="13152356" cy="483362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8000" b="1"/>
            </a:lvl1pPr>
            <a:lvl2pPr marL="0" indent="0">
              <a:buSzTx/>
              <a:buFontTx/>
              <a:buNone/>
              <a:defRPr sz="8000" b="1"/>
            </a:lvl2pPr>
            <a:lvl3pPr marL="0" indent="0">
              <a:buSzTx/>
              <a:buFontTx/>
              <a:buNone/>
              <a:defRPr sz="8000" b="1"/>
            </a:lvl3pPr>
            <a:lvl4pPr marL="0" indent="0">
              <a:buSzTx/>
              <a:buFontTx/>
              <a:buNone/>
              <a:defRPr sz="8000" b="1"/>
            </a:lvl4pPr>
            <a:lvl5pPr marL="0" indent="0">
              <a:buSzTx/>
              <a:buFontTx/>
              <a:buNone/>
              <a:defRPr sz="8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5739114" y="9862826"/>
            <a:ext cx="13217132" cy="4833628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2141452" y="2682236"/>
            <a:ext cx="10027216" cy="9387848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217130" y="5792904"/>
            <a:ext cx="15739116" cy="28591936"/>
          </a:xfrm>
          <a:prstGeom prst="rect">
            <a:avLst/>
          </a:prstGeom>
        </p:spPr>
        <p:txBody>
          <a:bodyPr/>
          <a:lstStyle>
            <a:lvl1pPr>
              <a:defRPr sz="10800"/>
            </a:lvl1pPr>
            <a:lvl2pPr marL="2466892" indent="-912412">
              <a:defRPr sz="10800"/>
            </a:lvl2pPr>
            <a:lvl3pPr marL="4158224" indent="-1049272">
              <a:defRPr sz="10800"/>
            </a:lvl3pPr>
            <a:lvl4pPr marL="5897876" indent="-1234432">
              <a:defRPr sz="10800"/>
            </a:lvl4pPr>
            <a:lvl5pPr marL="7452352" indent="-1234440">
              <a:defRPr sz="10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141452" y="12070078"/>
            <a:ext cx="10027216" cy="2236133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141452" y="2682236"/>
            <a:ext cx="10027216" cy="9387848"/>
          </a:xfrm>
          <a:prstGeom prst="rect">
            <a:avLst/>
          </a:prstGeom>
        </p:spPr>
        <p:txBody>
          <a:bodyPr anchor="b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3217130" y="5792904"/>
            <a:ext cx="15739116" cy="285919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41452" y="12070082"/>
            <a:ext cx="10027216" cy="2236132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5200"/>
            </a:lvl1pPr>
            <a:lvl2pPr marL="0" indent="0">
              <a:buSzTx/>
              <a:buFontTx/>
              <a:buNone/>
              <a:defRPr sz="5200"/>
            </a:lvl2pPr>
            <a:lvl3pPr marL="0" indent="0">
              <a:buSzTx/>
              <a:buFontTx/>
              <a:buNone/>
              <a:defRPr sz="5200"/>
            </a:lvl3pPr>
            <a:lvl4pPr marL="0" indent="0">
              <a:buSzTx/>
              <a:buFontTx/>
              <a:buNone/>
              <a:defRPr sz="5200"/>
            </a:lvl4pPr>
            <a:lvl5pPr marL="0" indent="0">
              <a:buSzTx/>
              <a:buFont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137404" y="2142078"/>
            <a:ext cx="26814792" cy="7776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137404" y="10710336"/>
            <a:ext cx="26814792" cy="2552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8258742" y="38007691"/>
            <a:ext cx="693456" cy="70788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4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310896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777240" marR="0" indent="-777240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2448304" marR="0" indent="-893824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4160520" marR="0" indent="-1051560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5855208" marR="0" indent="-1191764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7409688" marR="0" indent="-1191764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8964168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0518644" marR="0" indent="-1191768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2073128" marR="0" indent="-1191760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3627608" marR="0" indent="-1191760" algn="l" defTabSz="310896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00000"/>
        <a:buFont typeface="Arial"/>
        <a:buChar char="•"/>
        <a:tabLst/>
        <a:defRPr sz="9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-665484" y="37584612"/>
            <a:ext cx="32522168" cy="2246552"/>
          </a:xfrm>
          <a:prstGeom prst="rect">
            <a:avLst/>
          </a:prstGeom>
          <a:solidFill>
            <a:srgbClr val="0F0C0C"/>
          </a:solidFill>
          <a:ln w="12700">
            <a:miter lim="400000"/>
          </a:ln>
        </p:spPr>
        <p:txBody>
          <a:bodyPr lIns="182872" tIns="182872" rIns="182872" bIns="182872" anchor="ctr"/>
          <a:lstStyle/>
          <a:p>
            <a:endParaRPr sz="28800"/>
          </a:p>
        </p:txBody>
      </p:sp>
      <p:pic>
        <p:nvPicPr>
          <p:cNvPr id="95" name="Depositphotos_68594935_xl-2015.jpg" descr="Depositphotos_68594935_xl-2015.jpg"/>
          <p:cNvPicPr>
            <a:picLocks noChangeAspect="1"/>
          </p:cNvPicPr>
          <p:nvPr/>
        </p:nvPicPr>
        <p:blipFill>
          <a:blip r:embed="rId2"/>
          <a:srcRect r="7371"/>
          <a:stretch>
            <a:fillRect/>
          </a:stretch>
        </p:blipFill>
        <p:spPr>
          <a:xfrm>
            <a:off x="425886" y="14365646"/>
            <a:ext cx="12526492" cy="10142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ecember-Newsletter-01.png" descr="December-Newsletter-01.png"/>
          <p:cNvPicPr>
            <a:picLocks noChangeAspect="1"/>
          </p:cNvPicPr>
          <p:nvPr/>
        </p:nvPicPr>
        <p:blipFill>
          <a:blip r:embed="rId3"/>
          <a:srcRect l="2" r="4"/>
          <a:stretch>
            <a:fillRect/>
          </a:stretch>
        </p:blipFill>
        <p:spPr>
          <a:xfrm>
            <a:off x="374" y="-6"/>
            <a:ext cx="31087180" cy="40233604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As a seller’s agent, my fiduciary responsibility is to the home seller.…"/>
          <p:cNvSpPr txBox="1"/>
          <p:nvPr/>
        </p:nvSpPr>
        <p:spPr>
          <a:xfrm>
            <a:off x="6300864" y="37991012"/>
            <a:ext cx="18589472" cy="13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2872" tIns="182872" rIns="182872" bIns="182872">
            <a:spAutoFit/>
          </a:bodyPr>
          <a:lstStyle>
            <a:lvl1pPr algn="ctr">
              <a:defRPr sz="1600" b="1">
                <a:solidFill>
                  <a:srgbClr val="50753F"/>
                </a:solidFill>
              </a:defRPr>
            </a:lvl1pPr>
          </a:lstStyle>
          <a:p>
            <a:r>
              <a:rPr lang="es-ES" sz="6400" dirty="0"/>
              <a:t>Información de contacto del agente / sitio web aquí</a:t>
            </a:r>
            <a:endParaRPr sz="6400" dirty="0"/>
          </a:p>
        </p:txBody>
      </p:sp>
      <p:pic>
        <p:nvPicPr>
          <p:cNvPr id="98" name="PAlogo-redandgreen-Holiday-01.png" descr="PAlogo-redandgreen-Holiday-01.png"/>
          <p:cNvPicPr>
            <a:picLocks noChangeAspect="1"/>
          </p:cNvPicPr>
          <p:nvPr/>
        </p:nvPicPr>
        <p:blipFill>
          <a:blip r:embed="rId4"/>
          <a:srcRect l="3250" r="3250"/>
          <a:stretch>
            <a:fillRect/>
          </a:stretch>
        </p:blipFill>
        <p:spPr>
          <a:xfrm>
            <a:off x="4555658" y="513054"/>
            <a:ext cx="6375548" cy="1767324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9"/>
          <p:cNvSpPr txBox="1"/>
          <p:nvPr/>
        </p:nvSpPr>
        <p:spPr>
          <a:xfrm>
            <a:off x="1261784" y="19241662"/>
            <a:ext cx="28566032" cy="181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2872" tIns="182872" rIns="182872" bIns="182872" anchor="t">
            <a:spAutoFit/>
          </a:bodyPr>
          <a:lstStyle/>
          <a:p>
            <a:pPr>
              <a:lnSpc>
                <a:spcPct val="107916"/>
              </a:lnSpc>
              <a:spcBef>
                <a:spcPts val="3200"/>
              </a:spcBef>
              <a:defRPr sz="1100">
                <a:uFill>
                  <a:solidFill>
                    <a:srgbClr val="000000"/>
                  </a:solidFill>
                </a:uFill>
              </a:defRPr>
            </a:pPr>
            <a:r>
              <a:rPr lang="es-ES" sz="5600" dirty="0">
                <a:latin typeface="Segoe UI"/>
                <a:ea typeface="Segoe UI"/>
                <a:cs typeface="Segoe UI"/>
                <a:sym typeface="Segoe UI"/>
              </a:rPr>
              <a:t>No hay nada como disfrutar de las fiestas acurrucándose en una gruesa cobija con una taza de cacao, tarareando música navideña y disfrutando de las luces del árbol y el calor del fuego. Seguro que esta acogedora imagen de </a:t>
            </a:r>
            <a:r>
              <a:rPr lang="es-ES" sz="5600" dirty="0" err="1">
                <a:latin typeface="Segoe UI"/>
                <a:ea typeface="Segoe UI"/>
                <a:cs typeface="Segoe UI"/>
                <a:sym typeface="Segoe UI"/>
              </a:rPr>
              <a:t>Yuletide</a:t>
            </a:r>
            <a:r>
              <a:rPr lang="es-ES" sz="5600" dirty="0">
                <a:latin typeface="Segoe UI"/>
                <a:ea typeface="Segoe UI"/>
                <a:cs typeface="Segoe UI"/>
                <a:sym typeface="Segoe UI"/>
              </a:rPr>
              <a:t> no incluye pensar en los consejos de seguridad, ¡pero la falta de ellos puede ser molesta! Aquí tienes 5 consejos rápidos para la seguridad de las luces navideñas:</a:t>
            </a:r>
            <a:endParaRPr lang="en-US" sz="5600" dirty="0">
              <a:latin typeface="Segoe UI"/>
              <a:ea typeface="Segoe UI"/>
              <a:cs typeface="Segoe UI"/>
            </a:endParaRPr>
          </a:p>
          <a:p>
            <a:pPr marL="1828800" indent="-914400">
              <a:lnSpc>
                <a:spcPct val="107916"/>
              </a:lnSpc>
              <a:spcBef>
                <a:spcPts val="3200"/>
              </a:spcBef>
              <a:buSzPct val="100000"/>
              <a:buAutoNum type="arabicPeriod"/>
              <a:defRPr sz="12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5600" dirty="0"/>
              <a:t>Al comprar cordones de luces, bombillas, temporizadores, cables o cualquier otra cosa con cableado eléctrico, compruebe la marca de certificación para asegurarse de que cumplen las normas de seguridad eléctrica (CSA International, UL o ELT).</a:t>
            </a:r>
          </a:p>
          <a:p>
            <a:pPr marL="1828800" indent="-914400">
              <a:lnSpc>
                <a:spcPct val="107916"/>
              </a:lnSpc>
              <a:spcBef>
                <a:spcPts val="3200"/>
              </a:spcBef>
              <a:buSzPct val="100000"/>
              <a:buAutoNum type="arabicPeriod"/>
              <a:defRPr sz="12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5600" dirty="0"/>
              <a:t>Inspeccione cuidadosamente las cadenas de luces navideñas. Compruebe si hay cables deshilachados, conexiones sueltas, bombillas rotas o casquillos rotos. </a:t>
            </a:r>
          </a:p>
          <a:p>
            <a:pPr marL="1828800" indent="-914400">
              <a:lnSpc>
                <a:spcPct val="107916"/>
              </a:lnSpc>
              <a:spcBef>
                <a:spcPts val="3200"/>
              </a:spcBef>
              <a:buSzPct val="100000"/>
              <a:buAutoNum type="arabicPeriod"/>
              <a:defRPr sz="12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5600" dirty="0"/>
              <a:t>Apague siempre las luces navideñas cuando salga de casa o se vaya a dormir. No las deje nunca encendidas sin vigilancia. </a:t>
            </a:r>
          </a:p>
          <a:p>
            <a:pPr marL="1828800" indent="-914400">
              <a:lnSpc>
                <a:spcPct val="107916"/>
              </a:lnSpc>
              <a:spcBef>
                <a:spcPts val="3200"/>
              </a:spcBef>
              <a:buSzPct val="100000"/>
              <a:buAutoNum type="arabicPeriod"/>
              <a:defRPr sz="12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5600" dirty="0"/>
              <a:t>Cuando cuelgue las luces exteriores, mantenga los conectores eléctricos alejados del suelo y de los canalones metálicos. Cuando cuelgue las luces, utilice cinta aislante y clips de plástico para colgarlas en lugar de clavos metálicos.</a:t>
            </a:r>
          </a:p>
          <a:p>
            <a:pPr marL="1828800" indent="-914400">
              <a:lnSpc>
                <a:spcPct val="107916"/>
              </a:lnSpc>
              <a:spcBef>
                <a:spcPts val="3200"/>
              </a:spcBef>
              <a:buSzPct val="100000"/>
              <a:buAutoNum type="arabicPeriod"/>
              <a:defRPr sz="12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5600" dirty="0"/>
              <a:t>Elija la longitud correcta de la escalera cuando cuelgue las luces de Navidad, e inspeccione si hay peldaños y bisagras rotos antes de subir.</a:t>
            </a:r>
            <a:endParaRPr lang="en-US" sz="5600" dirty="0"/>
          </a:p>
        </p:txBody>
      </p:sp>
      <p:sp>
        <p:nvSpPr>
          <p:cNvPr id="100" name="Shining Brightly: 5 Tips for Christmas Light Safety This Holiday Season"/>
          <p:cNvSpPr txBox="1"/>
          <p:nvPr/>
        </p:nvSpPr>
        <p:spPr>
          <a:xfrm>
            <a:off x="0" y="15983064"/>
            <a:ext cx="31087176" cy="295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2872" tIns="182872" rIns="182872" bIns="182872" anchor="t">
            <a:spAutoFit/>
          </a:bodyPr>
          <a:lstStyle>
            <a:lvl1pPr algn="ctr">
              <a:defRPr sz="2100" b="1">
                <a:solidFill>
                  <a:srgbClr val="DC4B4E"/>
                </a:solidFill>
                <a:uFill>
                  <a:solidFill>
                    <a:srgbClr val="00000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r>
              <a:rPr lang="es-ES" sz="8400" dirty="0"/>
              <a:t>¡Brillando con fuerza! </a:t>
            </a:r>
          </a:p>
          <a:p>
            <a:r>
              <a:rPr lang="es-ES" sz="8400" dirty="0"/>
              <a:t>5 consejos de seguridad para luces navideñas en estas fiestas</a:t>
            </a:r>
            <a:endParaRPr sz="8400" dirty="0"/>
          </a:p>
        </p:txBody>
      </p:sp>
      <p:pic>
        <p:nvPicPr>
          <p:cNvPr id="101" name="christmas_bg [Converted].png" descr="christmas_bg [Converted].png"/>
          <p:cNvPicPr>
            <a:picLocks noChangeAspect="1"/>
          </p:cNvPicPr>
          <p:nvPr/>
        </p:nvPicPr>
        <p:blipFill>
          <a:blip r:embed="rId5"/>
          <a:srcRect t="68157"/>
          <a:stretch>
            <a:fillRect/>
          </a:stretch>
        </p:blipFill>
        <p:spPr>
          <a:xfrm>
            <a:off x="724504" y="11373310"/>
            <a:ext cx="29628312" cy="4034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December-Newsletter-02.png" descr="December-Newsletter-02.png"/>
          <p:cNvPicPr>
            <a:picLocks noChangeAspect="1"/>
          </p:cNvPicPr>
          <p:nvPr/>
        </p:nvPicPr>
        <p:blipFill>
          <a:blip r:embed="rId2"/>
          <a:srcRect l="7" r="8"/>
          <a:stretch>
            <a:fillRect/>
          </a:stretch>
        </p:blipFill>
        <p:spPr>
          <a:xfrm>
            <a:off x="880" y="-8"/>
            <a:ext cx="31087176" cy="4023360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Box 9"/>
          <p:cNvSpPr txBox="1"/>
          <p:nvPr/>
        </p:nvSpPr>
        <p:spPr>
          <a:xfrm>
            <a:off x="16620364" y="931922"/>
            <a:ext cx="10746322" cy="714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2872" tIns="182872" rIns="182872" bIns="182872">
            <a:spAutoFit/>
          </a:bodyPr>
          <a:lstStyle>
            <a:lvl1pPr>
              <a:defRPr b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s-MX" sz="11000" dirty="0"/>
              <a:t>7 consejos para ahorrar dinero estas Navidades</a:t>
            </a:r>
            <a:endParaRPr sz="11000" dirty="0"/>
          </a:p>
        </p:txBody>
      </p:sp>
      <p:sp>
        <p:nvSpPr>
          <p:cNvPr id="105" name="TextBox 9"/>
          <p:cNvSpPr txBox="1"/>
          <p:nvPr/>
        </p:nvSpPr>
        <p:spPr>
          <a:xfrm>
            <a:off x="15835184" y="10641996"/>
            <a:ext cx="15252872" cy="19328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2872" tIns="182872" rIns="182872" bIns="182872" anchor="t">
            <a:spAutoFit/>
          </a:bodyPr>
          <a:lstStyle/>
          <a:p>
            <a:pPr>
              <a:defRPr sz="1100">
                <a:uFill>
                  <a:solidFill>
                    <a:srgbClr val="000000"/>
                  </a:solidFill>
                </a:uFill>
              </a:defRPr>
            </a:pPr>
            <a:r>
              <a:rPr lang="es-ES" sz="4400" dirty="0">
                <a:latin typeface="Segoe UI"/>
                <a:ea typeface="Segoe UI"/>
                <a:cs typeface="Segoe UI"/>
                <a:sym typeface="Segoe UI"/>
              </a:rPr>
              <a:t>Es demasiado fácil gastar dinero durante las fiestas, y las facturas pueden acumularse rápidamente. Aquí tienes algunas formas de recortar el gasto sin recortar la diversión.</a:t>
            </a:r>
            <a:endParaRPr sz="4400" dirty="0">
              <a:latin typeface="Segoe UI"/>
              <a:ea typeface="Segoe UI"/>
              <a:cs typeface="Segoe UI"/>
              <a:sym typeface="Segoe UI"/>
            </a:endParaRPr>
          </a:p>
          <a:p>
            <a:pPr>
              <a:defRPr sz="1100">
                <a:uFill>
                  <a:solidFill>
                    <a:srgbClr val="000000"/>
                  </a:solidFill>
                </a:uFill>
              </a:defRPr>
            </a:pPr>
            <a:endParaRPr sz="4400" b="1" dirty="0">
              <a:latin typeface="Segoe UI"/>
              <a:ea typeface="Segoe UI"/>
              <a:cs typeface="Segoe UI"/>
              <a:sym typeface="Segoe UI"/>
            </a:endParaRP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Recortar un par de platos del banquete habitual de las fiestas puede ahorrar tiempo y dinero. Créeme, ¡todavía habrá mucha comida!</a:t>
            </a: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Utiliza bolsas de regalo en lugar de papel de regalo. Pueden reciclarse año tras año y, admitámoslo, son una bendición para quienes no saben envolver regalos.</a:t>
            </a: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Envía tus paquetes navideños por correo con antelación y evita las empresas de mensajería prioritaria, que son tan caras como rápidas. Te ahorrarás dinero en el envío y sabrás que tu regalo llegará a tiempo.</a:t>
            </a: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Puedes esperar a comprar tu árbol de Navidad después del 15 de diciembre, cuando el precio baja.</a:t>
            </a: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Envía postales en lugar de tarjetas de Navidad. Son menos costosas de comprar, y menos costosas de enviar.</a:t>
            </a: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Envuelve los cuadros en la pared para que parezcan regalos y así conseguir una decoración económica que añada alegría festiva a cada habitación.</a:t>
            </a:r>
          </a:p>
          <a:p>
            <a:pPr marL="1828800" indent="-914400">
              <a:buSzPct val="100000"/>
              <a:buAutoNum type="arabicPeriod"/>
              <a:defRPr sz="1100">
                <a:uFill>
                  <a:solidFill>
                    <a:srgbClr val="000000"/>
                  </a:solidFill>
                </a:uFill>
                <a:latin typeface="Segoe UI"/>
                <a:ea typeface="Segoe UI"/>
                <a:cs typeface="Segoe UI"/>
                <a:sym typeface="Segoe UI"/>
              </a:defRPr>
            </a:pPr>
            <a:r>
              <a:rPr lang="es-ES" sz="4400" dirty="0"/>
              <a:t>Para obtener vegetación fresca para la decoración (y el delicioso aroma), ve a los lugares que venden árboles de Navidad y pide los recortes y ramas sobrantes que se hayan caído.</a:t>
            </a:r>
            <a:endParaRPr sz="4400" dirty="0"/>
          </a:p>
        </p:txBody>
      </p:sp>
      <p:sp>
        <p:nvSpPr>
          <p:cNvPr id="106" name="Ingredients:…"/>
          <p:cNvSpPr txBox="1"/>
          <p:nvPr/>
        </p:nvSpPr>
        <p:spPr>
          <a:xfrm>
            <a:off x="994192" y="13308996"/>
            <a:ext cx="14587696" cy="1608759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2872" tIns="182872" rIns="182872" bIns="182872">
            <a:spAutoFit/>
          </a:bodyPr>
          <a:lstStyle/>
          <a:p>
            <a:pPr>
              <a:defRPr sz="1344" b="1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sz="5376" dirty="0"/>
              <a:t>INGREDIENT</a:t>
            </a:r>
            <a:r>
              <a:rPr lang="es-VE" sz="5376" dirty="0"/>
              <a:t>E</a:t>
            </a:r>
            <a:r>
              <a:rPr sz="5376" dirty="0"/>
              <a:t>S</a:t>
            </a:r>
          </a:p>
          <a:p>
            <a:pPr>
              <a:defRPr sz="1344" b="1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endParaRPr sz="5376" dirty="0"/>
          </a:p>
          <a:p>
            <a:pPr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lang="es-MX" sz="5376" dirty="0"/>
              <a:t>4 tazas de leche</a:t>
            </a:r>
          </a:p>
          <a:p>
            <a:pPr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lang="es-MX" sz="5376" dirty="0"/>
              <a:t>3 (1 onza) cuadrados de chocolate semidulce, picado</a:t>
            </a:r>
          </a:p>
          <a:p>
            <a:pPr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lang="es-MX" sz="5376" dirty="0"/>
              <a:t>4 bastones de caramelo de menta, triturados</a:t>
            </a:r>
          </a:p>
          <a:p>
            <a:pPr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lang="es-MX" sz="5376" dirty="0"/>
              <a:t>1 taza de nata montada</a:t>
            </a:r>
          </a:p>
          <a:p>
            <a:pPr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lang="es-MX" sz="5376" dirty="0"/>
              <a:t>4 bastones de caramelo de menta pequeños</a:t>
            </a:r>
            <a:endParaRPr sz="5376" dirty="0"/>
          </a:p>
          <a:p>
            <a:pPr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endParaRPr sz="5376" dirty="0"/>
          </a:p>
          <a:p>
            <a:pPr>
              <a:defRPr sz="1344" b="1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sz="5376" dirty="0"/>
              <a:t>INSTRUC</a:t>
            </a:r>
            <a:r>
              <a:rPr lang="es-VE" sz="5376" dirty="0"/>
              <a:t>CIONES</a:t>
            </a:r>
            <a:endParaRPr sz="5376" dirty="0"/>
          </a:p>
          <a:p>
            <a:pPr>
              <a:defRPr sz="1344" b="1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endParaRPr sz="5376" dirty="0"/>
          </a:p>
          <a:p>
            <a:pPr marL="914400" indent="-914400">
              <a:buSzPct val="100000"/>
              <a:buChar char="•"/>
              <a:defRPr sz="1344"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5376" dirty="0"/>
              <a:t>En un cazo, calentar la leche hasta que esté caliente, pero sin llegar a hervir. Bate el chocolate y los bastones de caramelo de menta triturados hasta que la mezcla sea homogénea. Vierte el chocolate caliente en cuatro tazas y añade un poco de nata montada por encima para decorar. Sírvelo con un bastón de caramelo para cada uno.</a:t>
            </a:r>
            <a:endParaRPr sz="5376" dirty="0"/>
          </a:p>
        </p:txBody>
      </p:sp>
      <p:sp>
        <p:nvSpPr>
          <p:cNvPr id="107" name="As a seller’s agent, my fiduciary responsibility is to the home seller.…"/>
          <p:cNvSpPr txBox="1"/>
          <p:nvPr/>
        </p:nvSpPr>
        <p:spPr>
          <a:xfrm>
            <a:off x="9417462" y="35367292"/>
            <a:ext cx="20633516" cy="13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2872" tIns="182872" rIns="182872" bIns="182872">
            <a:spAutoFit/>
          </a:bodyPr>
          <a:lstStyle>
            <a:lvl1pPr algn="ctr">
              <a:defRPr b="1">
                <a:solidFill>
                  <a:srgbClr val="DE5D3A"/>
                </a:solidFill>
              </a:defRPr>
            </a:lvl1pPr>
          </a:lstStyle>
          <a:p>
            <a:r>
              <a:rPr lang="es-ES" sz="6400" dirty="0"/>
              <a:t>Información de contacto del agente / foto / sitio web aquí</a:t>
            </a:r>
            <a:endParaRPr sz="6400" dirty="0"/>
          </a:p>
        </p:txBody>
      </p:sp>
      <p:grpSp>
        <p:nvGrpSpPr>
          <p:cNvPr id="110" name="avatar-01.png"/>
          <p:cNvGrpSpPr/>
          <p:nvPr/>
        </p:nvGrpSpPr>
        <p:grpSpPr>
          <a:xfrm>
            <a:off x="1038622" y="32173566"/>
            <a:ext cx="7566036" cy="7718436"/>
            <a:chOff x="0" y="0"/>
            <a:chExt cx="1891507" cy="1929608"/>
          </a:xfrm>
        </p:grpSpPr>
        <p:pic>
          <p:nvPicPr>
            <p:cNvPr id="108" name="avatar-01.png" descr="avatar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1485108" cy="1485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avatar-01.png" descr="avatar-0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891509" cy="1929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" name="TextBox 9"/>
          <p:cNvSpPr txBox="1"/>
          <p:nvPr/>
        </p:nvSpPr>
        <p:spPr>
          <a:xfrm>
            <a:off x="680874" y="11028334"/>
            <a:ext cx="16991084" cy="14157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82872" tIns="182872" rIns="182872" bIns="182872">
            <a:spAutoFit/>
          </a:bodyPr>
          <a:lstStyle>
            <a:lvl1pPr>
              <a:defRPr b="1" i="1">
                <a:solidFill>
                  <a:srgbClr val="0D0D0F"/>
                </a:solidFill>
                <a:uFill>
                  <a:solidFill>
                    <a:srgbClr val="000000"/>
                  </a:solidFill>
                </a:u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s-MX" sz="6800" dirty="0"/>
              <a:t>Bastón de caramelo de chocolate</a:t>
            </a:r>
            <a:endParaRPr sz="68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599</Words>
  <Application>Microsoft Macintosh PowerPoint</Application>
  <PresentationFormat>Custom</PresentationFormat>
  <Paragraphs>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Book Antiqua</vt:lpstr>
      <vt:lpstr>Calibri</vt:lpstr>
      <vt:lpstr>Georgia</vt:lpstr>
      <vt:lpstr>Segoe UI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Bomaye</dc:creator>
  <cp:lastModifiedBy>Close, Madeline</cp:lastModifiedBy>
  <cp:revision>19</cp:revision>
  <dcterms:modified xsi:type="dcterms:W3CDTF">2021-12-21T17:18:36Z</dcterms:modified>
</cp:coreProperties>
</file>