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582930" y="1646133"/>
            <a:ext cx="6606541" cy="3501815"/>
          </a:xfrm>
          <a:prstGeom prst="rect">
            <a:avLst/>
          </a:prstGeom>
        </p:spPr>
        <p:txBody>
          <a:bodyPr anchor="b"/>
          <a:lstStyle>
            <a:lvl1pPr algn="ctr">
              <a:defRPr sz="5100"/>
            </a:lvl1pPr>
          </a:lstStyle>
          <a:p>
            <a:pPr/>
            <a:r>
              <a:t>Title Text</a:t>
            </a:r>
          </a:p>
        </p:txBody>
      </p:sp>
      <p:sp>
        <p:nvSpPr>
          <p:cNvPr id="12" name="Body Level One…"/>
          <p:cNvSpPr txBox="1"/>
          <p:nvPr>
            <p:ph type="body" sz="quarter" idx="1"/>
          </p:nvPr>
        </p:nvSpPr>
        <p:spPr>
          <a:xfrm>
            <a:off x="971550" y="5282989"/>
            <a:ext cx="5829300" cy="2428454"/>
          </a:xfrm>
          <a:prstGeom prst="rect">
            <a:avLst/>
          </a:prstGeom>
        </p:spPr>
        <p:txBody>
          <a:bodyPr/>
          <a:lstStyle>
            <a:lvl1pPr marL="0" indent="0" algn="ctr">
              <a:buSzTx/>
              <a:buFontTx/>
              <a:buNone/>
              <a:defRPr sz="2000"/>
            </a:lvl1pPr>
            <a:lvl2pPr marL="0" indent="0" algn="ctr">
              <a:buSzTx/>
              <a:buFontTx/>
              <a:buNone/>
              <a:defRPr sz="2000"/>
            </a:lvl2pPr>
            <a:lvl3pPr marL="0" indent="0" algn="ctr">
              <a:buSzTx/>
              <a:buFontTx/>
              <a:buNone/>
              <a:defRPr sz="2000"/>
            </a:lvl3pPr>
            <a:lvl4pPr marL="0" indent="0" algn="ctr">
              <a:buSzTx/>
              <a:buFontTx/>
              <a:buNone/>
              <a:defRPr sz="2000"/>
            </a:lvl4pPr>
            <a:lvl5pPr marL="0" indent="0" algn="ctr">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530304" y="2507618"/>
            <a:ext cx="6703698" cy="4184016"/>
          </a:xfrm>
          <a:prstGeom prst="rect">
            <a:avLst/>
          </a:prstGeom>
        </p:spPr>
        <p:txBody>
          <a:bodyPr anchor="b"/>
          <a:lstStyle>
            <a:lvl1pPr>
              <a:defRPr sz="5100"/>
            </a:lvl1pPr>
          </a:lstStyle>
          <a:p>
            <a:pPr/>
            <a:r>
              <a:t>Title Text</a:t>
            </a:r>
          </a:p>
        </p:txBody>
      </p:sp>
      <p:sp>
        <p:nvSpPr>
          <p:cNvPr id="30" name="Body Level One…"/>
          <p:cNvSpPr txBox="1"/>
          <p:nvPr>
            <p:ph type="body" sz="quarter" idx="1"/>
          </p:nvPr>
        </p:nvSpPr>
        <p:spPr>
          <a:xfrm>
            <a:off x="530304" y="6731213"/>
            <a:ext cx="6703698" cy="2200277"/>
          </a:xfrm>
          <a:prstGeom prst="rect">
            <a:avLst/>
          </a:prstGeom>
        </p:spPr>
        <p:txBody>
          <a:bodyPr/>
          <a:lstStyle>
            <a:lvl1pPr marL="0" indent="0">
              <a:buSzTx/>
              <a:buFontTx/>
              <a:buNone/>
              <a:defRPr sz="2000"/>
            </a:lvl1pPr>
            <a:lvl2pPr marL="0" indent="0">
              <a:buSzTx/>
              <a:buFontTx/>
              <a:buNone/>
              <a:defRPr sz="2000"/>
            </a:lvl2pPr>
            <a:lvl3pPr marL="0" indent="0">
              <a:buSzTx/>
              <a:buFontTx/>
              <a:buNone/>
              <a:defRPr sz="2000"/>
            </a:lvl3pPr>
            <a:lvl4pPr marL="0" indent="0">
              <a:buSzTx/>
              <a:buFontTx/>
              <a:buNone/>
              <a:defRPr sz="2000"/>
            </a:lvl4pPr>
            <a:lvl5pPr marL="0" indent="0">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534351" y="2677584"/>
            <a:ext cx="3303274" cy="638196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535363" y="535519"/>
            <a:ext cx="6703698" cy="1944161"/>
          </a:xfrm>
          <a:prstGeom prst="rect">
            <a:avLst/>
          </a:prstGeom>
        </p:spPr>
        <p:txBody>
          <a:bodyPr/>
          <a:lstStyle/>
          <a:p>
            <a:pPr/>
            <a:r>
              <a:t>Title Text</a:t>
            </a:r>
          </a:p>
        </p:txBody>
      </p:sp>
      <p:sp>
        <p:nvSpPr>
          <p:cNvPr id="48" name="Body Level One…"/>
          <p:cNvSpPr txBox="1"/>
          <p:nvPr>
            <p:ph type="body" sz="quarter" idx="1"/>
          </p:nvPr>
        </p:nvSpPr>
        <p:spPr>
          <a:xfrm>
            <a:off x="535366" y="2465706"/>
            <a:ext cx="3288089" cy="1208407"/>
          </a:xfrm>
          <a:prstGeom prst="rect">
            <a:avLst/>
          </a:prstGeom>
        </p:spPr>
        <p:txBody>
          <a:bodyPr anchor="b"/>
          <a:lstStyle>
            <a:lvl1pPr marL="0" indent="0">
              <a:buSzTx/>
              <a:buFontTx/>
              <a:buNone/>
              <a:defRPr b="1" sz="2000"/>
            </a:lvl1pPr>
            <a:lvl2pPr marL="0" indent="0">
              <a:buSzTx/>
              <a:buFontTx/>
              <a:buNone/>
              <a:defRPr b="1" sz="2000"/>
            </a:lvl2pPr>
            <a:lvl3pPr marL="0" indent="0">
              <a:buSzTx/>
              <a:buFontTx/>
              <a:buNone/>
              <a:defRPr b="1" sz="2000"/>
            </a:lvl3pPr>
            <a:lvl4pPr marL="0" indent="0">
              <a:buSzTx/>
              <a:buFontTx/>
              <a:buNone/>
              <a:defRPr b="1" sz="2000"/>
            </a:lvl4pPr>
            <a:lvl5pPr marL="0" indent="0">
              <a:buSzTx/>
              <a:buFontTx/>
              <a:buNone/>
              <a:defRPr b="1" sz="20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3934778" y="2465706"/>
            <a:ext cx="3304283" cy="1208407"/>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535363" y="670559"/>
            <a:ext cx="2506804" cy="2346962"/>
          </a:xfrm>
          <a:prstGeom prst="rect">
            <a:avLst/>
          </a:prstGeom>
        </p:spPr>
        <p:txBody>
          <a:bodyPr anchor="b"/>
          <a:lstStyle>
            <a:lvl1pPr>
              <a:defRPr sz="2700"/>
            </a:lvl1pPr>
          </a:lstStyle>
          <a:p>
            <a:pPr/>
            <a:r>
              <a:t>Title Text</a:t>
            </a:r>
          </a:p>
        </p:txBody>
      </p:sp>
      <p:sp>
        <p:nvSpPr>
          <p:cNvPr id="73" name="Body Level One…"/>
          <p:cNvSpPr txBox="1"/>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6" indent="-262318">
              <a:defRPr sz="2700"/>
            </a:lvl3pPr>
            <a:lvl4pPr marL="1474469" indent="-308608">
              <a:defRPr sz="2700"/>
            </a:lvl4pPr>
            <a:lvl5pPr marL="1863088" indent="-308610">
              <a:defRPr sz="27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535363" y="3017519"/>
            <a:ext cx="2506804" cy="5590333"/>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535363" y="670559"/>
            <a:ext cx="2506804" cy="2346962"/>
          </a:xfrm>
          <a:prstGeom prst="rect">
            <a:avLst/>
          </a:prstGeom>
        </p:spPr>
        <p:txBody>
          <a:bodyPr anchor="b"/>
          <a:lstStyle>
            <a:lvl1pPr>
              <a:defRPr sz="2700"/>
            </a:lvl1pPr>
          </a:lstStyle>
          <a:p>
            <a:pPr/>
            <a:r>
              <a:t>Title Text</a:t>
            </a:r>
          </a:p>
        </p:txBody>
      </p:sp>
      <p:sp>
        <p:nvSpPr>
          <p:cNvPr id="83" name="Picture Placeholder 2"/>
          <p:cNvSpPr/>
          <p:nvPr>
            <p:ph type="pic" sz="half" idx="13"/>
          </p:nvPr>
        </p:nvSpPr>
        <p:spPr>
          <a:xfrm>
            <a:off x="3304282" y="1448226"/>
            <a:ext cx="3934779" cy="7147984"/>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535363" y="3017520"/>
            <a:ext cx="2506804" cy="5590331"/>
          </a:xfrm>
          <a:prstGeom prst="rect">
            <a:avLst/>
          </a:prstGeom>
        </p:spPr>
        <p:txBody>
          <a:bodyPr/>
          <a:lstStyle>
            <a:lvl1pPr marL="0" indent="0">
              <a:buSzTx/>
              <a:buFontTx/>
              <a:buNone/>
              <a:defRPr sz="1300"/>
            </a:lvl1pPr>
            <a:lvl2pPr marL="0" indent="0">
              <a:buSzTx/>
              <a:buFontTx/>
              <a:buNone/>
              <a:defRPr sz="1300"/>
            </a:lvl2pPr>
            <a:lvl3pPr marL="0" indent="0">
              <a:buSzTx/>
              <a:buFontTx/>
              <a:buNone/>
              <a:defRPr sz="1300"/>
            </a:lvl3pPr>
            <a:lvl4pPr marL="0" indent="0">
              <a:buSzTx/>
              <a:buFontTx/>
              <a:buNone/>
              <a:defRPr sz="1300"/>
            </a:lvl4pPr>
            <a:lvl5pPr marL="0" indent="0">
              <a:buSzTx/>
              <a:buFont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34351" y="535519"/>
            <a:ext cx="6703698" cy="19441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534351" y="2677584"/>
            <a:ext cx="6703698" cy="63819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005176" y="9476154"/>
            <a:ext cx="232873" cy="228508"/>
          </a:xfrm>
          <a:prstGeom prst="rect">
            <a:avLst/>
          </a:prstGeom>
          <a:ln w="12700">
            <a:miter lim="400000"/>
          </a:ln>
        </p:spPr>
        <p:txBody>
          <a:bodyPr wrap="none" lIns="45718" tIns="45718" rIns="45718" bIns="45718" anchor="ctr">
            <a:spAutoFit/>
          </a:bodyPr>
          <a:lstStyle>
            <a:lvl1pPr algn="r">
              <a:defRPr sz="10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1pPr>
      <a:lvl2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2pPr>
      <a:lvl3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3pPr>
      <a:lvl4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4pPr>
      <a:lvl5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5pPr>
      <a:lvl6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6pPr>
      <a:lvl7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7pPr>
      <a:lvl8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8pPr>
      <a:lvl9pPr marL="0" marR="0" indent="0" algn="l" defTabSz="777240" rtl="0" latinLnBrk="0">
        <a:lnSpc>
          <a:spcPct val="90000"/>
        </a:lnSpc>
        <a:spcBef>
          <a:spcPts val="0"/>
        </a:spcBef>
        <a:spcAft>
          <a:spcPts val="0"/>
        </a:spcAft>
        <a:buClrTx/>
        <a:buSzTx/>
        <a:buFontTx/>
        <a:buNone/>
        <a:tabLst/>
        <a:defRPr b="0" baseline="0" cap="none" i="0" spc="0" strike="noStrike" sz="3700" u="none">
          <a:ln>
            <a:noFill/>
          </a:ln>
          <a:solidFill>
            <a:srgbClr val="000000"/>
          </a:solidFill>
          <a:uFillTx/>
          <a:latin typeface="+mn-lt"/>
          <a:ea typeface="+mn-ea"/>
          <a:cs typeface="+mn-cs"/>
          <a:sym typeface="Calibri"/>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3pPr>
      <a:lvl4pPr marL="146380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4pPr>
      <a:lvl5pPr marL="185242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7pPr>
      <a:lvl8pPr marL="3018282" marR="0" indent="-297940"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8pPr>
      <a:lvl9pPr marL="3406902" marR="0" indent="-297940" algn="l" defTabSz="777240" rtl="0" latinLnBrk="0">
        <a:lnSpc>
          <a:spcPct val="90000"/>
        </a:lnSpc>
        <a:spcBef>
          <a:spcPts val="800"/>
        </a:spcBef>
        <a:spcAft>
          <a:spcPts val="0"/>
        </a:spcAft>
        <a:buClrTx/>
        <a:buSzPct val="100000"/>
        <a:buFont typeface="Arial"/>
        <a:buChar char="•"/>
        <a:tabLst/>
        <a:defRPr b="0" baseline="0" cap="none" i="0" spc="0" strike="noStrike" sz="2300" u="none">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June-Newsletter-01.png" descr="June-Newsletter-01.png"/>
          <p:cNvPicPr>
            <a:picLocks noChangeAspect="1"/>
          </p:cNvPicPr>
          <p:nvPr/>
        </p:nvPicPr>
        <p:blipFill>
          <a:blip r:embed="rId2">
            <a:extLst/>
          </a:blip>
          <a:srcRect l="3" t="0" r="3" b="0"/>
          <a:stretch>
            <a:fillRect/>
          </a:stretch>
        </p:blipFill>
        <p:spPr>
          <a:xfrm>
            <a:off x="302" y="-2"/>
            <a:ext cx="7771795" cy="10058401"/>
          </a:xfrm>
          <a:prstGeom prst="rect">
            <a:avLst/>
          </a:prstGeom>
          <a:ln w="12700">
            <a:miter lim="400000"/>
          </a:ln>
        </p:spPr>
      </p:pic>
      <p:sp>
        <p:nvSpPr>
          <p:cNvPr id="95" name="TextBox 9"/>
          <p:cNvSpPr txBox="1"/>
          <p:nvPr/>
        </p:nvSpPr>
        <p:spPr>
          <a:xfrm>
            <a:off x="172990" y="5718057"/>
            <a:ext cx="7426419" cy="62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200">
                <a:uFill>
                  <a:solidFill>
                    <a:srgbClr val="000000"/>
                  </a:solidFill>
                </a:uFill>
                <a:latin typeface="Georgia"/>
                <a:ea typeface="Georgia"/>
                <a:cs typeface="Georgia"/>
                <a:sym typeface="Georgia"/>
              </a:defRPr>
            </a:lvl1pPr>
          </a:lstStyle>
          <a:p>
            <a:pPr/>
            <a:r>
              <a:t>Wooden decks take a lot of abuse by the elements over a year, and now that summertime is quickly approaching, it’s a great time to give your outdoor space a little TLC! Here is a quick and easy way to clean and finish your wood deck:</a:t>
            </a:r>
          </a:p>
        </p:txBody>
      </p:sp>
      <p:sp>
        <p:nvSpPr>
          <p:cNvPr id="96" name="Small spaces like bathrooms doing best with pale blue, periwinkle, or greys averaged over $5000 more. Grey-green was another color that does very well in the bathroom.…"/>
          <p:cNvSpPr txBox="1"/>
          <p:nvPr/>
        </p:nvSpPr>
        <p:spPr>
          <a:xfrm>
            <a:off x="12926" y="6478623"/>
            <a:ext cx="3608349" cy="2580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228600">
              <a:buSzPct val="100000"/>
              <a:buAutoNum type="arabicPeriod" startAt="1"/>
              <a:defRPr sz="1200">
                <a:uFill>
                  <a:solidFill>
                    <a:srgbClr val="000000"/>
                  </a:solidFill>
                </a:uFill>
                <a:latin typeface="Georgia"/>
                <a:ea typeface="Georgia"/>
                <a:cs typeface="Georgia"/>
                <a:sym typeface="Georgia"/>
              </a:defRPr>
            </a:pPr>
            <a:r>
              <a:t>Gather everything you need – pump sprayer, pressure washer, deck cleaner, and deck stain.</a:t>
            </a:r>
          </a:p>
          <a:p>
            <a:pPr marL="457200" indent="-228600">
              <a:buSzPct val="100000"/>
              <a:buAutoNum type="arabicPeriod" startAt="1"/>
              <a:defRPr sz="1200">
                <a:uFill>
                  <a:solidFill>
                    <a:srgbClr val="000000"/>
                  </a:solidFill>
                </a:uFill>
                <a:latin typeface="Georgia"/>
                <a:ea typeface="Georgia"/>
                <a:cs typeface="Georgia"/>
                <a:sym typeface="Georgia"/>
              </a:defRPr>
            </a:pPr>
            <a:r>
              <a:t>Apply deck cleaner to every and all surfaces of your deck, including the vertical ones and in-between slats with the pump sprayer. Let it work for the recommended time.</a:t>
            </a:r>
          </a:p>
          <a:p>
            <a:pPr marL="457200" indent="-228600">
              <a:buSzPct val="100000"/>
              <a:buAutoNum type="arabicPeriod" startAt="1"/>
              <a:defRPr sz="1200">
                <a:uFill>
                  <a:solidFill>
                    <a:srgbClr val="000000"/>
                  </a:solidFill>
                </a:uFill>
                <a:latin typeface="Georgia"/>
                <a:ea typeface="Georgia"/>
                <a:cs typeface="Georgia"/>
                <a:sym typeface="Georgia"/>
              </a:defRPr>
            </a:pPr>
            <a:r>
              <a:t>Use the pressure washer (these can often be rented from your local hardware store) and wash the cleaner from the deck. Be aware that the pressure of the water can also damage the wood, so don’t have the nozzle too close to the wood or spend too long in one place.</a:t>
            </a:r>
          </a:p>
        </p:txBody>
      </p:sp>
      <p:sp>
        <p:nvSpPr>
          <p:cNvPr id="97" name="Dining rooms, surprisingly, do best with dark slate-blue colors and bring an extra $1926 or more.…"/>
          <p:cNvSpPr txBox="1"/>
          <p:nvPr/>
        </p:nvSpPr>
        <p:spPr>
          <a:xfrm>
            <a:off x="3790069" y="6368241"/>
            <a:ext cx="3761795" cy="2580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228600">
              <a:buSzPct val="100000"/>
              <a:buAutoNum type="arabicPeriod" startAt="4"/>
              <a:defRPr sz="1200">
                <a:uFill>
                  <a:solidFill>
                    <a:srgbClr val="000000"/>
                  </a:solidFill>
                </a:uFill>
                <a:latin typeface="Georgia"/>
                <a:ea typeface="Georgia"/>
                <a:cs typeface="Georgia"/>
                <a:sym typeface="Georgia"/>
              </a:defRPr>
            </a:pPr>
            <a:r>
              <a:t>Perform any necessary repairs – pound in any nails that have lifted, and replace any boards that are damaged or rotting, and smooth out any rough spots with a sander. </a:t>
            </a:r>
          </a:p>
          <a:p>
            <a:pPr marL="457200" indent="-228600">
              <a:buSzPct val="100000"/>
              <a:buAutoNum type="arabicPeriod" startAt="4"/>
              <a:defRPr sz="1200">
                <a:uFill>
                  <a:solidFill>
                    <a:srgbClr val="000000"/>
                  </a:solidFill>
                </a:uFill>
                <a:latin typeface="Georgia"/>
                <a:ea typeface="Georgia"/>
                <a:cs typeface="Georgia"/>
                <a:sym typeface="Georgia"/>
              </a:defRPr>
            </a:pPr>
            <a:r>
              <a:t>Once the deck has dried thoroughly and repairs are completed, refinish it with a colored deck stain or clear sealer. These can come in a multitude of colors, and since they are thinner than paint, can be applied with the same pump sprayer that you used with the cleaner. </a:t>
            </a:r>
          </a:p>
          <a:p>
            <a:pPr marL="457200" indent="-228600">
              <a:buSzPct val="100000"/>
              <a:buAutoNum type="arabicPeriod" startAt="4"/>
              <a:defRPr sz="1200">
                <a:uFill>
                  <a:solidFill>
                    <a:srgbClr val="000000"/>
                  </a:solidFill>
                </a:uFill>
                <a:latin typeface="Georgia"/>
                <a:ea typeface="Georgia"/>
                <a:cs typeface="Georgia"/>
                <a:sym typeface="Georgia"/>
              </a:defRPr>
            </a:pPr>
            <a:r>
              <a:t>Immediately after spraying the sealer onto the wood, go back over it while it’s still wet with a paintbrush to work the sealer into all the nooks and crannies of the wood and spread it evenly. </a:t>
            </a:r>
          </a:p>
        </p:txBody>
      </p:sp>
      <p:sp>
        <p:nvSpPr>
          <p:cNvPr id="98" name="As a seller’s agent, my fiduciary responsibility is to the home seller.…"/>
          <p:cNvSpPr txBox="1"/>
          <p:nvPr/>
        </p:nvSpPr>
        <p:spPr>
          <a:xfrm>
            <a:off x="1562516" y="9462195"/>
            <a:ext cx="4647368" cy="3005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1600">
                <a:solidFill>
                  <a:srgbClr val="4EAAD0"/>
                </a:solidFill>
              </a:defRPr>
            </a:lvl1pPr>
          </a:lstStyle>
          <a:p>
            <a:pPr/>
            <a:r>
              <a:t>Agent Contact Info / Photo / Website Here.</a:t>
            </a:r>
          </a:p>
        </p:txBody>
      </p:sp>
      <p:pic>
        <p:nvPicPr>
          <p:cNvPr id="99" name="PA-Logo-Stacked BLACK-01.png" descr="PA-Logo-Stacked BLACK-01.png"/>
          <p:cNvPicPr>
            <a:picLocks noChangeAspect="1"/>
          </p:cNvPicPr>
          <p:nvPr/>
        </p:nvPicPr>
        <p:blipFill>
          <a:blip r:embed="rId3">
            <a:extLst/>
          </a:blip>
          <a:stretch>
            <a:fillRect/>
          </a:stretch>
        </p:blipFill>
        <p:spPr>
          <a:xfrm>
            <a:off x="1072061" y="547467"/>
            <a:ext cx="889285" cy="94644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June-Newsletter-02.png" descr="June-Newsletter-02.png"/>
          <p:cNvPicPr>
            <a:picLocks noChangeAspect="1"/>
          </p:cNvPicPr>
          <p:nvPr/>
        </p:nvPicPr>
        <p:blipFill>
          <a:blip r:embed="rId2">
            <a:extLst/>
          </a:blip>
          <a:srcRect l="8" t="0" r="8" b="0"/>
          <a:stretch>
            <a:fillRect/>
          </a:stretch>
        </p:blipFill>
        <p:spPr>
          <a:xfrm>
            <a:off x="305" y="-2"/>
            <a:ext cx="7771793" cy="10058402"/>
          </a:xfrm>
          <a:prstGeom prst="rect">
            <a:avLst/>
          </a:prstGeom>
          <a:ln w="12700">
            <a:miter lim="400000"/>
          </a:ln>
        </p:spPr>
      </p:pic>
      <p:sp>
        <p:nvSpPr>
          <p:cNvPr id="102" name="TextBox 9"/>
          <p:cNvSpPr txBox="1"/>
          <p:nvPr/>
        </p:nvSpPr>
        <p:spPr>
          <a:xfrm>
            <a:off x="4200873" y="149547"/>
            <a:ext cx="3277446" cy="8043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07916"/>
              </a:lnSpc>
              <a:spcBef>
                <a:spcPts val="800"/>
              </a:spcBef>
              <a:defRPr b="1" sz="2400">
                <a:uFill>
                  <a:solidFill>
                    <a:srgbClr val="000000"/>
                  </a:solidFill>
                </a:uFill>
                <a:latin typeface="Georgia"/>
                <a:ea typeface="Georgia"/>
                <a:cs typeface="Georgia"/>
                <a:sym typeface="Georgia"/>
              </a:defRPr>
            </a:lvl1pPr>
          </a:lstStyle>
          <a:p>
            <a:pPr/>
            <a:r>
              <a:t>Preparing Your Home For Summer</a:t>
            </a:r>
          </a:p>
        </p:txBody>
      </p:sp>
      <p:sp>
        <p:nvSpPr>
          <p:cNvPr id="103" name="TextBox 9"/>
          <p:cNvSpPr txBox="1"/>
          <p:nvPr/>
        </p:nvSpPr>
        <p:spPr>
          <a:xfrm>
            <a:off x="4134951" y="1194327"/>
            <a:ext cx="3409291" cy="418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228600">
              <a:buSzPct val="100000"/>
              <a:buAutoNum type="arabicPeriod" startAt="1"/>
              <a:defRPr sz="1200">
                <a:uFill>
                  <a:solidFill>
                    <a:srgbClr val="000000"/>
                  </a:solidFill>
                </a:uFill>
                <a:latin typeface="Georgia"/>
                <a:ea typeface="Georgia"/>
                <a:cs typeface="Georgia"/>
                <a:sym typeface="Georgia"/>
              </a:defRPr>
            </a:pPr>
            <a:r>
              <a:t>Replace air filters in your HVAC system and clear any clutter away from vents.</a:t>
            </a:r>
            <a:br/>
          </a:p>
          <a:p>
            <a:pPr marL="457200" indent="-228600">
              <a:buSzPct val="100000"/>
              <a:buAutoNum type="arabicPeriod" startAt="1"/>
              <a:defRPr sz="1200">
                <a:uFill>
                  <a:solidFill>
                    <a:srgbClr val="000000"/>
                  </a:solidFill>
                </a:uFill>
                <a:latin typeface="Georgia"/>
                <a:ea typeface="Georgia"/>
                <a:cs typeface="Georgia"/>
                <a:sym typeface="Georgia"/>
              </a:defRPr>
            </a:pPr>
            <a:r>
              <a:t>Ensure your A/C is in proper working order, and repair as necessary.</a:t>
            </a:r>
            <a:br/>
          </a:p>
          <a:p>
            <a:pPr marL="457200" indent="-228600">
              <a:buSzPct val="100000"/>
              <a:buAutoNum type="arabicPeriod" startAt="1"/>
              <a:defRPr sz="1200">
                <a:uFill>
                  <a:solidFill>
                    <a:srgbClr val="000000"/>
                  </a:solidFill>
                </a:uFill>
                <a:latin typeface="Georgia"/>
                <a:ea typeface="Georgia"/>
                <a:cs typeface="Georgia"/>
                <a:sym typeface="Georgia"/>
              </a:defRPr>
            </a:pPr>
            <a:r>
              <a:t>Consider a programmable thermostat to save on your energy bills.</a:t>
            </a:r>
            <a:br/>
          </a:p>
          <a:p>
            <a:pPr marL="457200" indent="-228600">
              <a:buSzPct val="100000"/>
              <a:buAutoNum type="arabicPeriod" startAt="1"/>
              <a:defRPr sz="1200">
                <a:uFill>
                  <a:solidFill>
                    <a:srgbClr val="000000"/>
                  </a:solidFill>
                </a:uFill>
                <a:latin typeface="Georgia"/>
                <a:ea typeface="Georgia"/>
                <a:cs typeface="Georgia"/>
                <a:sym typeface="Georgia"/>
              </a:defRPr>
            </a:pPr>
            <a:r>
              <a:t>Check exterior vents, window wells, and caulking for any cracks or damage.</a:t>
            </a:r>
            <a:br/>
          </a:p>
          <a:p>
            <a:pPr marL="457200" indent="-228600">
              <a:buSzPct val="100000"/>
              <a:buAutoNum type="arabicPeriod" startAt="1"/>
              <a:defRPr sz="1200">
                <a:uFill>
                  <a:solidFill>
                    <a:srgbClr val="000000"/>
                  </a:solidFill>
                </a:uFill>
                <a:latin typeface="Georgia"/>
                <a:ea typeface="Georgia"/>
                <a:cs typeface="Georgia"/>
                <a:sym typeface="Georgia"/>
              </a:defRPr>
            </a:pPr>
            <a:r>
              <a:t>Inspect patios, porches, and decks for any damage.</a:t>
            </a:r>
            <a:br/>
          </a:p>
          <a:p>
            <a:pPr marL="457200" indent="-228600">
              <a:buSzPct val="100000"/>
              <a:buAutoNum type="arabicPeriod" startAt="1"/>
              <a:defRPr sz="1200">
                <a:uFill>
                  <a:solidFill>
                    <a:srgbClr val="000000"/>
                  </a:solidFill>
                </a:uFill>
                <a:latin typeface="Georgia"/>
                <a:ea typeface="Georgia"/>
                <a:cs typeface="Georgia"/>
                <a:sym typeface="Georgia"/>
              </a:defRPr>
            </a:pPr>
            <a:r>
              <a:t>Reseal your driveway.</a:t>
            </a:r>
            <a:br/>
          </a:p>
          <a:p>
            <a:pPr marL="457200" indent="-228600">
              <a:buSzPct val="100000"/>
              <a:buAutoNum type="arabicPeriod" startAt="1"/>
              <a:defRPr sz="1200">
                <a:uFill>
                  <a:solidFill>
                    <a:srgbClr val="000000"/>
                  </a:solidFill>
                </a:uFill>
                <a:latin typeface="Georgia"/>
                <a:ea typeface="Georgia"/>
                <a:cs typeface="Georgia"/>
                <a:sym typeface="Georgia"/>
              </a:defRPr>
            </a:pPr>
            <a:r>
              <a:t>Ensure your pool is in proper working order and is free of cracks or damage.</a:t>
            </a:r>
            <a:br/>
          </a:p>
          <a:p>
            <a:pPr marL="457200" indent="-228600">
              <a:buSzPct val="100000"/>
              <a:buAutoNum type="arabicPeriod" startAt="1"/>
              <a:defRPr sz="1200">
                <a:uFill>
                  <a:solidFill>
                    <a:srgbClr val="000000"/>
                  </a:solidFill>
                </a:uFill>
                <a:latin typeface="Georgia"/>
                <a:ea typeface="Georgia"/>
                <a:cs typeface="Georgia"/>
                <a:sym typeface="Georgia"/>
              </a:defRPr>
            </a:pPr>
            <a:r>
              <a:t>Clean your patio chairs and table, and clean your grill for the first BBQ of the season!</a:t>
            </a:r>
          </a:p>
        </p:txBody>
      </p:sp>
      <p:sp>
        <p:nvSpPr>
          <p:cNvPr id="104" name="Ingredients:…"/>
          <p:cNvSpPr txBox="1"/>
          <p:nvPr/>
        </p:nvSpPr>
        <p:spPr>
          <a:xfrm>
            <a:off x="251500" y="2897478"/>
            <a:ext cx="3554623" cy="2402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200">
                <a:uFill>
                  <a:solidFill>
                    <a:srgbClr val="000000"/>
                  </a:solidFill>
                </a:uFill>
                <a:latin typeface="Georgia"/>
                <a:ea typeface="Georgia"/>
                <a:cs typeface="Georgia"/>
                <a:sym typeface="Georgia"/>
              </a:defRPr>
            </a:pPr>
            <a:r>
              <a:t>Ingredients:</a:t>
            </a:r>
          </a:p>
          <a:p>
            <a:pPr>
              <a:defRPr b="1" sz="1200">
                <a:uFill>
                  <a:solidFill>
                    <a:srgbClr val="000000"/>
                  </a:solidFill>
                </a:uFill>
                <a:latin typeface="Georgia"/>
                <a:ea typeface="Georgia"/>
                <a:cs typeface="Georgia"/>
                <a:sym typeface="Georgia"/>
              </a:defRPr>
            </a:pPr>
          </a:p>
          <a:p>
            <a:pPr>
              <a:defRPr sz="1200">
                <a:uFill>
                  <a:solidFill>
                    <a:srgbClr val="000000"/>
                  </a:solidFill>
                </a:uFill>
                <a:latin typeface="Georgia"/>
                <a:ea typeface="Georgia"/>
                <a:cs typeface="Georgia"/>
                <a:sym typeface="Georgia"/>
              </a:defRPr>
            </a:pPr>
            <a:r>
              <a:t>1/3 - 1/2 cup Extra Virgin Olive Oil depending on preference</a:t>
            </a:r>
          </a:p>
          <a:p>
            <a:pPr>
              <a:defRPr sz="1200">
                <a:uFill>
                  <a:solidFill>
                    <a:srgbClr val="000000"/>
                  </a:solidFill>
                </a:uFill>
                <a:latin typeface="Georgia"/>
                <a:ea typeface="Georgia"/>
                <a:cs typeface="Georgia"/>
                <a:sym typeface="Georgia"/>
              </a:defRPr>
            </a:pPr>
            <a:r>
              <a:t>3 Tablespoons Fresh Lemon Juice</a:t>
            </a:r>
          </a:p>
          <a:p>
            <a:pPr>
              <a:defRPr sz="1200">
                <a:uFill>
                  <a:solidFill>
                    <a:srgbClr val="000000"/>
                  </a:solidFill>
                </a:uFill>
                <a:latin typeface="Georgia"/>
                <a:ea typeface="Georgia"/>
                <a:cs typeface="Georgia"/>
                <a:sym typeface="Georgia"/>
              </a:defRPr>
            </a:pPr>
            <a:r>
              <a:t>3 Tablespoons Soy Sauce</a:t>
            </a:r>
          </a:p>
          <a:p>
            <a:pPr>
              <a:defRPr sz="1200">
                <a:uFill>
                  <a:solidFill>
                    <a:srgbClr val="000000"/>
                  </a:solidFill>
                </a:uFill>
                <a:latin typeface="Georgia"/>
                <a:ea typeface="Georgia"/>
                <a:cs typeface="Georgia"/>
                <a:sym typeface="Georgia"/>
              </a:defRPr>
            </a:pPr>
            <a:r>
              <a:t>2 Tablespoons Balsamic Vinegar</a:t>
            </a:r>
          </a:p>
          <a:p>
            <a:pPr>
              <a:defRPr sz="1200">
                <a:uFill>
                  <a:solidFill>
                    <a:srgbClr val="000000"/>
                  </a:solidFill>
                </a:uFill>
                <a:latin typeface="Georgia"/>
                <a:ea typeface="Georgia"/>
                <a:cs typeface="Georgia"/>
                <a:sym typeface="Georgia"/>
              </a:defRPr>
            </a:pPr>
            <a:r>
              <a:t>1/4 cup Brown Sugar</a:t>
            </a:r>
          </a:p>
          <a:p>
            <a:pPr>
              <a:defRPr sz="1200">
                <a:uFill>
                  <a:solidFill>
                    <a:srgbClr val="000000"/>
                  </a:solidFill>
                </a:uFill>
                <a:latin typeface="Georgia"/>
                <a:ea typeface="Georgia"/>
                <a:cs typeface="Georgia"/>
                <a:sym typeface="Georgia"/>
              </a:defRPr>
            </a:pPr>
            <a:r>
              <a:t>1 Tablespoon Worcestershire Sauce</a:t>
            </a:r>
          </a:p>
          <a:p>
            <a:pPr>
              <a:defRPr sz="1200">
                <a:uFill>
                  <a:solidFill>
                    <a:srgbClr val="000000"/>
                  </a:solidFill>
                </a:uFill>
                <a:latin typeface="Georgia"/>
                <a:ea typeface="Georgia"/>
                <a:cs typeface="Georgia"/>
                <a:sym typeface="Georgia"/>
              </a:defRPr>
            </a:pPr>
            <a:r>
              <a:t>3 Garlic Cloves minced or 1/2 teaspoon Garlic Powder</a:t>
            </a:r>
          </a:p>
          <a:p>
            <a:pPr>
              <a:defRPr sz="1200">
                <a:uFill>
                  <a:solidFill>
                    <a:srgbClr val="000000"/>
                  </a:solidFill>
                </a:uFill>
                <a:latin typeface="Georgia"/>
                <a:ea typeface="Georgia"/>
                <a:cs typeface="Georgia"/>
                <a:sym typeface="Georgia"/>
              </a:defRPr>
            </a:pPr>
            <a:r>
              <a:t>1 1/2 teaspoon Salt</a:t>
            </a:r>
          </a:p>
          <a:p>
            <a:pPr>
              <a:defRPr sz="1200">
                <a:uFill>
                  <a:solidFill>
                    <a:srgbClr val="000000"/>
                  </a:solidFill>
                </a:uFill>
                <a:latin typeface="Georgia"/>
                <a:ea typeface="Georgia"/>
                <a:cs typeface="Georgia"/>
                <a:sym typeface="Georgia"/>
              </a:defRPr>
            </a:pPr>
            <a:r>
              <a:t>1 teaspoon Pepper</a:t>
            </a:r>
          </a:p>
        </p:txBody>
      </p:sp>
      <p:sp>
        <p:nvSpPr>
          <p:cNvPr id="105" name="Directions:…"/>
          <p:cNvSpPr txBox="1"/>
          <p:nvPr/>
        </p:nvSpPr>
        <p:spPr>
          <a:xfrm>
            <a:off x="267487" y="5648235"/>
            <a:ext cx="3522649"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200">
                <a:uFill>
                  <a:solidFill>
                    <a:srgbClr val="000000"/>
                  </a:solidFill>
                </a:uFill>
                <a:latin typeface="Georgia"/>
                <a:ea typeface="Georgia"/>
                <a:cs typeface="Georgia"/>
                <a:sym typeface="Georgia"/>
              </a:defRPr>
            </a:pPr>
            <a:r>
              <a:t>Directions:</a:t>
            </a:r>
          </a:p>
          <a:p>
            <a:pPr>
              <a:defRPr b="1" sz="1200">
                <a:uFill>
                  <a:solidFill>
                    <a:srgbClr val="000000"/>
                  </a:solidFill>
                </a:uFill>
                <a:latin typeface="Georgia"/>
                <a:ea typeface="Georgia"/>
                <a:cs typeface="Georgia"/>
                <a:sym typeface="Georgia"/>
              </a:defRPr>
            </a:pPr>
          </a:p>
          <a:p>
            <a:pPr marL="120315" indent="-120315">
              <a:buSzPct val="100000"/>
              <a:buChar char="•"/>
              <a:defRPr sz="1200">
                <a:uFill>
                  <a:solidFill>
                    <a:srgbClr val="000000"/>
                  </a:solidFill>
                </a:uFill>
                <a:latin typeface="Georgia"/>
                <a:ea typeface="Georgia"/>
                <a:cs typeface="Georgia"/>
                <a:sym typeface="Georgia"/>
              </a:defRPr>
            </a:pPr>
            <a:r>
              <a:t>In a bowl, stir together oil, lemon juice, soy sauce, balsamic vinegar, brown sugar, Worcestershire sauce, garlic, salt, and pepper.</a:t>
            </a:r>
          </a:p>
          <a:p>
            <a:pPr marL="120315" indent="-120315">
              <a:buSzPct val="100000"/>
              <a:buChar char="•"/>
              <a:defRPr sz="1200">
                <a:uFill>
                  <a:solidFill>
                    <a:srgbClr val="000000"/>
                  </a:solidFill>
                </a:uFill>
                <a:latin typeface="Georgia"/>
                <a:ea typeface="Georgia"/>
                <a:cs typeface="Georgia"/>
                <a:sym typeface="Georgia"/>
              </a:defRPr>
            </a:pPr>
            <a:r>
              <a:t>Pierce chicken breasts with a fork all over. Place in a large Ziploc bag. Pour marinade over chicken.</a:t>
            </a:r>
          </a:p>
          <a:p>
            <a:pPr marL="120315" indent="-120315">
              <a:buSzPct val="100000"/>
              <a:buChar char="•"/>
              <a:defRPr sz="1200">
                <a:uFill>
                  <a:solidFill>
                    <a:srgbClr val="000000"/>
                  </a:solidFill>
                </a:uFill>
                <a:latin typeface="Georgia"/>
                <a:ea typeface="Georgia"/>
                <a:cs typeface="Georgia"/>
                <a:sym typeface="Georgia"/>
              </a:defRPr>
            </a:pPr>
            <a:r>
              <a:t>Let marinate for at least 30 minutes. 4 - 5 hours is ideal.</a:t>
            </a:r>
          </a:p>
        </p:txBody>
      </p:sp>
      <p:sp>
        <p:nvSpPr>
          <p:cNvPr id="106" name="As a seller’s agent, my fiduciary responsibility is to the home seller.…"/>
          <p:cNvSpPr txBox="1"/>
          <p:nvPr/>
        </p:nvSpPr>
        <p:spPr>
          <a:xfrm>
            <a:off x="2616616" y="8841823"/>
            <a:ext cx="4647369" cy="3005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1600">
                <a:solidFill>
                  <a:srgbClr val="4EAAD0"/>
                </a:solidFill>
              </a:defRPr>
            </a:lvl1pPr>
          </a:lstStyle>
          <a:p>
            <a:pPr/>
            <a:r>
              <a:t>Agent Contact Info / Photo / Website Here.</a:t>
            </a:r>
          </a:p>
        </p:txBody>
      </p:sp>
      <p:grpSp>
        <p:nvGrpSpPr>
          <p:cNvPr id="109" name="avatar-01.png"/>
          <p:cNvGrpSpPr/>
          <p:nvPr/>
        </p:nvGrpSpPr>
        <p:grpSpPr>
          <a:xfrm>
            <a:off x="259655" y="8043391"/>
            <a:ext cx="1891509" cy="1929609"/>
            <a:chOff x="0" y="0"/>
            <a:chExt cx="1891507" cy="1929608"/>
          </a:xfrm>
        </p:grpSpPr>
        <p:pic>
          <p:nvPicPr>
            <p:cNvPr id="107" name="avatar-01.png" descr="avatar-01.png"/>
            <p:cNvPicPr>
              <a:picLocks noChangeAspect="1"/>
            </p:cNvPicPr>
            <p:nvPr/>
          </p:nvPicPr>
          <p:blipFill>
            <a:blip r:embed="rId3">
              <a:extLst/>
            </a:blip>
            <a:stretch>
              <a:fillRect/>
            </a:stretch>
          </p:blipFill>
          <p:spPr>
            <a:xfrm>
              <a:off x="203200" y="203200"/>
              <a:ext cx="1485108" cy="1485108"/>
            </a:xfrm>
            <a:prstGeom prst="rect">
              <a:avLst/>
            </a:prstGeom>
            <a:ln w="12700" cap="flat">
              <a:noFill/>
              <a:miter lim="400000"/>
            </a:ln>
            <a:effectLst/>
          </p:spPr>
        </p:pic>
        <p:pic>
          <p:nvPicPr>
            <p:cNvPr id="108" name="avatar-01.png" descr="avatar-01.png"/>
            <p:cNvPicPr>
              <a:picLocks noChangeAspect="1"/>
            </p:cNvPicPr>
            <p:nvPr/>
          </p:nvPicPr>
          <p:blipFill>
            <a:blip r:embed="rId4">
              <a:extLst/>
            </a:blip>
            <a:stretch>
              <a:fillRect/>
            </a:stretch>
          </p:blipFill>
          <p:spPr>
            <a:xfrm>
              <a:off x="0" y="-1"/>
              <a:ext cx="1891509" cy="192961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