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164510" y="1129241"/>
            <a:ext cx="6217921" cy="2447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4338240" y="3576320"/>
            <a:ext cx="3044191" cy="6482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Top 100v2022-01.png" descr="Top 100v2022-01.png"/>
          <p:cNvPicPr>
            <a:picLocks noChangeAspect="1"/>
          </p:cNvPicPr>
          <p:nvPr/>
        </p:nvPicPr>
        <p:blipFill>
          <a:blip r:embed="rId2">
            <a:extLst/>
          </a:blip>
          <a:stretch>
            <a:fillRect/>
          </a:stretch>
        </p:blipFill>
        <p:spPr>
          <a:xfrm>
            <a:off x="0" y="0"/>
            <a:ext cx="7772400" cy="10058400"/>
          </a:xfrm>
          <a:prstGeom prst="rect">
            <a:avLst/>
          </a:prstGeom>
          <a:ln w="12700">
            <a:miter lim="400000"/>
          </a:ln>
        </p:spPr>
      </p:pic>
      <p:sp>
        <p:nvSpPr>
          <p:cNvPr id="21" name="The real estate agent you choose to work with could be your most valuable resource. With more real estate information available online than ever before, it may seem as if buying and selling a home is an easy task. These 100 reasons will show you the exte"/>
          <p:cNvSpPr txBox="1"/>
          <p:nvPr/>
        </p:nvSpPr>
        <p:spPr>
          <a:xfrm>
            <a:off x="195506" y="3611881"/>
            <a:ext cx="7381388" cy="115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100">
                <a:latin typeface="Georgia"/>
                <a:ea typeface="Georgia"/>
                <a:cs typeface="Georgia"/>
                <a:sym typeface="Georgia"/>
              </a:defRPr>
            </a:pPr>
            <a:r>
              <a:t>The real estate agent you choose to work with could be </a:t>
            </a:r>
            <a:r>
              <a:rPr b="1" u="sng"/>
              <a:t>your most valuable resource</a:t>
            </a:r>
            <a:r>
              <a:t>. With more real estate information available online than ever before, it may seem as if buying and selling a home is an easy task. </a:t>
            </a:r>
            <a:r>
              <a:rPr b="1"/>
              <a:t>These 100 reasons </a:t>
            </a:r>
            <a:r>
              <a:t>will show you the extent of </a:t>
            </a:r>
            <a:r>
              <a:rPr u="sng"/>
              <a:t>knowledge, experience and hard work</a:t>
            </a:r>
            <a:r>
              <a:t> that an agent provides to help you through a real estate transaction.</a:t>
            </a:r>
          </a:p>
          <a:p>
            <a:pPr>
              <a:defRPr sz="1100">
                <a:latin typeface="Georgia"/>
                <a:ea typeface="Georgia"/>
                <a:cs typeface="Georgia"/>
                <a:sym typeface="Georgia"/>
              </a:defRPr>
            </a:pPr>
          </a:p>
          <a:p>
            <a:pPr>
              <a:defRPr sz="1100">
                <a:latin typeface="Georgia"/>
                <a:ea typeface="Georgia"/>
                <a:cs typeface="Georgia"/>
                <a:sym typeface="Georgia"/>
              </a:defRPr>
            </a:pPr>
            <a:r>
              <a:t>The 100 reasons listed here reflect actions, procedures and processes that a real estate agent may typically perform during a residential real estate transaction and are all things that you could avoid doing yourself!</a:t>
            </a:r>
          </a:p>
        </p:txBody>
      </p:sp>
      <p:sp>
        <p:nvSpPr>
          <p:cNvPr id="22" name="TYPICAL PRE-LISTING"/>
          <p:cNvSpPr txBox="1"/>
          <p:nvPr/>
        </p:nvSpPr>
        <p:spPr>
          <a:xfrm>
            <a:off x="246306" y="4910722"/>
            <a:ext cx="2037020" cy="2888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latin typeface="Arial"/>
                <a:ea typeface="Arial"/>
                <a:cs typeface="Arial"/>
                <a:sym typeface="Arial"/>
              </a:defRPr>
            </a:lvl1pPr>
          </a:lstStyle>
          <a:p>
            <a:pPr/>
            <a:r>
              <a:t>TYPICAL PRE-LISTING</a:t>
            </a:r>
          </a:p>
        </p:txBody>
      </p:sp>
      <p:sp>
        <p:nvSpPr>
          <p:cNvPr id="23" name="Research Current Properties…"/>
          <p:cNvSpPr txBox="1"/>
          <p:nvPr/>
        </p:nvSpPr>
        <p:spPr>
          <a:xfrm>
            <a:off x="297106" y="5225847"/>
            <a:ext cx="3289036" cy="3647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1"/>
              <a:defRPr sz="1200">
                <a:latin typeface="Georgia"/>
                <a:ea typeface="Georgia"/>
                <a:cs typeface="Georgia"/>
                <a:sym typeface="Georgia"/>
              </a:defRPr>
            </a:pPr>
            <a:r>
              <a:t>Research Current Properties</a:t>
            </a:r>
          </a:p>
          <a:p>
            <a:pPr marL="160421" indent="-160421">
              <a:buSzPct val="100000"/>
              <a:buAutoNum type="arabicPeriod" startAt="1"/>
              <a:defRPr sz="1200">
                <a:latin typeface="Georgia"/>
                <a:ea typeface="Georgia"/>
                <a:cs typeface="Georgia"/>
                <a:sym typeface="Georgia"/>
              </a:defRPr>
            </a:pPr>
            <a:r>
              <a:t>Research Sales Activity from MLS and</a:t>
            </a:r>
          </a:p>
          <a:p>
            <a:pPr marL="160421" indent="-160421">
              <a:buSzPct val="100000"/>
              <a:buAutoNum type="arabicPeriod" startAt="1"/>
              <a:defRPr sz="1200">
                <a:latin typeface="Georgia"/>
                <a:ea typeface="Georgia"/>
                <a:cs typeface="Georgia"/>
                <a:sym typeface="Georgia"/>
              </a:defRPr>
            </a:pPr>
            <a:r>
              <a:t>Public Records Databases</a:t>
            </a:r>
          </a:p>
          <a:p>
            <a:pPr marL="160421" indent="-160421">
              <a:buSzPct val="100000"/>
              <a:buAutoNum type="arabicPeriod" startAt="1"/>
              <a:defRPr sz="1200">
                <a:latin typeface="Georgia"/>
                <a:ea typeface="Georgia"/>
                <a:cs typeface="Georgia"/>
                <a:sym typeface="Georgia"/>
              </a:defRPr>
            </a:pPr>
            <a:r>
              <a:t>Provide Average Days on Market Assessment</a:t>
            </a:r>
          </a:p>
          <a:p>
            <a:pPr marL="160421" indent="-160421">
              <a:buSzPct val="100000"/>
              <a:buAutoNum type="arabicPeriod" startAt="1"/>
              <a:defRPr sz="1200">
                <a:latin typeface="Georgia"/>
                <a:ea typeface="Georgia"/>
                <a:cs typeface="Georgia"/>
                <a:sym typeface="Georgia"/>
              </a:defRPr>
            </a:pPr>
            <a:r>
              <a:t>Review Property Tax Roll</a:t>
            </a:r>
          </a:p>
          <a:p>
            <a:pPr marL="160421" indent="-160421">
              <a:buSzPct val="100000"/>
              <a:buAutoNum type="arabicPeriod" startAt="1"/>
              <a:defRPr sz="1200">
                <a:latin typeface="Georgia"/>
                <a:ea typeface="Georgia"/>
                <a:cs typeface="Georgia"/>
                <a:sym typeface="Georgia"/>
              </a:defRPr>
            </a:pPr>
            <a:r>
              <a:t>Prepare a Comparable Market Analysis (CMA)</a:t>
            </a:r>
          </a:p>
          <a:p>
            <a:pPr marL="160421" indent="-160421">
              <a:buSzPct val="100000"/>
              <a:buAutoNum type="arabicPeriod" startAt="1"/>
              <a:defRPr sz="1200">
                <a:latin typeface="Georgia"/>
                <a:ea typeface="Georgia"/>
                <a:cs typeface="Georgia"/>
                <a:sym typeface="Georgia"/>
              </a:defRPr>
            </a:pPr>
            <a:r>
              <a:t>Verify Ownership and Deed Type</a:t>
            </a:r>
          </a:p>
          <a:p>
            <a:pPr marL="160421" indent="-160421">
              <a:buSzPct val="100000"/>
              <a:buAutoNum type="arabicPeriod" startAt="1"/>
              <a:defRPr sz="1200">
                <a:latin typeface="Georgia"/>
                <a:ea typeface="Georgia"/>
                <a:cs typeface="Georgia"/>
                <a:sym typeface="Georgia"/>
              </a:defRPr>
            </a:pPr>
            <a:r>
              <a:t>Verify County Public Property Records</a:t>
            </a:r>
          </a:p>
          <a:p>
            <a:pPr marL="160421" indent="-160421">
              <a:buSzPct val="100000"/>
              <a:buAutoNum type="arabicPeriod" startAt="1"/>
              <a:defRPr sz="1200">
                <a:latin typeface="Georgia"/>
                <a:ea typeface="Georgia"/>
                <a:cs typeface="Georgia"/>
                <a:sym typeface="Georgia"/>
              </a:defRPr>
            </a:pPr>
            <a:r>
              <a:t>Perform Curb Appeal Assessment</a:t>
            </a:r>
          </a:p>
          <a:p>
            <a:pPr marL="160421" indent="-160421">
              <a:buSzPct val="100000"/>
              <a:buAutoNum type="arabicPeriod" startAt="1"/>
              <a:defRPr sz="1200">
                <a:latin typeface="Georgia"/>
                <a:ea typeface="Georgia"/>
                <a:cs typeface="Georgia"/>
                <a:sym typeface="Georgia"/>
              </a:defRPr>
            </a:pPr>
            <a:r>
              <a:t>Provide Public School Value</a:t>
            </a:r>
          </a:p>
          <a:p>
            <a:pPr marL="160421" indent="-160421">
              <a:buSzPct val="100000"/>
              <a:buAutoNum type="arabicPeriod" startAt="1"/>
              <a:defRPr sz="1200">
                <a:latin typeface="Georgia"/>
                <a:ea typeface="Georgia"/>
                <a:cs typeface="Georgia"/>
                <a:sym typeface="Georgia"/>
              </a:defRPr>
            </a:pPr>
            <a:r>
              <a:t>Provide a Listing Presentation</a:t>
            </a:r>
          </a:p>
          <a:p>
            <a:pPr marL="160421" indent="-160421">
              <a:buSzPct val="100000"/>
              <a:buAutoNum type="arabicPeriod" startAt="1"/>
              <a:defRPr sz="1200">
                <a:latin typeface="Georgia"/>
                <a:ea typeface="Georgia"/>
                <a:cs typeface="Georgia"/>
                <a:sym typeface="Georgia"/>
              </a:defRPr>
            </a:pPr>
            <a:r>
              <a:t>Analyse Current Market Conditions</a:t>
            </a:r>
          </a:p>
          <a:p>
            <a:pPr marL="160421" indent="-160421">
              <a:buSzPct val="100000"/>
              <a:buAutoNum type="arabicPeriod" startAt="1"/>
              <a:defRPr sz="1200">
                <a:latin typeface="Georgia"/>
                <a:ea typeface="Georgia"/>
                <a:cs typeface="Georgia"/>
                <a:sym typeface="Georgia"/>
              </a:defRPr>
            </a:pPr>
            <a:r>
              <a:t>Present Credentials</a:t>
            </a:r>
          </a:p>
          <a:p>
            <a:pPr marL="160421" indent="-160421">
              <a:buSzPct val="100000"/>
              <a:buAutoNum type="arabicPeriod" startAt="1"/>
              <a:defRPr sz="1200">
                <a:latin typeface="Georgia"/>
                <a:ea typeface="Georgia"/>
                <a:cs typeface="Georgia"/>
                <a:sym typeface="Georgia"/>
              </a:defRPr>
            </a:pPr>
            <a:r>
              <a:t>Deliver CMA Results</a:t>
            </a:r>
          </a:p>
          <a:p>
            <a:pPr marL="160421" indent="-160421">
              <a:buSzPct val="100000"/>
              <a:buAutoNum type="arabicPeriod" startAt="1"/>
              <a:defRPr sz="1200">
                <a:latin typeface="Georgia"/>
                <a:ea typeface="Georgia"/>
                <a:cs typeface="Georgia"/>
                <a:sym typeface="Georgia"/>
              </a:defRPr>
            </a:pPr>
            <a:r>
              <a:t>Discuss Planning and Strategy</a:t>
            </a:r>
          </a:p>
          <a:p>
            <a:pPr marL="160421" indent="-160421">
              <a:buSzPct val="100000"/>
              <a:buAutoNum type="arabicPeriod" startAt="1"/>
              <a:defRPr sz="1200">
                <a:latin typeface="Georgia"/>
                <a:ea typeface="Georgia"/>
                <a:cs typeface="Georgia"/>
                <a:sym typeface="Georgia"/>
              </a:defRPr>
            </a:pPr>
            <a:r>
              <a:t>Explain Listing Contract, Disclosures &amp; Addendum</a:t>
            </a:r>
          </a:p>
          <a:p>
            <a:pPr marL="160421" indent="-160421">
              <a:buSzPct val="100000"/>
              <a:buAutoNum type="arabicPeriod" startAt="1"/>
              <a:defRPr sz="1200">
                <a:latin typeface="Georgia"/>
                <a:ea typeface="Georgia"/>
                <a:cs typeface="Georgia"/>
                <a:sym typeface="Georgia"/>
              </a:defRPr>
            </a:pPr>
            <a:r>
              <a:t>Screen Calls from Buyers and Agents</a:t>
            </a:r>
          </a:p>
          <a:p>
            <a:pPr marL="160421" indent="-160421">
              <a:buSzPct val="100000"/>
              <a:buAutoNum type="arabicPeriod" startAt="1"/>
              <a:defRPr sz="1200">
                <a:latin typeface="Georgia"/>
                <a:ea typeface="Georgia"/>
                <a:cs typeface="Georgia"/>
                <a:sym typeface="Georgia"/>
              </a:defRPr>
            </a:pPr>
            <a:r>
              <a:t>Explain Homeowner Warranty</a:t>
            </a:r>
          </a:p>
        </p:txBody>
      </p:sp>
      <p:pic>
        <p:nvPicPr>
          <p:cNvPr id="24" name="Top 100v2 key-04.png" descr="Top 100v2 key-04.png"/>
          <p:cNvPicPr>
            <a:picLocks noChangeAspect="1"/>
          </p:cNvPicPr>
          <p:nvPr/>
        </p:nvPicPr>
        <p:blipFill>
          <a:blip r:embed="rId3">
            <a:extLst/>
          </a:blip>
          <a:stretch>
            <a:fillRect/>
          </a:stretch>
        </p:blipFill>
        <p:spPr>
          <a:xfrm>
            <a:off x="339863" y="8588609"/>
            <a:ext cx="2307106" cy="1847243"/>
          </a:xfrm>
          <a:prstGeom prst="rect">
            <a:avLst/>
          </a:prstGeom>
          <a:ln w="12700">
            <a:miter lim="400000"/>
          </a:ln>
        </p:spPr>
      </p:pic>
      <p:sp>
        <p:nvSpPr>
          <p:cNvPr id="25" name="Selling the Property"/>
          <p:cNvSpPr txBox="1"/>
          <p:nvPr/>
        </p:nvSpPr>
        <p:spPr>
          <a:xfrm>
            <a:off x="3954706" y="4910722"/>
            <a:ext cx="2307105" cy="3073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cap="all" sz="1400"/>
            </a:lvl1pPr>
          </a:lstStyle>
          <a:p>
            <a:pPr/>
            <a:r>
              <a:t>Selling the Property</a:t>
            </a:r>
          </a:p>
        </p:txBody>
      </p:sp>
      <p:sp>
        <p:nvSpPr>
          <p:cNvPr id="26" name="Order Plat Map…"/>
          <p:cNvSpPr txBox="1"/>
          <p:nvPr/>
        </p:nvSpPr>
        <p:spPr>
          <a:xfrm>
            <a:off x="3691628" y="5225847"/>
            <a:ext cx="3925955" cy="471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19"/>
              <a:defRPr sz="1200">
                <a:latin typeface="Georgia"/>
                <a:ea typeface="Georgia"/>
                <a:cs typeface="Georgia"/>
                <a:sym typeface="Georgia"/>
              </a:defRPr>
            </a:pPr>
            <a:r>
              <a:t>Order Plat Map</a:t>
            </a:r>
          </a:p>
          <a:p>
            <a:pPr marL="160421" indent="-160421">
              <a:buSzPct val="100000"/>
              <a:buAutoNum type="arabicPeriod" startAt="19"/>
              <a:defRPr sz="1200">
                <a:latin typeface="Georgia"/>
                <a:ea typeface="Georgia"/>
                <a:cs typeface="Georgia"/>
                <a:sym typeface="Georgia"/>
              </a:defRPr>
            </a:pPr>
            <a:r>
              <a:t>Create Showing Instructions</a:t>
            </a:r>
          </a:p>
          <a:p>
            <a:pPr marL="160421" indent="-160421">
              <a:buSzPct val="100000"/>
              <a:buAutoNum type="arabicPeriod" startAt="19"/>
              <a:defRPr sz="1200">
                <a:latin typeface="Georgia"/>
                <a:ea typeface="Georgia"/>
                <a:cs typeface="Georgia"/>
                <a:sym typeface="Georgia"/>
              </a:defRPr>
            </a:pPr>
            <a:r>
              <a:t>Obtain Mortgage Loan Information</a:t>
            </a:r>
          </a:p>
          <a:p>
            <a:pPr marL="160421" indent="-160421">
              <a:buSzPct val="100000"/>
              <a:buAutoNum type="arabicPeriod" startAt="19"/>
              <a:defRPr sz="1200">
                <a:latin typeface="Georgia"/>
                <a:ea typeface="Georgia"/>
                <a:cs typeface="Georgia"/>
                <a:sym typeface="Georgia"/>
              </a:defRPr>
            </a:pPr>
            <a:r>
              <a:t>Review Homeowner Association Fees and Bylaws</a:t>
            </a:r>
          </a:p>
          <a:p>
            <a:pPr marL="160421" indent="-160421">
              <a:buSzPct val="100000"/>
              <a:buAutoNum type="arabicPeriod" startAt="19"/>
              <a:defRPr sz="1200">
                <a:latin typeface="Georgia"/>
                <a:ea typeface="Georgia"/>
                <a:cs typeface="Georgia"/>
                <a:sym typeface="Georgia"/>
              </a:defRPr>
            </a:pPr>
            <a:r>
              <a:t>Submit Homeowner Warranty Application</a:t>
            </a:r>
          </a:p>
          <a:p>
            <a:pPr marL="160421" indent="-160421">
              <a:buSzPct val="100000"/>
              <a:buAutoNum type="arabicPeriod" startAt="19"/>
              <a:defRPr sz="1200">
                <a:latin typeface="Georgia"/>
                <a:ea typeface="Georgia"/>
                <a:cs typeface="Georgia"/>
                <a:sym typeface="Georgia"/>
              </a:defRPr>
            </a:pPr>
            <a:r>
              <a:t>Add Homeowner Warranty in MLS</a:t>
            </a:r>
          </a:p>
          <a:p>
            <a:pPr marL="160421" indent="-160421">
              <a:buSzPct val="100000"/>
              <a:buAutoNum type="arabicPeriod" startAt="19"/>
              <a:defRPr sz="1200">
                <a:latin typeface="Georgia"/>
                <a:ea typeface="Georgia"/>
                <a:cs typeface="Georgia"/>
                <a:sym typeface="Georgia"/>
              </a:defRPr>
            </a:pPr>
            <a:r>
              <a:t>Review Electricity Details</a:t>
            </a:r>
          </a:p>
          <a:p>
            <a:pPr marL="160421" indent="-160421">
              <a:buSzPct val="100000"/>
              <a:buAutoNum type="arabicPeriod" startAt="19"/>
              <a:defRPr sz="1200">
                <a:latin typeface="Georgia"/>
                <a:ea typeface="Georgia"/>
                <a:cs typeface="Georgia"/>
                <a:sym typeface="Georgia"/>
              </a:defRPr>
            </a:pPr>
            <a:r>
              <a:t>Arrange Inspections for City Sewer/Septic Tank Systems</a:t>
            </a:r>
          </a:p>
          <a:p>
            <a:pPr marL="160421" indent="-160421">
              <a:buSzPct val="100000"/>
              <a:buAutoNum type="arabicPeriod" startAt="19"/>
              <a:defRPr sz="1200">
                <a:latin typeface="Georgia"/>
                <a:ea typeface="Georgia"/>
                <a:cs typeface="Georgia"/>
                <a:sym typeface="Georgia"/>
              </a:defRPr>
            </a:pPr>
            <a:r>
              <a:t>Collect Natural Gas Information</a:t>
            </a:r>
          </a:p>
          <a:p>
            <a:pPr marL="160421" indent="-160421">
              <a:buSzPct val="100000"/>
              <a:buAutoNum type="arabicPeriod" startAt="19"/>
              <a:defRPr sz="1200">
                <a:latin typeface="Georgia"/>
                <a:ea typeface="Georgia"/>
                <a:cs typeface="Georgia"/>
                <a:sym typeface="Georgia"/>
              </a:defRPr>
            </a:pPr>
            <a:r>
              <a:t>Provide Security System Status</a:t>
            </a:r>
          </a:p>
          <a:p>
            <a:pPr marL="160421" indent="-160421">
              <a:buSzPct val="100000"/>
              <a:buAutoNum type="arabicPeriod" startAt="19"/>
              <a:defRPr sz="1200">
                <a:latin typeface="Georgia"/>
                <a:ea typeface="Georgia"/>
                <a:cs typeface="Georgia"/>
                <a:sym typeface="Georgia"/>
              </a:defRPr>
            </a:pPr>
            <a:r>
              <a:t>Determine Termite Bond Status</a:t>
            </a:r>
          </a:p>
          <a:p>
            <a:pPr marL="160421" indent="-160421">
              <a:buSzPct val="100000"/>
              <a:buAutoNum type="arabicPeriod" startAt="19"/>
              <a:defRPr sz="1200">
                <a:latin typeface="Georgia"/>
                <a:ea typeface="Georgia"/>
                <a:cs typeface="Georgia"/>
                <a:sym typeface="Georgia"/>
              </a:defRPr>
            </a:pPr>
            <a:r>
              <a:t>Analyze Lead-based Paint Status</a:t>
            </a:r>
          </a:p>
          <a:p>
            <a:pPr marL="160421" indent="-160421">
              <a:buSzPct val="100000"/>
              <a:buAutoNum type="arabicPeriod" startAt="19"/>
              <a:defRPr sz="1200">
                <a:latin typeface="Georgia"/>
                <a:ea typeface="Georgia"/>
                <a:cs typeface="Georgia"/>
                <a:sym typeface="Georgia"/>
              </a:defRPr>
            </a:pPr>
            <a:r>
              <a:t>Distribute Disclosure Packages</a:t>
            </a:r>
          </a:p>
          <a:p>
            <a:pPr marL="160421" indent="-160421">
              <a:buSzPct val="100000"/>
              <a:buAutoNum type="arabicPeriod" startAt="19"/>
              <a:defRPr sz="1200">
                <a:latin typeface="Georgia"/>
                <a:ea typeface="Georgia"/>
                <a:cs typeface="Georgia"/>
                <a:sym typeface="Georgia"/>
              </a:defRPr>
            </a:pPr>
            <a:r>
              <a:t>Prepare Property Amenities</a:t>
            </a:r>
          </a:p>
          <a:p>
            <a:pPr marL="160421" indent="-160421">
              <a:buSzPct val="100000"/>
              <a:buAutoNum type="arabicPeriod" startAt="19"/>
              <a:defRPr sz="1200">
                <a:latin typeface="Georgia"/>
                <a:ea typeface="Georgia"/>
                <a:cs typeface="Georgia"/>
                <a:sym typeface="Georgia"/>
              </a:defRPr>
            </a:pPr>
            <a:r>
              <a:t>Detail Inclusions &amp; Conveyances with Sale</a:t>
            </a:r>
          </a:p>
          <a:p>
            <a:pPr marL="160421" indent="-160421">
              <a:buSzPct val="100000"/>
              <a:buAutoNum type="arabicPeriod" startAt="19"/>
              <a:defRPr sz="1200">
                <a:latin typeface="Georgia"/>
                <a:ea typeface="Georgia"/>
                <a:cs typeface="Georgia"/>
                <a:sym typeface="Georgia"/>
              </a:defRPr>
            </a:pPr>
            <a:r>
              <a:t>Compile Repairs Needed List</a:t>
            </a:r>
          </a:p>
          <a:p>
            <a:pPr marL="160421" indent="-160421">
              <a:buSzPct val="100000"/>
              <a:buAutoNum type="arabicPeriod" startAt="19"/>
              <a:defRPr sz="1200">
                <a:latin typeface="Georgia"/>
                <a:ea typeface="Georgia"/>
                <a:cs typeface="Georgia"/>
                <a:sym typeface="Georgia"/>
              </a:defRPr>
            </a:pPr>
            <a:r>
              <a:t>Send Seller Vacancy Checklist</a:t>
            </a:r>
          </a:p>
          <a:p>
            <a:pPr marL="160421" indent="-160421">
              <a:buSzPct val="100000"/>
              <a:buAutoNum type="arabicPeriod" startAt="19"/>
              <a:defRPr sz="1200">
                <a:latin typeface="Georgia"/>
                <a:ea typeface="Georgia"/>
                <a:cs typeface="Georgia"/>
                <a:sym typeface="Georgia"/>
              </a:defRPr>
            </a:pPr>
            <a:r>
              <a:t>Install Lockbox</a:t>
            </a:r>
          </a:p>
          <a:p>
            <a:pPr marL="160421" indent="-160421">
              <a:buSzPct val="100000"/>
              <a:buAutoNum type="arabicPeriod" startAt="19"/>
              <a:defRPr sz="1200">
                <a:latin typeface="Georgia"/>
                <a:ea typeface="Georgia"/>
                <a:cs typeface="Georgia"/>
                <a:sym typeface="Georgia"/>
              </a:defRPr>
            </a:pPr>
            <a:r>
              <a:t>Make Copies of Leases for Rental Units (if applicable)</a:t>
            </a:r>
          </a:p>
          <a:p>
            <a:pPr marL="160421" indent="-160421">
              <a:buSzPct val="100000"/>
              <a:buAutoNum type="arabicPeriod" startAt="19"/>
              <a:defRPr sz="1200">
                <a:latin typeface="Georgia"/>
                <a:ea typeface="Georgia"/>
                <a:cs typeface="Georgia"/>
                <a:sym typeface="Georgia"/>
              </a:defRPr>
            </a:pPr>
            <a:r>
              <a:t>Verify Rents, Utilities, Water, and Deposits for Rentals</a:t>
            </a:r>
          </a:p>
          <a:p>
            <a:pPr marL="160421" indent="-160421">
              <a:buSzPct val="100000"/>
              <a:buAutoNum type="arabicPeriod" startAt="19"/>
              <a:defRPr sz="1200">
                <a:latin typeface="Georgia"/>
                <a:ea typeface="Georgia"/>
                <a:cs typeface="Georgia"/>
                <a:sym typeface="Georgia"/>
              </a:defRPr>
            </a:pPr>
            <a:r>
              <a:t>Inform Tenants of Listing for Rentals</a:t>
            </a:r>
          </a:p>
          <a:p>
            <a:pPr marL="160421" indent="-160421">
              <a:buSzPct val="100000"/>
              <a:buAutoNum type="arabicPeriod" startAt="19"/>
              <a:defRPr sz="1200">
                <a:latin typeface="Georgia"/>
                <a:ea typeface="Georgia"/>
                <a:cs typeface="Georgia"/>
                <a:sym typeface="Georgia"/>
              </a:defRPr>
            </a:pPr>
            <a:r>
              <a:t>Install Yard Sign</a:t>
            </a:r>
          </a:p>
          <a:p>
            <a:pPr marL="160421" indent="-160421">
              <a:buSzPct val="100000"/>
              <a:buAutoNum type="arabicPeriod" startAt="19"/>
              <a:defRPr sz="1200">
                <a:latin typeface="Georgia"/>
                <a:ea typeface="Georgia"/>
                <a:cs typeface="Georgia"/>
                <a:sym typeface="Georgia"/>
              </a:defRPr>
            </a:pPr>
            <a:r>
              <a:t>Perform Interior Assessment</a:t>
            </a:r>
          </a:p>
          <a:p>
            <a:pPr marL="160421" indent="-160421">
              <a:buSzPct val="100000"/>
              <a:buAutoNum type="arabicPeriod" startAt="19"/>
              <a:defRPr sz="1200">
                <a:latin typeface="Georgia"/>
                <a:ea typeface="Georgia"/>
                <a:cs typeface="Georgia"/>
                <a:sym typeface="Georgia"/>
              </a:defRPr>
            </a:pPr>
            <a:r>
              <a:t>Perform Exterior Assessment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 name="Top 100v2 backgrounds-02.png" descr="Top 100v2 backgrounds-02.png"/>
          <p:cNvPicPr>
            <a:picLocks noChangeAspect="1"/>
          </p:cNvPicPr>
          <p:nvPr/>
        </p:nvPicPr>
        <p:blipFill>
          <a:blip r:embed="rId2">
            <a:extLst/>
          </a:blip>
          <a:stretch>
            <a:fillRect/>
          </a:stretch>
        </p:blipFill>
        <p:spPr>
          <a:xfrm>
            <a:off x="0" y="1971"/>
            <a:ext cx="7772400" cy="10054458"/>
          </a:xfrm>
          <a:prstGeom prst="rect">
            <a:avLst/>
          </a:prstGeom>
          <a:ln w="12700">
            <a:miter lim="400000"/>
          </a:ln>
        </p:spPr>
      </p:pic>
      <p:sp>
        <p:nvSpPr>
          <p:cNvPr id="29" name="As a seller’s agent, my fiduciary responsibility is to the home seller.…"/>
          <p:cNvSpPr txBox="1"/>
          <p:nvPr/>
        </p:nvSpPr>
        <p:spPr>
          <a:xfrm>
            <a:off x="4016636" y="9239168"/>
            <a:ext cx="3342976" cy="808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1600">
                <a:latin typeface="Calibri"/>
                <a:ea typeface="Calibri"/>
                <a:cs typeface="Calibri"/>
                <a:sym typeface="Calibri"/>
              </a:defRPr>
            </a:pPr>
            <a:r>
              <a:t>Agent Contact Info Here.</a:t>
            </a:r>
          </a:p>
          <a:p>
            <a:pPr algn="ctr">
              <a:defRPr sz="1600">
                <a:latin typeface="Calibri"/>
                <a:ea typeface="Calibri"/>
                <a:cs typeface="Calibri"/>
                <a:sym typeface="Calibri"/>
              </a:defRPr>
            </a:pPr>
          </a:p>
        </p:txBody>
      </p:sp>
      <p:sp>
        <p:nvSpPr>
          <p:cNvPr id="30" name="Advertising &amp; Marketing"/>
          <p:cNvSpPr txBox="1"/>
          <p:nvPr/>
        </p:nvSpPr>
        <p:spPr>
          <a:xfrm>
            <a:off x="322506" y="262522"/>
            <a:ext cx="2623030" cy="2888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cap="all" sz="1400">
                <a:latin typeface="Arial"/>
                <a:ea typeface="Arial"/>
                <a:cs typeface="Arial"/>
                <a:sym typeface="Arial"/>
              </a:defRPr>
            </a:lvl1pPr>
          </a:lstStyle>
          <a:p>
            <a:pPr/>
            <a:r>
              <a:t>Advertising &amp; Marketing</a:t>
            </a:r>
          </a:p>
        </p:txBody>
      </p:sp>
      <p:sp>
        <p:nvSpPr>
          <p:cNvPr id="31" name="Enter a Profile Sheet into the MLS Listing Database…"/>
          <p:cNvSpPr txBox="1"/>
          <p:nvPr/>
        </p:nvSpPr>
        <p:spPr>
          <a:xfrm>
            <a:off x="373306" y="577647"/>
            <a:ext cx="3289036" cy="204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43"/>
              <a:defRPr sz="1200">
                <a:latin typeface="Georgia"/>
                <a:ea typeface="Georgia"/>
                <a:cs typeface="Georgia"/>
                <a:sym typeface="Georgia"/>
              </a:defRPr>
            </a:pPr>
            <a:r>
              <a:t>Enter a Profile Sheet into the MLS Listing Database</a:t>
            </a:r>
          </a:p>
          <a:p>
            <a:pPr marL="160421" indent="-160421">
              <a:buSzPct val="100000"/>
              <a:buAutoNum type="arabicPeriod" startAt="43"/>
              <a:defRPr sz="1200">
                <a:latin typeface="Georgia"/>
                <a:ea typeface="Georgia"/>
                <a:cs typeface="Georgia"/>
                <a:sym typeface="Georgia"/>
              </a:defRPr>
            </a:pPr>
            <a:r>
              <a:t>Provide Copies of MLS Agreement</a:t>
            </a:r>
          </a:p>
          <a:p>
            <a:pPr marL="160421" indent="-160421">
              <a:buSzPct val="100000"/>
              <a:buAutoNum type="arabicPeriod" startAt="43"/>
              <a:defRPr sz="1200">
                <a:latin typeface="Georgia"/>
                <a:ea typeface="Georgia"/>
                <a:cs typeface="Georgia"/>
                <a:sym typeface="Georgia"/>
              </a:defRPr>
            </a:pPr>
            <a:r>
              <a:t>Take Additional Photos for MLS and Marketing</a:t>
            </a:r>
          </a:p>
          <a:p>
            <a:pPr marL="160421" indent="-160421">
              <a:buSzPct val="100000"/>
              <a:buAutoNum type="arabicPeriod" startAt="43"/>
              <a:defRPr sz="1200">
                <a:latin typeface="Georgia"/>
                <a:ea typeface="Georgia"/>
                <a:cs typeface="Georgia"/>
                <a:sym typeface="Georgia"/>
              </a:defRPr>
            </a:pPr>
            <a:r>
              <a:t>Create and Advertise Property Listing in Publications</a:t>
            </a:r>
          </a:p>
          <a:p>
            <a:pPr marL="160421" indent="-160421">
              <a:buSzPct val="100000"/>
              <a:buAutoNum type="arabicPeriod" startAt="43"/>
              <a:defRPr sz="1200">
                <a:latin typeface="Georgia"/>
                <a:ea typeface="Georgia"/>
                <a:cs typeface="Georgia"/>
                <a:sym typeface="Georgia"/>
              </a:defRPr>
            </a:pPr>
            <a:r>
              <a:t>Coordinate Showing Times</a:t>
            </a:r>
          </a:p>
          <a:p>
            <a:pPr marL="160421" indent="-160421">
              <a:buSzPct val="100000"/>
              <a:buAutoNum type="arabicPeriod" startAt="43"/>
              <a:defRPr sz="1200">
                <a:latin typeface="Georgia"/>
                <a:ea typeface="Georgia"/>
                <a:cs typeface="Georgia"/>
                <a:sym typeface="Georgia"/>
              </a:defRPr>
            </a:pPr>
            <a:r>
              <a:t>Create and Mail Flyers</a:t>
            </a:r>
          </a:p>
          <a:p>
            <a:pPr marL="160421" indent="-160421">
              <a:buSzPct val="100000"/>
              <a:buAutoNum type="arabicPeriod" startAt="43"/>
              <a:defRPr sz="1200">
                <a:latin typeface="Georgia"/>
                <a:ea typeface="Georgia"/>
                <a:cs typeface="Georgia"/>
                <a:sym typeface="Georgia"/>
              </a:defRPr>
            </a:pPr>
            <a:r>
              <a:t>Advertise on Craigslist</a:t>
            </a:r>
          </a:p>
          <a:p>
            <a:pPr marL="160421" indent="-160421">
              <a:buSzPct val="100000"/>
              <a:buAutoNum type="arabicPeriod" startAt="43"/>
              <a:defRPr sz="1200">
                <a:latin typeface="Georgia"/>
                <a:ea typeface="Georgia"/>
                <a:cs typeface="Georgia"/>
                <a:sym typeface="Georgia"/>
              </a:defRPr>
            </a:pPr>
            <a:r>
              <a:t>Post to Other Real Estate Websites</a:t>
            </a:r>
          </a:p>
        </p:txBody>
      </p:sp>
      <p:sp>
        <p:nvSpPr>
          <p:cNvPr id="32" name="Handling Offers &amp; Contract"/>
          <p:cNvSpPr txBox="1"/>
          <p:nvPr/>
        </p:nvSpPr>
        <p:spPr>
          <a:xfrm>
            <a:off x="347906" y="2789822"/>
            <a:ext cx="3037665" cy="2888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cap="all" sz="1400">
                <a:latin typeface="Arial"/>
                <a:ea typeface="Arial"/>
                <a:cs typeface="Arial"/>
                <a:sym typeface="Arial"/>
              </a:defRPr>
            </a:lvl1pPr>
          </a:lstStyle>
          <a:p>
            <a:pPr/>
            <a:r>
              <a:t>Handling Offers &amp; Contract</a:t>
            </a:r>
          </a:p>
        </p:txBody>
      </p:sp>
      <p:sp>
        <p:nvSpPr>
          <p:cNvPr id="33" name="Receive Offer to Purchase…"/>
          <p:cNvSpPr txBox="1"/>
          <p:nvPr/>
        </p:nvSpPr>
        <p:spPr>
          <a:xfrm>
            <a:off x="398706" y="3104947"/>
            <a:ext cx="3289036" cy="418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51"/>
              <a:defRPr sz="1200">
                <a:latin typeface="Georgia"/>
                <a:ea typeface="Georgia"/>
                <a:cs typeface="Georgia"/>
                <a:sym typeface="Georgia"/>
              </a:defRPr>
            </a:pPr>
            <a:r>
              <a:t>Receive Offer to Purchase</a:t>
            </a:r>
          </a:p>
          <a:p>
            <a:pPr marL="160421" indent="-160421">
              <a:buSzPct val="100000"/>
              <a:buAutoNum type="arabicPeriod" startAt="51"/>
              <a:defRPr sz="1200">
                <a:latin typeface="Georgia"/>
                <a:ea typeface="Georgia"/>
                <a:cs typeface="Georgia"/>
                <a:sym typeface="Georgia"/>
              </a:defRPr>
            </a:pPr>
            <a:r>
              <a:t>Evaluate Net Sheet</a:t>
            </a:r>
          </a:p>
          <a:p>
            <a:pPr marL="160421" indent="-160421">
              <a:buSzPct val="100000"/>
              <a:buAutoNum type="arabicPeriod" startAt="51"/>
              <a:defRPr sz="1200">
                <a:latin typeface="Georgia"/>
                <a:ea typeface="Georgia"/>
                <a:cs typeface="Georgia"/>
                <a:sym typeface="Georgia"/>
              </a:defRPr>
            </a:pPr>
            <a:r>
              <a:t>Counsel and Mediate Offer(s)</a:t>
            </a:r>
          </a:p>
          <a:p>
            <a:pPr marL="160421" indent="-160421">
              <a:buSzPct val="100000"/>
              <a:buAutoNum type="arabicPeriod" startAt="51"/>
              <a:defRPr sz="1200">
                <a:latin typeface="Georgia"/>
                <a:ea typeface="Georgia"/>
                <a:cs typeface="Georgia"/>
                <a:sym typeface="Georgia"/>
              </a:defRPr>
            </a:pPr>
            <a:r>
              <a:t>Deliver Seller’s Disclosure</a:t>
            </a:r>
          </a:p>
          <a:p>
            <a:pPr marL="160421" indent="-160421">
              <a:buSzPct val="100000"/>
              <a:buAutoNum type="arabicPeriod" startAt="51"/>
              <a:defRPr sz="1200">
                <a:latin typeface="Georgia"/>
                <a:ea typeface="Georgia"/>
                <a:cs typeface="Georgia"/>
                <a:sym typeface="Georgia"/>
              </a:defRPr>
            </a:pPr>
            <a:r>
              <a:t>Obtain Pre-qualification Letter</a:t>
            </a:r>
          </a:p>
          <a:p>
            <a:pPr marL="160421" indent="-160421">
              <a:buSzPct val="100000"/>
              <a:buAutoNum type="arabicPeriod" startAt="51"/>
              <a:defRPr sz="1200">
                <a:latin typeface="Georgia"/>
                <a:ea typeface="Georgia"/>
                <a:cs typeface="Georgia"/>
                <a:sym typeface="Georgia"/>
              </a:defRPr>
            </a:pPr>
            <a:r>
              <a:t>Negotiate Offers on Seller’s Behalf</a:t>
            </a:r>
          </a:p>
          <a:p>
            <a:pPr marL="160421" indent="-160421">
              <a:buSzPct val="100000"/>
              <a:buAutoNum type="arabicPeriod" startAt="51"/>
              <a:defRPr sz="1200">
                <a:latin typeface="Georgia"/>
                <a:ea typeface="Georgia"/>
                <a:cs typeface="Georgia"/>
                <a:sym typeface="Georgia"/>
              </a:defRPr>
            </a:pPr>
            <a:r>
              <a:t>Mediate Counteroffers or Amendments</a:t>
            </a:r>
          </a:p>
          <a:p>
            <a:pPr marL="160421" indent="-160421">
              <a:buSzPct val="100000"/>
              <a:buAutoNum type="arabicPeriod" startAt="51"/>
              <a:defRPr sz="1200">
                <a:latin typeface="Georgia"/>
                <a:ea typeface="Georgia"/>
                <a:cs typeface="Georgia"/>
                <a:sym typeface="Georgia"/>
              </a:defRPr>
            </a:pPr>
            <a:r>
              <a:t>Fax or Email Contract Copies</a:t>
            </a:r>
          </a:p>
          <a:p>
            <a:pPr marL="160421" indent="-160421">
              <a:buSzPct val="100000"/>
              <a:buAutoNum type="arabicPeriod" startAt="51"/>
              <a:defRPr sz="1200">
                <a:latin typeface="Georgia"/>
                <a:ea typeface="Georgia"/>
                <a:cs typeface="Georgia"/>
                <a:sym typeface="Georgia"/>
              </a:defRPr>
            </a:pPr>
            <a:r>
              <a:t>Deliver ‘Offer to Purchase’ Copies</a:t>
            </a:r>
          </a:p>
          <a:p>
            <a:pPr marL="160421" indent="-160421">
              <a:buSzPct val="100000"/>
              <a:buAutoNum type="arabicPeriod" startAt="51"/>
              <a:defRPr sz="1200">
                <a:latin typeface="Georgia"/>
                <a:ea typeface="Georgia"/>
                <a:cs typeface="Georgia"/>
                <a:sym typeface="Georgia"/>
              </a:defRPr>
            </a:pPr>
            <a:r>
              <a:t>Assist with Escrow Account</a:t>
            </a:r>
          </a:p>
          <a:p>
            <a:pPr marL="160421" indent="-160421">
              <a:buSzPct val="100000"/>
              <a:buAutoNum type="arabicPeriod" startAt="51"/>
              <a:defRPr sz="1200">
                <a:latin typeface="Georgia"/>
                <a:ea typeface="Georgia"/>
                <a:cs typeface="Georgia"/>
                <a:sym typeface="Georgia"/>
              </a:defRPr>
            </a:pPr>
            <a:r>
              <a:t>Distribute Under - Contract Showing Restrictions</a:t>
            </a:r>
          </a:p>
          <a:p>
            <a:pPr marL="160421" indent="-160421">
              <a:buSzPct val="100000"/>
              <a:buAutoNum type="arabicPeriod" startAt="51"/>
              <a:defRPr sz="1200">
                <a:latin typeface="Georgia"/>
                <a:ea typeface="Georgia"/>
                <a:cs typeface="Georgia"/>
                <a:sym typeface="Georgia"/>
              </a:defRPr>
            </a:pPr>
            <a:r>
              <a:t>Update MLS to “Sale Pending”</a:t>
            </a:r>
          </a:p>
          <a:p>
            <a:pPr marL="160421" indent="-160421">
              <a:buSzPct val="100000"/>
              <a:buAutoNum type="arabicPeriod" startAt="51"/>
              <a:defRPr sz="1200">
                <a:latin typeface="Georgia"/>
                <a:ea typeface="Georgia"/>
                <a:cs typeface="Georgia"/>
                <a:sym typeface="Georgia"/>
              </a:defRPr>
            </a:pPr>
            <a:r>
              <a:t>Review Credit Report</a:t>
            </a:r>
          </a:p>
          <a:p>
            <a:pPr marL="160421" indent="-160421">
              <a:buSzPct val="100000"/>
              <a:buAutoNum type="arabicPeriod" startAt="51"/>
              <a:defRPr sz="1200">
                <a:latin typeface="Georgia"/>
                <a:ea typeface="Georgia"/>
                <a:cs typeface="Georgia"/>
                <a:sym typeface="Georgia"/>
              </a:defRPr>
            </a:pPr>
            <a:r>
              <a:t>Deliver Unrecorded Property Information</a:t>
            </a:r>
          </a:p>
          <a:p>
            <a:pPr marL="160421" indent="-160421">
              <a:buSzPct val="100000"/>
              <a:buAutoNum type="arabicPeriod" startAt="51"/>
              <a:defRPr sz="1200">
                <a:latin typeface="Georgia"/>
                <a:ea typeface="Georgia"/>
                <a:cs typeface="Georgia"/>
                <a:sym typeface="Georgia"/>
              </a:defRPr>
            </a:pPr>
            <a:r>
              <a:t>Order Well Flow Test Reports (if applicable)</a:t>
            </a:r>
          </a:p>
          <a:p>
            <a:pPr marL="160421" indent="-160421">
              <a:buSzPct val="100000"/>
              <a:buAutoNum type="arabicPeriod" startAt="51"/>
              <a:defRPr sz="1200">
                <a:latin typeface="Georgia"/>
                <a:ea typeface="Georgia"/>
                <a:cs typeface="Georgia"/>
                <a:sym typeface="Georgia"/>
              </a:defRPr>
            </a:pPr>
            <a:r>
              <a:t>Order Termite Inspection (if applicable)</a:t>
            </a:r>
          </a:p>
          <a:p>
            <a:pPr marL="160421" indent="-160421">
              <a:buSzPct val="100000"/>
              <a:buAutoNum type="arabicPeriod" startAt="51"/>
              <a:defRPr sz="1200">
                <a:latin typeface="Georgia"/>
                <a:ea typeface="Georgia"/>
                <a:cs typeface="Georgia"/>
                <a:sym typeface="Georgia"/>
              </a:defRPr>
            </a:pPr>
            <a:r>
              <a:t>Order Mold Inspection (if applicable)</a:t>
            </a:r>
          </a:p>
          <a:p>
            <a:pPr marL="160421" indent="-160421">
              <a:buSzPct val="100000"/>
              <a:buAutoNum type="arabicPeriod" startAt="51"/>
              <a:defRPr sz="1200">
                <a:latin typeface="Georgia"/>
                <a:ea typeface="Georgia"/>
                <a:cs typeface="Georgia"/>
                <a:sym typeface="Georgia"/>
              </a:defRPr>
            </a:pPr>
            <a:r>
              <a:t>Confirm Deposit and Buyer’s Employment</a:t>
            </a:r>
          </a:p>
          <a:p>
            <a:pPr marL="160421" indent="-160421">
              <a:buSzPct val="100000"/>
              <a:buAutoNum type="arabicPeriod" startAt="51"/>
              <a:defRPr sz="1200">
                <a:latin typeface="Georgia"/>
                <a:ea typeface="Georgia"/>
                <a:cs typeface="Georgia"/>
                <a:sym typeface="Georgia"/>
              </a:defRPr>
            </a:pPr>
            <a:r>
              <a:t>Follow Up with Loan Processing</a:t>
            </a:r>
          </a:p>
          <a:p>
            <a:pPr marL="160421" indent="-160421">
              <a:buSzPct val="100000"/>
              <a:buAutoNum type="arabicPeriod" startAt="51"/>
              <a:defRPr sz="1200">
                <a:latin typeface="Georgia"/>
                <a:ea typeface="Georgia"/>
                <a:cs typeface="Georgia"/>
                <a:sym typeface="Georgia"/>
              </a:defRPr>
            </a:pPr>
            <a:r>
              <a:t>Communicate with Lender</a:t>
            </a:r>
          </a:p>
          <a:p>
            <a:pPr marL="160421" indent="-160421">
              <a:buSzPct val="100000"/>
              <a:buAutoNum type="arabicPeriod" startAt="51"/>
              <a:defRPr sz="1200">
                <a:latin typeface="Georgia"/>
                <a:ea typeface="Georgia"/>
                <a:cs typeface="Georgia"/>
                <a:sym typeface="Georgia"/>
              </a:defRPr>
            </a:pPr>
            <a:r>
              <a:t>Confirm Approval of Loan</a:t>
            </a:r>
          </a:p>
          <a:p>
            <a:pPr marL="160421" indent="-160421">
              <a:buSzPct val="100000"/>
              <a:buAutoNum type="arabicPeriod" startAt="51"/>
              <a:defRPr sz="1200">
                <a:latin typeface="Georgia"/>
                <a:ea typeface="Georgia"/>
                <a:cs typeface="Georgia"/>
                <a:sym typeface="Georgia"/>
              </a:defRPr>
            </a:pPr>
            <a:r>
              <a:t>Remove Loan Contingency</a:t>
            </a:r>
          </a:p>
        </p:txBody>
      </p:sp>
      <p:sp>
        <p:nvSpPr>
          <p:cNvPr id="34" name="Appraisal &amp; Home Inspection"/>
          <p:cNvSpPr txBox="1"/>
          <p:nvPr/>
        </p:nvSpPr>
        <p:spPr>
          <a:xfrm>
            <a:off x="373306" y="7450722"/>
            <a:ext cx="3024990" cy="2888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cap="all" sz="1400">
                <a:latin typeface="Arial"/>
                <a:ea typeface="Arial"/>
                <a:cs typeface="Arial"/>
                <a:sym typeface="Arial"/>
              </a:defRPr>
            </a:lvl1pPr>
          </a:lstStyle>
          <a:p>
            <a:pPr/>
            <a:r>
              <a:t>Appraisal &amp; Home Inspection</a:t>
            </a:r>
          </a:p>
        </p:txBody>
      </p:sp>
      <p:sp>
        <p:nvSpPr>
          <p:cNvPr id="35" name="Coordinate Buyer’s Home Inspection…"/>
          <p:cNvSpPr txBox="1"/>
          <p:nvPr/>
        </p:nvSpPr>
        <p:spPr>
          <a:xfrm>
            <a:off x="424106" y="7765847"/>
            <a:ext cx="3289036" cy="169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73"/>
              <a:defRPr sz="1200">
                <a:latin typeface="Georgia"/>
                <a:ea typeface="Georgia"/>
                <a:cs typeface="Georgia"/>
                <a:sym typeface="Georgia"/>
              </a:defRPr>
            </a:pPr>
            <a:r>
              <a:t>Coordinate Buyer’s Home Inspection</a:t>
            </a:r>
          </a:p>
          <a:p>
            <a:pPr marL="160421" indent="-160421">
              <a:buSzPct val="100000"/>
              <a:buAutoNum type="arabicPeriod" startAt="73"/>
              <a:defRPr sz="1200">
                <a:latin typeface="Georgia"/>
                <a:ea typeface="Georgia"/>
                <a:cs typeface="Georgia"/>
                <a:sym typeface="Georgia"/>
              </a:defRPr>
            </a:pPr>
            <a:r>
              <a:t>Review Home Inspector’s Report</a:t>
            </a:r>
          </a:p>
          <a:p>
            <a:pPr marL="160421" indent="-160421">
              <a:buSzPct val="100000"/>
              <a:buAutoNum type="arabicPeriod" startAt="73"/>
              <a:defRPr sz="1200">
                <a:latin typeface="Georgia"/>
                <a:ea typeface="Georgia"/>
                <a:cs typeface="Georgia"/>
                <a:sym typeface="Georgia"/>
              </a:defRPr>
            </a:pPr>
            <a:r>
              <a:t>Interpret Loan Limits</a:t>
            </a:r>
          </a:p>
          <a:p>
            <a:pPr marL="160421" indent="-160421">
              <a:buSzPct val="100000"/>
              <a:buAutoNum type="arabicPeriod" startAt="73"/>
              <a:defRPr sz="1200">
                <a:latin typeface="Georgia"/>
                <a:ea typeface="Georgia"/>
                <a:cs typeface="Georgia"/>
                <a:sym typeface="Georgia"/>
              </a:defRPr>
            </a:pPr>
            <a:r>
              <a:t>Verify Home Inspection Clauses</a:t>
            </a:r>
          </a:p>
          <a:p>
            <a:pPr marL="160421" indent="-160421">
              <a:buSzPct val="100000"/>
              <a:buAutoNum type="arabicPeriod" startAt="73"/>
              <a:defRPr sz="1200">
                <a:latin typeface="Georgia"/>
                <a:ea typeface="Georgia"/>
                <a:cs typeface="Georgia"/>
                <a:sym typeface="Georgia"/>
              </a:defRPr>
            </a:pPr>
            <a:r>
              <a:t>Contractor Preparation</a:t>
            </a:r>
          </a:p>
          <a:p>
            <a:pPr marL="160421" indent="-160421">
              <a:buSzPct val="100000"/>
              <a:buAutoNum type="arabicPeriod" startAt="73"/>
              <a:defRPr sz="1200">
                <a:latin typeface="Georgia"/>
                <a:ea typeface="Georgia"/>
                <a:cs typeface="Georgia"/>
                <a:sym typeface="Georgia"/>
              </a:defRPr>
            </a:pPr>
            <a:r>
              <a:t>Confirm Repair Completion</a:t>
            </a:r>
          </a:p>
          <a:p>
            <a:pPr marL="160421" indent="-160421">
              <a:buSzPct val="100000"/>
              <a:buAutoNum type="arabicPeriod" startAt="73"/>
              <a:defRPr sz="1200">
                <a:latin typeface="Georgia"/>
                <a:ea typeface="Georgia"/>
                <a:cs typeface="Georgia"/>
                <a:sym typeface="Georgia"/>
              </a:defRPr>
            </a:pPr>
            <a:r>
              <a:t>Attend Appraiser Appointment</a:t>
            </a:r>
          </a:p>
          <a:p>
            <a:pPr marL="160421" indent="-160421">
              <a:buSzPct val="100000"/>
              <a:buAutoNum type="arabicPeriod" startAt="73"/>
              <a:defRPr sz="1200">
                <a:latin typeface="Georgia"/>
                <a:ea typeface="Georgia"/>
                <a:cs typeface="Georgia"/>
                <a:sym typeface="Georgia"/>
              </a:defRPr>
            </a:pPr>
            <a:r>
              <a:t>Provide Appraiser Information and Remove Contingency</a:t>
            </a:r>
          </a:p>
        </p:txBody>
      </p:sp>
      <p:sp>
        <p:nvSpPr>
          <p:cNvPr id="36" name="Closing Preparations &amp; Actions"/>
          <p:cNvSpPr txBox="1"/>
          <p:nvPr/>
        </p:nvSpPr>
        <p:spPr>
          <a:xfrm>
            <a:off x="4005506" y="1811922"/>
            <a:ext cx="3684485" cy="4920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cap="all" sz="1400">
                <a:latin typeface="Arial"/>
                <a:ea typeface="Arial"/>
                <a:cs typeface="Arial"/>
                <a:sym typeface="Arial"/>
              </a:defRPr>
            </a:lvl1pPr>
          </a:lstStyle>
          <a:p>
            <a:pPr/>
            <a:r>
              <a:t>Closing Preparations &amp; Actions</a:t>
            </a:r>
          </a:p>
        </p:txBody>
      </p:sp>
      <p:sp>
        <p:nvSpPr>
          <p:cNvPr id="37" name="Ensure Contract is Sealed…"/>
          <p:cNvSpPr txBox="1"/>
          <p:nvPr/>
        </p:nvSpPr>
        <p:spPr>
          <a:xfrm>
            <a:off x="4043606" y="2088947"/>
            <a:ext cx="3289036" cy="169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81"/>
              <a:defRPr sz="1200">
                <a:latin typeface="Georgia"/>
                <a:ea typeface="Georgia"/>
                <a:cs typeface="Georgia"/>
                <a:sym typeface="Georgia"/>
              </a:defRPr>
            </a:pPr>
            <a:r>
              <a:t>Ensure Contract is Sealed</a:t>
            </a:r>
          </a:p>
          <a:p>
            <a:pPr marL="160421" indent="-160421">
              <a:buSzPct val="100000"/>
              <a:buAutoNum type="arabicPeriod" startAt="81"/>
              <a:defRPr sz="1200">
                <a:latin typeface="Georgia"/>
                <a:ea typeface="Georgia"/>
                <a:cs typeface="Georgia"/>
                <a:sym typeface="Georgia"/>
              </a:defRPr>
            </a:pPr>
            <a:r>
              <a:t>Coordinate Closing Process</a:t>
            </a:r>
          </a:p>
          <a:p>
            <a:pPr marL="160421" indent="-160421">
              <a:buSzPct val="100000"/>
              <a:buAutoNum type="arabicPeriod" startAt="81"/>
              <a:defRPr sz="1200">
                <a:latin typeface="Georgia"/>
                <a:ea typeface="Georgia"/>
                <a:cs typeface="Georgia"/>
                <a:sym typeface="Georgia"/>
              </a:defRPr>
            </a:pPr>
            <a:r>
              <a:t>Coordinate Closing Formal Procedure</a:t>
            </a:r>
          </a:p>
          <a:p>
            <a:pPr marL="160421" indent="-160421">
              <a:buSzPct val="100000"/>
              <a:buAutoNum type="arabicPeriod" startAt="81"/>
              <a:defRPr sz="1200">
                <a:latin typeface="Georgia"/>
                <a:ea typeface="Georgia"/>
                <a:cs typeface="Georgia"/>
                <a:sym typeface="Georgia"/>
              </a:defRPr>
            </a:pPr>
            <a:r>
              <a:t>Assist with Title Issues</a:t>
            </a:r>
          </a:p>
          <a:p>
            <a:pPr marL="160421" indent="-160421">
              <a:buSzPct val="100000"/>
              <a:buAutoNum type="arabicPeriod" startAt="81"/>
              <a:defRPr sz="1200">
                <a:latin typeface="Georgia"/>
                <a:ea typeface="Georgia"/>
                <a:cs typeface="Georgia"/>
                <a:sym typeface="Georgia"/>
              </a:defRPr>
            </a:pPr>
            <a:r>
              <a:t>Perform Final Walk-through</a:t>
            </a:r>
          </a:p>
          <a:p>
            <a:pPr marL="160421" indent="-160421">
              <a:buSzPct val="100000"/>
              <a:buAutoNum type="arabicPeriod" startAt="81"/>
              <a:defRPr sz="1200">
                <a:latin typeface="Georgia"/>
                <a:ea typeface="Georgia"/>
                <a:cs typeface="Georgia"/>
                <a:sym typeface="Georgia"/>
              </a:defRPr>
            </a:pPr>
            <a:r>
              <a:t>Verify Tax and Utility Preparations</a:t>
            </a:r>
          </a:p>
          <a:p>
            <a:pPr marL="160421" indent="-160421">
              <a:buSzPct val="100000"/>
              <a:buAutoNum type="arabicPeriod" startAt="81"/>
              <a:defRPr sz="1200">
                <a:latin typeface="Georgia"/>
                <a:ea typeface="Georgia"/>
                <a:cs typeface="Georgia"/>
                <a:sym typeface="Georgia"/>
              </a:defRPr>
            </a:pPr>
            <a:r>
              <a:t>Review and Distribute Final Closing Figures</a:t>
            </a:r>
          </a:p>
          <a:p>
            <a:pPr marL="160421" indent="-160421">
              <a:buSzPct val="100000"/>
              <a:buAutoNum type="arabicPeriod" startAt="81"/>
              <a:defRPr sz="1200">
                <a:latin typeface="Georgia"/>
                <a:ea typeface="Georgia"/>
                <a:cs typeface="Georgia"/>
                <a:sym typeface="Georgia"/>
              </a:defRPr>
            </a:pPr>
            <a:r>
              <a:t>Request Closing Document Copies</a:t>
            </a:r>
          </a:p>
          <a:p>
            <a:pPr marL="160421" indent="-160421">
              <a:buSzPct val="100000"/>
              <a:buAutoNum type="arabicPeriod" startAt="81"/>
              <a:defRPr sz="1200">
                <a:latin typeface="Georgia"/>
                <a:ea typeface="Georgia"/>
                <a:cs typeface="Georgia"/>
                <a:sym typeface="Georgia"/>
              </a:defRPr>
            </a:pPr>
            <a:r>
              <a:t>Confirm Receipt of Title Insurance</a:t>
            </a:r>
          </a:p>
        </p:txBody>
      </p:sp>
      <p:pic>
        <p:nvPicPr>
          <p:cNvPr id="38" name="Top 100v2 house icon-05.png" descr="Top 100v2 house icon-05.png"/>
          <p:cNvPicPr>
            <a:picLocks noChangeAspect="1"/>
          </p:cNvPicPr>
          <p:nvPr/>
        </p:nvPicPr>
        <p:blipFill>
          <a:blip r:embed="rId3">
            <a:extLst/>
          </a:blip>
          <a:stretch>
            <a:fillRect/>
          </a:stretch>
        </p:blipFill>
        <p:spPr>
          <a:xfrm>
            <a:off x="4455419" y="-23844"/>
            <a:ext cx="2175997" cy="1800747"/>
          </a:xfrm>
          <a:prstGeom prst="rect">
            <a:avLst/>
          </a:prstGeom>
          <a:ln w="12700">
            <a:miter lim="400000"/>
          </a:ln>
        </p:spPr>
      </p:pic>
      <p:sp>
        <p:nvSpPr>
          <p:cNvPr id="39" name="COMMITMENT"/>
          <p:cNvSpPr txBox="1"/>
          <p:nvPr/>
        </p:nvSpPr>
        <p:spPr>
          <a:xfrm>
            <a:off x="4005506" y="3893535"/>
            <a:ext cx="3684485" cy="4920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cap="all" sz="1400">
                <a:latin typeface="Arial"/>
                <a:ea typeface="Arial"/>
                <a:cs typeface="Arial"/>
                <a:sym typeface="Arial"/>
              </a:defRPr>
            </a:lvl1pPr>
          </a:lstStyle>
          <a:p>
            <a:pPr/>
            <a:r>
              <a:t>COMMITMENT</a:t>
            </a:r>
          </a:p>
        </p:txBody>
      </p:sp>
      <p:sp>
        <p:nvSpPr>
          <p:cNvPr id="40" name="Make Homeowners Warranty Available…"/>
          <p:cNvSpPr txBox="1"/>
          <p:nvPr/>
        </p:nvSpPr>
        <p:spPr>
          <a:xfrm>
            <a:off x="4043606" y="4170560"/>
            <a:ext cx="3289036" cy="204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1" indent="-160421">
              <a:buSzPct val="100000"/>
              <a:buAutoNum type="arabicPeriod" startAt="90"/>
              <a:defRPr sz="1200">
                <a:latin typeface="Georgia"/>
                <a:ea typeface="Georgia"/>
                <a:cs typeface="Georgia"/>
                <a:sym typeface="Georgia"/>
              </a:defRPr>
            </a:pPr>
            <a:r>
              <a:t>Make Homeowners Warranty Available</a:t>
            </a:r>
          </a:p>
          <a:p>
            <a:pPr marL="160421" indent="-160421">
              <a:buSzPct val="100000"/>
              <a:buAutoNum type="arabicPeriod" startAt="90"/>
              <a:defRPr sz="1200">
                <a:latin typeface="Georgia"/>
                <a:ea typeface="Georgia"/>
                <a:cs typeface="Georgia"/>
                <a:sym typeface="Georgia"/>
              </a:defRPr>
            </a:pPr>
            <a:r>
              <a:t>Review Closing Documents</a:t>
            </a:r>
          </a:p>
          <a:p>
            <a:pPr marL="160421" indent="-160421">
              <a:buSzPct val="100000"/>
              <a:buAutoNum type="arabicPeriod" startAt="90"/>
              <a:defRPr sz="1200">
                <a:latin typeface="Georgia"/>
                <a:ea typeface="Georgia"/>
                <a:cs typeface="Georgia"/>
                <a:sym typeface="Georgia"/>
              </a:defRPr>
            </a:pPr>
            <a:r>
              <a:t>Confirm and Assist with Final Deposit</a:t>
            </a:r>
          </a:p>
          <a:p>
            <a:pPr marL="160421" indent="-160421">
              <a:buSzPct val="100000"/>
              <a:buAutoNum type="arabicPeriod" startAt="90"/>
              <a:defRPr sz="1200">
                <a:latin typeface="Georgia"/>
                <a:ea typeface="Georgia"/>
                <a:cs typeface="Georgia"/>
                <a:sym typeface="Georgia"/>
              </a:defRPr>
            </a:pPr>
            <a:r>
              <a:t>Coordinate on Closing Dare/Time</a:t>
            </a:r>
          </a:p>
          <a:p>
            <a:pPr marL="160421" indent="-160421">
              <a:buSzPct val="100000"/>
              <a:buAutoNum type="arabicPeriod" startAt="90"/>
              <a:defRPr sz="1200">
                <a:latin typeface="Georgia"/>
                <a:ea typeface="Georgia"/>
                <a:cs typeface="Georgia"/>
                <a:sym typeface="Georgia"/>
              </a:defRPr>
            </a:pPr>
            <a:r>
              <a:t>Ensure “No Surprises” Closing</a:t>
            </a:r>
          </a:p>
          <a:p>
            <a:pPr marL="160421" indent="-160421">
              <a:buSzPct val="100000"/>
              <a:buAutoNum type="arabicPeriod" startAt="90"/>
              <a:defRPr sz="1200">
                <a:latin typeface="Georgia"/>
                <a:ea typeface="Georgia"/>
                <a:cs typeface="Georgia"/>
                <a:sym typeface="Georgia"/>
              </a:defRPr>
            </a:pPr>
            <a:r>
              <a:t>Final MLS Update</a:t>
            </a:r>
          </a:p>
          <a:p>
            <a:pPr marL="160421" indent="-160421">
              <a:buSzPct val="100000"/>
              <a:buAutoNum type="arabicPeriod" startAt="90"/>
              <a:defRPr sz="1200">
                <a:latin typeface="Georgia"/>
                <a:ea typeface="Georgia"/>
                <a:cs typeface="Georgia"/>
                <a:sym typeface="Georgia"/>
              </a:defRPr>
            </a:pPr>
            <a:r>
              <a:t>Attend Closing if Applicable</a:t>
            </a:r>
          </a:p>
          <a:p>
            <a:pPr marL="160421" indent="-160421">
              <a:buSzPct val="100000"/>
              <a:buAutoNum type="arabicPeriod" startAt="90"/>
              <a:defRPr sz="1200">
                <a:latin typeface="Georgia"/>
                <a:ea typeface="Georgia"/>
                <a:cs typeface="Georgia"/>
                <a:sym typeface="Georgia"/>
              </a:defRPr>
            </a:pPr>
            <a:r>
              <a:t>Follow Up and Resolve Repairs</a:t>
            </a:r>
          </a:p>
          <a:p>
            <a:pPr marL="160421" indent="-160421">
              <a:buSzPct val="100000"/>
              <a:buAutoNum type="arabicPeriod" startAt="90"/>
              <a:defRPr sz="1200">
                <a:latin typeface="Georgia"/>
                <a:ea typeface="Georgia"/>
                <a:cs typeface="Georgia"/>
                <a:sym typeface="Georgia"/>
              </a:defRPr>
            </a:pPr>
            <a:r>
              <a:t>Documentation Follow Up</a:t>
            </a:r>
          </a:p>
          <a:p>
            <a:pPr marL="160421" indent="-160421">
              <a:buSzPct val="100000"/>
              <a:buAutoNum type="arabicPeriod" startAt="90"/>
              <a:defRPr sz="1200">
                <a:latin typeface="Georgia"/>
                <a:ea typeface="Georgia"/>
                <a:cs typeface="Georgia"/>
                <a:sym typeface="Georgia"/>
              </a:defRPr>
            </a:pPr>
            <a:r>
              <a:t>Hand the Keys to the New Owners</a:t>
            </a:r>
          </a:p>
          <a:p>
            <a:pPr marL="160421" indent="-160421">
              <a:buSzPct val="100000"/>
              <a:buAutoNum type="arabicPeriod" startAt="90"/>
              <a:defRPr sz="1200">
                <a:latin typeface="Georgia"/>
                <a:ea typeface="Georgia"/>
                <a:cs typeface="Georgia"/>
                <a:sym typeface="Georgia"/>
              </a:defRPr>
            </a:pPr>
            <a:r>
              <a:t>Stay in touch for all future needs</a:t>
            </a:r>
          </a:p>
        </p:txBody>
      </p:sp>
      <p:pic>
        <p:nvPicPr>
          <p:cNvPr id="41" name="Top 100PAGE2-02.png" descr="Top 100PAGE2-02.png"/>
          <p:cNvPicPr>
            <a:picLocks noChangeAspect="1"/>
          </p:cNvPicPr>
          <p:nvPr/>
        </p:nvPicPr>
        <p:blipFill>
          <a:blip r:embed="rId4">
            <a:extLst/>
          </a:blip>
          <a:srcRect l="0" t="11409" r="0" b="0"/>
          <a:stretch>
            <a:fillRect/>
          </a:stretch>
        </p:blipFill>
        <p:spPr>
          <a:xfrm>
            <a:off x="4105187" y="6299534"/>
            <a:ext cx="3165722" cy="2858021"/>
          </a:xfrm>
          <a:prstGeom prst="rect">
            <a:avLst/>
          </a:prstGeom>
          <a:ln w="12700">
            <a:miter lim="400000"/>
          </a:ln>
        </p:spPr>
      </p:pic>
      <p:pic>
        <p:nvPicPr>
          <p:cNvPr id="42" name="PA-Logo-Stacked-01.png" descr="PA-Logo-Stacked-01.png"/>
          <p:cNvPicPr>
            <a:picLocks noChangeAspect="1"/>
          </p:cNvPicPr>
          <p:nvPr/>
        </p:nvPicPr>
        <p:blipFill>
          <a:blip r:embed="rId5">
            <a:extLst/>
          </a:blip>
          <a:stretch>
            <a:fillRect/>
          </a:stretch>
        </p:blipFill>
        <p:spPr>
          <a:xfrm>
            <a:off x="6629400" y="478583"/>
            <a:ext cx="748005" cy="79589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