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5150" r:id="rId2"/>
    <p:sldMasterId id="2147485162" r:id="rId3"/>
  </p:sldMasterIdLst>
  <p:notesMasterIdLst>
    <p:notesMasterId r:id="rId118"/>
  </p:notesMasterIdLst>
  <p:sldIdLst>
    <p:sldId id="4878" r:id="rId4"/>
    <p:sldId id="4977" r:id="rId5"/>
    <p:sldId id="4978" r:id="rId6"/>
    <p:sldId id="4984" r:id="rId7"/>
    <p:sldId id="4987" r:id="rId8"/>
    <p:sldId id="256" r:id="rId9"/>
    <p:sldId id="5037" r:id="rId10"/>
    <p:sldId id="4892" r:id="rId11"/>
    <p:sldId id="5004" r:id="rId12"/>
    <p:sldId id="5005" r:id="rId13"/>
    <p:sldId id="5006" r:id="rId14"/>
    <p:sldId id="5003" r:id="rId15"/>
    <p:sldId id="5008" r:id="rId16"/>
    <p:sldId id="5007" r:id="rId17"/>
    <p:sldId id="4891" r:id="rId18"/>
    <p:sldId id="4981" r:id="rId19"/>
    <p:sldId id="4983" r:id="rId20"/>
    <p:sldId id="261" r:id="rId21"/>
    <p:sldId id="4894" r:id="rId22"/>
    <p:sldId id="5042" r:id="rId23"/>
    <p:sldId id="5009" r:id="rId24"/>
    <p:sldId id="5043" r:id="rId25"/>
    <p:sldId id="4886" r:id="rId26"/>
    <p:sldId id="4971" r:id="rId27"/>
    <p:sldId id="4986" r:id="rId28"/>
    <p:sldId id="4938" r:id="rId29"/>
    <p:sldId id="325" r:id="rId30"/>
    <p:sldId id="5044" r:id="rId31"/>
    <p:sldId id="4900" r:id="rId32"/>
    <p:sldId id="4996" r:id="rId33"/>
    <p:sldId id="4934" r:id="rId34"/>
    <p:sldId id="4932" r:id="rId35"/>
    <p:sldId id="4933" r:id="rId36"/>
    <p:sldId id="4903" r:id="rId37"/>
    <p:sldId id="1504" r:id="rId38"/>
    <p:sldId id="4967" r:id="rId39"/>
    <p:sldId id="4966" r:id="rId40"/>
    <p:sldId id="4988" r:id="rId41"/>
    <p:sldId id="4993" r:id="rId42"/>
    <p:sldId id="5010" r:id="rId43"/>
    <p:sldId id="5011" r:id="rId44"/>
    <p:sldId id="4916" r:id="rId45"/>
    <p:sldId id="4912" r:id="rId46"/>
    <p:sldId id="4911" r:id="rId47"/>
    <p:sldId id="4913" r:id="rId48"/>
    <p:sldId id="4937" r:id="rId49"/>
    <p:sldId id="4914" r:id="rId50"/>
    <p:sldId id="4915" r:id="rId51"/>
    <p:sldId id="4946" r:id="rId52"/>
    <p:sldId id="4910" r:id="rId53"/>
    <p:sldId id="5001" r:id="rId54"/>
    <p:sldId id="4896" r:id="rId55"/>
    <p:sldId id="5038" r:id="rId56"/>
    <p:sldId id="5039" r:id="rId57"/>
    <p:sldId id="4898" r:id="rId58"/>
    <p:sldId id="5012" r:id="rId59"/>
    <p:sldId id="4939" r:id="rId60"/>
    <p:sldId id="4931" r:id="rId61"/>
    <p:sldId id="4929" r:id="rId62"/>
    <p:sldId id="4906" r:id="rId63"/>
    <p:sldId id="4917" r:id="rId64"/>
    <p:sldId id="5015" r:id="rId65"/>
    <p:sldId id="4882" r:id="rId66"/>
    <p:sldId id="5017" r:id="rId67"/>
    <p:sldId id="5041" r:id="rId68"/>
    <p:sldId id="4999" r:id="rId69"/>
    <p:sldId id="4930" r:id="rId70"/>
    <p:sldId id="5016" r:id="rId71"/>
    <p:sldId id="4919" r:id="rId72"/>
    <p:sldId id="4888" r:id="rId73"/>
    <p:sldId id="4905" r:id="rId74"/>
    <p:sldId id="4970" r:id="rId75"/>
    <p:sldId id="5019" r:id="rId76"/>
    <p:sldId id="4940" r:id="rId77"/>
    <p:sldId id="4994" r:id="rId78"/>
    <p:sldId id="4942" r:id="rId79"/>
    <p:sldId id="4943" r:id="rId80"/>
    <p:sldId id="4945" r:id="rId81"/>
    <p:sldId id="5020" r:id="rId82"/>
    <p:sldId id="4904" r:id="rId83"/>
    <p:sldId id="4962" r:id="rId84"/>
    <p:sldId id="5021" r:id="rId85"/>
    <p:sldId id="4998" r:id="rId86"/>
    <p:sldId id="4997" r:id="rId87"/>
    <p:sldId id="4964" r:id="rId88"/>
    <p:sldId id="4963" r:id="rId89"/>
    <p:sldId id="4961" r:id="rId90"/>
    <p:sldId id="4923" r:id="rId91"/>
    <p:sldId id="4899" r:id="rId92"/>
    <p:sldId id="4959" r:id="rId93"/>
    <p:sldId id="4960" r:id="rId94"/>
    <p:sldId id="4995" r:id="rId95"/>
    <p:sldId id="5033" r:id="rId96"/>
    <p:sldId id="4991" r:id="rId97"/>
    <p:sldId id="5031" r:id="rId98"/>
    <p:sldId id="5029" r:id="rId99"/>
    <p:sldId id="5022" r:id="rId100"/>
    <p:sldId id="5023" r:id="rId101"/>
    <p:sldId id="5024" r:id="rId102"/>
    <p:sldId id="5025" r:id="rId103"/>
    <p:sldId id="5032" r:id="rId104"/>
    <p:sldId id="5027" r:id="rId105"/>
    <p:sldId id="5030" r:id="rId106"/>
    <p:sldId id="5028" r:id="rId107"/>
    <p:sldId id="380" r:id="rId108"/>
    <p:sldId id="333" r:id="rId109"/>
    <p:sldId id="265" r:id="rId110"/>
    <p:sldId id="384" r:id="rId111"/>
    <p:sldId id="5026" r:id="rId112"/>
    <p:sldId id="328" r:id="rId113"/>
    <p:sldId id="329" r:id="rId114"/>
    <p:sldId id="2625" r:id="rId115"/>
    <p:sldId id="379" r:id="rId116"/>
    <p:sldId id="387" r:id="rId117"/>
  </p:sldIdLst>
  <p:sldSz cx="9144000" cy="6858000" type="screen4x3"/>
  <p:notesSz cx="7010400" cy="9236075"/>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521415D9-36F7-43E2-AB2F-B90AF26B5E84}">
      <p14:sectionLst xmlns:p14="http://schemas.microsoft.com/office/powerpoint/2010/main">
        <p14:section name="INTRO" id="{CAA31444-0F21-4147-9BD3-83A0827D9E66}">
          <p14:sldIdLst>
            <p14:sldId id="4878"/>
            <p14:sldId id="4977"/>
            <p14:sldId id="4978"/>
          </p14:sldIdLst>
        </p14:section>
        <p14:section name="BUYERS" id="{303FA0DB-89ED-426D-96B0-DF5F8AA08782}">
          <p14:sldIdLst>
            <p14:sldId id="4984"/>
            <p14:sldId id="4987"/>
            <p14:sldId id="256"/>
            <p14:sldId id="5037"/>
            <p14:sldId id="4892"/>
            <p14:sldId id="5004"/>
            <p14:sldId id="5005"/>
            <p14:sldId id="5006"/>
            <p14:sldId id="5003"/>
            <p14:sldId id="5008"/>
            <p14:sldId id="5007"/>
            <p14:sldId id="4891"/>
            <p14:sldId id="4981"/>
            <p14:sldId id="4983"/>
            <p14:sldId id="261"/>
            <p14:sldId id="4894"/>
            <p14:sldId id="5042"/>
            <p14:sldId id="5009"/>
            <p14:sldId id="5043"/>
            <p14:sldId id="4886"/>
            <p14:sldId id="4971"/>
            <p14:sldId id="4986"/>
            <p14:sldId id="4938"/>
            <p14:sldId id="325"/>
            <p14:sldId id="5044"/>
            <p14:sldId id="4900"/>
            <p14:sldId id="4996"/>
            <p14:sldId id="4934"/>
            <p14:sldId id="4932"/>
            <p14:sldId id="4933"/>
            <p14:sldId id="4903"/>
            <p14:sldId id="1504"/>
            <p14:sldId id="4967"/>
            <p14:sldId id="4966"/>
            <p14:sldId id="4988"/>
            <p14:sldId id="4993"/>
            <p14:sldId id="5010"/>
            <p14:sldId id="5011"/>
            <p14:sldId id="4916"/>
            <p14:sldId id="4912"/>
            <p14:sldId id="4911"/>
            <p14:sldId id="4913"/>
            <p14:sldId id="4937"/>
            <p14:sldId id="4914"/>
            <p14:sldId id="4915"/>
            <p14:sldId id="4946"/>
            <p14:sldId id="4910"/>
            <p14:sldId id="5001"/>
            <p14:sldId id="4896"/>
            <p14:sldId id="5038"/>
            <p14:sldId id="5039"/>
          </p14:sldIdLst>
        </p14:section>
        <p14:section name="SELLERS" id="{B75BF56F-FF4C-4E04-96E9-19611A1A1489}">
          <p14:sldIdLst>
            <p14:sldId id="4898"/>
            <p14:sldId id="5012"/>
            <p14:sldId id="4939"/>
            <p14:sldId id="4931"/>
            <p14:sldId id="4929"/>
            <p14:sldId id="4906"/>
            <p14:sldId id="4917"/>
            <p14:sldId id="5015"/>
            <p14:sldId id="4882"/>
            <p14:sldId id="5017"/>
            <p14:sldId id="5041"/>
            <p14:sldId id="4999"/>
            <p14:sldId id="4930"/>
            <p14:sldId id="5016"/>
            <p14:sldId id="4919"/>
            <p14:sldId id="4888"/>
            <p14:sldId id="4905"/>
            <p14:sldId id="4970"/>
            <p14:sldId id="5019"/>
            <p14:sldId id="4940"/>
            <p14:sldId id="4994"/>
            <p14:sldId id="4942"/>
            <p14:sldId id="4943"/>
            <p14:sldId id="4945"/>
            <p14:sldId id="5020"/>
            <p14:sldId id="4904"/>
            <p14:sldId id="4962"/>
            <p14:sldId id="5021"/>
            <p14:sldId id="4998"/>
            <p14:sldId id="4997"/>
            <p14:sldId id="4964"/>
            <p14:sldId id="4963"/>
            <p14:sldId id="4961"/>
            <p14:sldId id="4923"/>
            <p14:sldId id="4899"/>
            <p14:sldId id="4959"/>
            <p14:sldId id="4960"/>
            <p14:sldId id="4995"/>
          </p14:sldIdLst>
        </p14:section>
        <p14:section name="PLAN - PROSPECT" id="{0E7590DA-E83E-49F6-8800-20176B69DDB4}">
          <p14:sldIdLst>
            <p14:sldId id="5033"/>
            <p14:sldId id="4991"/>
          </p14:sldIdLst>
        </p14:section>
        <p14:section name="PROSPECT" id="{F0BA043C-DF07-40A3-AAB3-B9FCBC2321D0}">
          <p14:sldIdLst>
            <p14:sldId id="5031"/>
            <p14:sldId id="5029"/>
            <p14:sldId id="5022"/>
            <p14:sldId id="5023"/>
            <p14:sldId id="5024"/>
            <p14:sldId id="5025"/>
          </p14:sldIdLst>
        </p14:section>
        <p14:section name="IMRPOVE LISTING APPOINTMENT" id="{3911C4F9-24A6-4E1E-996B-5B6613472292}">
          <p14:sldIdLst>
            <p14:sldId id="5032"/>
            <p14:sldId id="5027"/>
            <p14:sldId id="5030"/>
            <p14:sldId id="5028"/>
            <p14:sldId id="380"/>
            <p14:sldId id="333"/>
            <p14:sldId id="265"/>
            <p14:sldId id="384"/>
            <p14:sldId id="5026"/>
            <p14:sldId id="328"/>
            <p14:sldId id="329"/>
            <p14:sldId id="2625"/>
            <p14:sldId id="379"/>
            <p14:sldId id="387"/>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E0E5"/>
    <a:srgbClr val="E4F2E1"/>
    <a:srgbClr val="ECF4DE"/>
    <a:srgbClr val="E1E9F0"/>
    <a:srgbClr val="F0F0F0"/>
    <a:srgbClr val="000000"/>
    <a:srgbClr val="0C0C0C"/>
    <a:srgbClr val="F1C200"/>
    <a:srgbClr val="E4DF0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64EDFD-475E-40FC-9777-9DAA12A1B78D}" v="11" dt="2022-07-06T14:01:24.398"/>
    <p1510:client id="{AE4FA8ED-0D46-4A57-B1E2-DB5687AA9EF3}" v="52" dt="2022-07-06T13:53:55.185"/>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68046" autoAdjust="0"/>
  </p:normalViewPr>
  <p:slideViewPr>
    <p:cSldViewPr snapToGrid="0" showGuides="1">
      <p:cViewPr varScale="1">
        <p:scale>
          <a:sx n="80" d="100"/>
          <a:sy n="80" d="100"/>
        </p:scale>
        <p:origin x="2746" y="53"/>
      </p:cViewPr>
      <p:guideLst>
        <p:guide orient="horz" pos="2160"/>
        <p:guide pos="2880"/>
      </p:guideLst>
    </p:cSldViewPr>
  </p:slideViewPr>
  <p:notesTextViewPr>
    <p:cViewPr>
      <p:scale>
        <a:sx n="3" d="2"/>
        <a:sy n="3" d="2"/>
      </p:scale>
      <p:origin x="0" y="0"/>
    </p:cViewPr>
  </p:notesTextViewPr>
  <p:sorterViewPr>
    <p:cViewPr varScale="1">
      <p:scale>
        <a:sx n="1" d="1"/>
        <a:sy n="1" d="1"/>
      </p:scale>
      <p:origin x="0" y="-4747"/>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microsoft.com/office/2016/11/relationships/changesInfo" Target="changesInfos/changesInfo1.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13" Type="http://schemas.openxmlformats.org/officeDocument/2006/relationships/slide" Target="slides/slide110.xml"/><Relationship Id="rId118"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slide" Target="slides/slide113.xml"/><Relationship Id="rId124" Type="http://schemas.microsoft.com/office/2015/10/relationships/revisionInfo" Target="revisionInfo.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presProps" Target="pres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le DePalma" userId="5ifodESTPGBOP2pQz0cPdY94Q3oWHapAt5UM62snImo=" providerId="None" clId="Web-{A164EDFD-475E-40FC-9777-9DAA12A1B78D}"/>
    <pc:docChg chg="modSld">
      <pc:chgData name="Danielle DePalma" userId="5ifodESTPGBOP2pQz0cPdY94Q3oWHapAt5UM62snImo=" providerId="None" clId="Web-{A164EDFD-475E-40FC-9777-9DAA12A1B78D}" dt="2022-07-06T14:01:24.398" v="10" actId="1076"/>
      <pc:docMkLst>
        <pc:docMk/>
      </pc:docMkLst>
      <pc:sldChg chg="modSp">
        <pc:chgData name="Danielle DePalma" userId="5ifodESTPGBOP2pQz0cPdY94Q3oWHapAt5UM62snImo=" providerId="None" clId="Web-{A164EDFD-475E-40FC-9777-9DAA12A1B78D}" dt="2022-07-06T14:01:24.398" v="10" actId="1076"/>
        <pc:sldMkLst>
          <pc:docMk/>
          <pc:sldMk cId="254784422" sldId="4940"/>
        </pc:sldMkLst>
        <pc:spChg chg="mod">
          <ac:chgData name="Danielle DePalma" userId="5ifodESTPGBOP2pQz0cPdY94Q3oWHapAt5UM62snImo=" providerId="None" clId="Web-{A164EDFD-475E-40FC-9777-9DAA12A1B78D}" dt="2022-07-06T14:01:03.928" v="3" actId="14100"/>
          <ac:spMkLst>
            <pc:docMk/>
            <pc:sldMk cId="254784422" sldId="4940"/>
            <ac:spMk id="5" creationId="{FFDB7028-2824-9B20-DB00-715ADE4E521B}"/>
          </ac:spMkLst>
        </pc:spChg>
        <pc:spChg chg="mod">
          <ac:chgData name="Danielle DePalma" userId="5ifodESTPGBOP2pQz0cPdY94Q3oWHapAt5UM62snImo=" providerId="None" clId="Web-{A164EDFD-475E-40FC-9777-9DAA12A1B78D}" dt="2022-07-06T14:01:24.398" v="10" actId="1076"/>
          <ac:spMkLst>
            <pc:docMk/>
            <pc:sldMk cId="254784422" sldId="4940"/>
            <ac:spMk id="10" creationId="{87F8CC5D-C33A-7E6D-F521-282168D8EC6E}"/>
          </ac:spMkLst>
        </pc:spChg>
        <pc:picChg chg="mod">
          <ac:chgData name="Danielle DePalma" userId="5ifodESTPGBOP2pQz0cPdY94Q3oWHapAt5UM62snImo=" providerId="None" clId="Web-{A164EDFD-475E-40FC-9777-9DAA12A1B78D}" dt="2022-07-06T14:01:09.803" v="5" actId="1076"/>
          <ac:picMkLst>
            <pc:docMk/>
            <pc:sldMk cId="254784422" sldId="4940"/>
            <ac:picMk id="12" creationId="{D4F14C52-9D3B-4854-F9F7-90AAEB60E5EF}"/>
          </ac:picMkLst>
        </pc:picChg>
        <pc:picChg chg="mod">
          <ac:chgData name="Danielle DePalma" userId="5ifodESTPGBOP2pQz0cPdY94Q3oWHapAt5UM62snImo=" providerId="None" clId="Web-{A164EDFD-475E-40FC-9777-9DAA12A1B78D}" dt="2022-07-06T14:01:19.163" v="9" actId="1076"/>
          <ac:picMkLst>
            <pc:docMk/>
            <pc:sldMk cId="254784422" sldId="4940"/>
            <ac:picMk id="13" creationId="{7020B967-184A-04F2-AE61-0CFA01950E17}"/>
          </ac:picMkLst>
        </pc:picChg>
      </pc:sldChg>
    </pc:docChg>
  </pc:docChgLst>
  <pc:docChgLst>
    <pc:chgData name="Danielle DePalma" userId="5ifodESTPGBOP2pQz0cPdY94Q3oWHapAt5UM62snImo=" providerId="None" clId="Web-{AE4FA8ED-0D46-4A57-B1E2-DB5687AA9EF3}"/>
    <pc:docChg chg="modSld">
      <pc:chgData name="Danielle DePalma" userId="5ifodESTPGBOP2pQz0cPdY94Q3oWHapAt5UM62snImo=" providerId="None" clId="Web-{AE4FA8ED-0D46-4A57-B1E2-DB5687AA9EF3}" dt="2022-07-06T13:53:55.185" v="37" actId="1076"/>
      <pc:docMkLst>
        <pc:docMk/>
      </pc:docMkLst>
      <pc:sldChg chg="modSp">
        <pc:chgData name="Danielle DePalma" userId="5ifodESTPGBOP2pQz0cPdY94Q3oWHapAt5UM62snImo=" providerId="None" clId="Web-{AE4FA8ED-0D46-4A57-B1E2-DB5687AA9EF3}" dt="2022-07-06T13:47:47.107" v="19" actId="20577"/>
        <pc:sldMkLst>
          <pc:docMk/>
          <pc:sldMk cId="0" sldId="379"/>
        </pc:sldMkLst>
        <pc:spChg chg="mod">
          <ac:chgData name="Danielle DePalma" userId="5ifodESTPGBOP2pQz0cPdY94Q3oWHapAt5UM62snImo=" providerId="None" clId="Web-{AE4FA8ED-0D46-4A57-B1E2-DB5687AA9EF3}" dt="2022-07-06T13:47:47.107" v="19" actId="20577"/>
          <ac:spMkLst>
            <pc:docMk/>
            <pc:sldMk cId="0" sldId="379"/>
            <ac:spMk id="377859" creationId="{1D2E0C40-A701-5AFC-0AA0-01BB60DD18FB}"/>
          </ac:spMkLst>
        </pc:spChg>
      </pc:sldChg>
      <pc:sldChg chg="delSp modSp delAnim">
        <pc:chgData name="Danielle DePalma" userId="5ifodESTPGBOP2pQz0cPdY94Q3oWHapAt5UM62snImo=" providerId="None" clId="Web-{AE4FA8ED-0D46-4A57-B1E2-DB5687AA9EF3}" dt="2022-07-06T13:53:55.185" v="37" actId="1076"/>
        <pc:sldMkLst>
          <pc:docMk/>
          <pc:sldMk cId="254784422" sldId="4940"/>
        </pc:sldMkLst>
        <pc:spChg chg="del mod">
          <ac:chgData name="Danielle DePalma" userId="5ifodESTPGBOP2pQz0cPdY94Q3oWHapAt5UM62snImo=" providerId="None" clId="Web-{AE4FA8ED-0D46-4A57-B1E2-DB5687AA9EF3}" dt="2022-07-06T13:52:59.120" v="23"/>
          <ac:spMkLst>
            <pc:docMk/>
            <pc:sldMk cId="254784422" sldId="4940"/>
            <ac:spMk id="3" creationId="{6FB7D862-0CFD-BC00-ABE7-F5752F2CE9E7}"/>
          </ac:spMkLst>
        </pc:spChg>
        <pc:spChg chg="mod">
          <ac:chgData name="Danielle DePalma" userId="5ifodESTPGBOP2pQz0cPdY94Q3oWHapAt5UM62snImo=" providerId="None" clId="Web-{AE4FA8ED-0D46-4A57-B1E2-DB5687AA9EF3}" dt="2022-07-06T13:53:50.981" v="35" actId="1076"/>
          <ac:spMkLst>
            <pc:docMk/>
            <pc:sldMk cId="254784422" sldId="4940"/>
            <ac:spMk id="8" creationId="{6D0DE511-6E79-2249-A5D9-78227634E415}"/>
          </ac:spMkLst>
        </pc:spChg>
        <pc:spChg chg="mod">
          <ac:chgData name="Danielle DePalma" userId="5ifodESTPGBOP2pQz0cPdY94Q3oWHapAt5UM62snImo=" providerId="None" clId="Web-{AE4FA8ED-0D46-4A57-B1E2-DB5687AA9EF3}" dt="2022-07-06T13:53:09.870" v="27" actId="1076"/>
          <ac:spMkLst>
            <pc:docMk/>
            <pc:sldMk cId="254784422" sldId="4940"/>
            <ac:spMk id="10" creationId="{87F8CC5D-C33A-7E6D-F521-282168D8EC6E}"/>
          </ac:spMkLst>
        </pc:spChg>
        <pc:picChg chg="del">
          <ac:chgData name="Danielle DePalma" userId="5ifodESTPGBOP2pQz0cPdY94Q3oWHapAt5UM62snImo=" providerId="None" clId="Web-{AE4FA8ED-0D46-4A57-B1E2-DB5687AA9EF3}" dt="2022-07-06T13:52:56.542" v="22"/>
          <ac:picMkLst>
            <pc:docMk/>
            <pc:sldMk cId="254784422" sldId="4940"/>
            <ac:picMk id="9" creationId="{E601F1F4-EECE-D107-83EE-10626004DEB4}"/>
          </ac:picMkLst>
        </pc:picChg>
        <pc:picChg chg="mod">
          <ac:chgData name="Danielle DePalma" userId="5ifodESTPGBOP2pQz0cPdY94Q3oWHapAt5UM62snImo=" providerId="None" clId="Web-{AE4FA8ED-0D46-4A57-B1E2-DB5687AA9EF3}" dt="2022-07-06T13:53:53.231" v="36" actId="1076"/>
          <ac:picMkLst>
            <pc:docMk/>
            <pc:sldMk cId="254784422" sldId="4940"/>
            <ac:picMk id="12" creationId="{D4F14C52-9D3B-4854-F9F7-90AAEB60E5EF}"/>
          </ac:picMkLst>
        </pc:picChg>
        <pc:picChg chg="mod">
          <ac:chgData name="Danielle DePalma" userId="5ifodESTPGBOP2pQz0cPdY94Q3oWHapAt5UM62snImo=" providerId="None" clId="Web-{AE4FA8ED-0D46-4A57-B1E2-DB5687AA9EF3}" dt="2022-07-06T13:53:55.185" v="37" actId="1076"/>
          <ac:picMkLst>
            <pc:docMk/>
            <pc:sldMk cId="254784422" sldId="4940"/>
            <ac:picMk id="13" creationId="{7020B967-184A-04F2-AE61-0CFA01950E17}"/>
          </ac:picMkLst>
        </pc:picChg>
      </pc:sldChg>
      <pc:sldChg chg="modSp">
        <pc:chgData name="Danielle DePalma" userId="5ifodESTPGBOP2pQz0cPdY94Q3oWHapAt5UM62snImo=" providerId="None" clId="Web-{AE4FA8ED-0D46-4A57-B1E2-DB5687AA9EF3}" dt="2022-07-06T13:43:46.925" v="2" actId="1076"/>
        <pc:sldMkLst>
          <pc:docMk/>
          <pc:sldMk cId="0" sldId="4977"/>
        </pc:sldMkLst>
        <pc:spChg chg="mod">
          <ac:chgData name="Danielle DePalma" userId="5ifodESTPGBOP2pQz0cPdY94Q3oWHapAt5UM62snImo=" providerId="None" clId="Web-{AE4FA8ED-0D46-4A57-B1E2-DB5687AA9EF3}" dt="2022-07-06T13:43:46.925" v="2" actId="1076"/>
          <ac:spMkLst>
            <pc:docMk/>
            <pc:sldMk cId="0" sldId="4977"/>
            <ac:spMk id="19" creationId="{F256297A-9CCC-B6A8-5C05-2FC74BD79A67}"/>
          </ac:spMkLst>
        </pc:spChg>
      </pc:sldChg>
      <pc:sldChg chg="modSp">
        <pc:chgData name="Danielle DePalma" userId="5ifodESTPGBOP2pQz0cPdY94Q3oWHapAt5UM62snImo=" providerId="None" clId="Web-{AE4FA8ED-0D46-4A57-B1E2-DB5687AA9EF3}" dt="2022-07-06T13:44:12.613" v="6" actId="1076"/>
        <pc:sldMkLst>
          <pc:docMk/>
          <pc:sldMk cId="3578255485" sldId="4978"/>
        </pc:sldMkLst>
        <pc:spChg chg="mod">
          <ac:chgData name="Danielle DePalma" userId="5ifodESTPGBOP2pQz0cPdY94Q3oWHapAt5UM62snImo=" providerId="None" clId="Web-{AE4FA8ED-0D46-4A57-B1E2-DB5687AA9EF3}" dt="2022-07-06T13:44:08.988" v="5" actId="1076"/>
          <ac:spMkLst>
            <pc:docMk/>
            <pc:sldMk cId="3578255485" sldId="4978"/>
            <ac:spMk id="11" creationId="{06D7EBDF-AE69-1FD6-9B22-00DDEE2B3894}"/>
          </ac:spMkLst>
        </pc:spChg>
        <pc:picChg chg="mod">
          <ac:chgData name="Danielle DePalma" userId="5ifodESTPGBOP2pQz0cPdY94Q3oWHapAt5UM62snImo=" providerId="None" clId="Web-{AE4FA8ED-0D46-4A57-B1E2-DB5687AA9EF3}" dt="2022-07-06T13:44:12.613" v="6" actId="1076"/>
          <ac:picMkLst>
            <pc:docMk/>
            <pc:sldMk cId="3578255485" sldId="4978"/>
            <ac:picMk id="8" creationId="{8BDDF7CA-F4B0-2BD7-EE9E-BFA9118BBEBB}"/>
          </ac:picMkLst>
        </pc:picChg>
      </pc:sldChg>
      <pc:sldChg chg="modSp">
        <pc:chgData name="Danielle DePalma" userId="5ifodESTPGBOP2pQz0cPdY94Q3oWHapAt5UM62snImo=" providerId="None" clId="Web-{AE4FA8ED-0D46-4A57-B1E2-DB5687AA9EF3}" dt="2022-07-06T13:45:11.584" v="7" actId="20577"/>
        <pc:sldMkLst>
          <pc:docMk/>
          <pc:sldMk cId="545874021" sldId="4993"/>
        </pc:sldMkLst>
        <pc:spChg chg="mod">
          <ac:chgData name="Danielle DePalma" userId="5ifodESTPGBOP2pQz0cPdY94Q3oWHapAt5UM62snImo=" providerId="None" clId="Web-{AE4FA8ED-0D46-4A57-B1E2-DB5687AA9EF3}" dt="2022-07-06T13:45:11.584" v="7" actId="20577"/>
          <ac:spMkLst>
            <pc:docMk/>
            <pc:sldMk cId="545874021" sldId="4993"/>
            <ac:spMk id="10" creationId="{87F8CC5D-C33A-7E6D-F521-282168D8EC6E}"/>
          </ac:spMkLst>
        </pc:spChg>
      </pc:sldChg>
      <pc:sldChg chg="modSp">
        <pc:chgData name="Danielle DePalma" userId="5ifodESTPGBOP2pQz0cPdY94Q3oWHapAt5UM62snImo=" providerId="None" clId="Web-{AE4FA8ED-0D46-4A57-B1E2-DB5687AA9EF3}" dt="2022-07-06T13:53:45.153" v="34" actId="20577"/>
        <pc:sldMkLst>
          <pc:docMk/>
          <pc:sldMk cId="1512624122" sldId="5015"/>
        </pc:sldMkLst>
        <pc:spChg chg="mod">
          <ac:chgData name="Danielle DePalma" userId="5ifodESTPGBOP2pQz0cPdY94Q3oWHapAt5UM62snImo=" providerId="None" clId="Web-{AE4FA8ED-0D46-4A57-B1E2-DB5687AA9EF3}" dt="2022-07-06T13:53:45.153" v="34" actId="20577"/>
          <ac:spMkLst>
            <pc:docMk/>
            <pc:sldMk cId="1512624122" sldId="5015"/>
            <ac:spMk id="305154" creationId="{77381AB3-F45C-F50D-328E-9C583BA0C61E}"/>
          </ac:spMkLst>
        </pc:spChg>
      </pc:sldChg>
      <pc:sldChg chg="modSp">
        <pc:chgData name="Danielle DePalma" userId="5ifodESTPGBOP2pQz0cPdY94Q3oWHapAt5UM62snImo=" providerId="None" clId="Web-{AE4FA8ED-0D46-4A57-B1E2-DB5687AA9EF3}" dt="2022-07-06T13:47:17.543" v="12" actId="20577"/>
        <pc:sldMkLst>
          <pc:docMk/>
          <pc:sldMk cId="2217940726" sldId="5022"/>
        </pc:sldMkLst>
        <pc:spChg chg="mod">
          <ac:chgData name="Danielle DePalma" userId="5ifodESTPGBOP2pQz0cPdY94Q3oWHapAt5UM62snImo=" providerId="None" clId="Web-{AE4FA8ED-0D46-4A57-B1E2-DB5687AA9EF3}" dt="2022-07-06T13:47:17.543" v="12" actId="20577"/>
          <ac:spMkLst>
            <pc:docMk/>
            <pc:sldMk cId="2217940726" sldId="5022"/>
            <ac:spMk id="3" creationId="{79C7B436-1041-48E1-BC82-D6B1D6D7015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30" name="Shape 1130"/>
          <p:cNvSpPr>
            <a:spLocks noGrp="1" noRot="1" noChangeAspect="1"/>
          </p:cNvSpPr>
          <p:nvPr>
            <p:ph type="sldImg"/>
          </p:nvPr>
        </p:nvSpPr>
        <p:spPr>
          <a:xfrm>
            <a:off x="1195388" y="692150"/>
            <a:ext cx="4619625" cy="3463925"/>
          </a:xfrm>
          <a:prstGeom prst="rect">
            <a:avLst/>
          </a:prstGeom>
        </p:spPr>
        <p:txBody>
          <a:bodyPr lIns="92830" tIns="46415" rIns="92830" bIns="46415"/>
          <a:lstStyle/>
          <a:p>
            <a:endParaRPr/>
          </a:p>
        </p:txBody>
      </p:sp>
      <p:sp>
        <p:nvSpPr>
          <p:cNvPr id="1131" name="Shape 1131"/>
          <p:cNvSpPr>
            <a:spLocks noGrp="1"/>
          </p:cNvSpPr>
          <p:nvPr>
            <p:ph type="body" sz="quarter" idx="1"/>
          </p:nvPr>
        </p:nvSpPr>
        <p:spPr>
          <a:xfrm>
            <a:off x="934720" y="4387136"/>
            <a:ext cx="5140960" cy="4156234"/>
          </a:xfrm>
          <a:prstGeom prst="rect">
            <a:avLst/>
          </a:prstGeom>
        </p:spPr>
        <p:txBody>
          <a:bodyPr lIns="92830" tIns="46415" rIns="92830" bIns="46415"/>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 name="Shape 1157"/>
          <p:cNvSpPr>
            <a:spLocks noGrp="1" noRot="1" noChangeAspect="1"/>
          </p:cNvSpPr>
          <p:nvPr>
            <p:ph type="sldImg"/>
          </p:nvPr>
        </p:nvSpPr>
        <p:spPr>
          <a:prstGeom prst="rect">
            <a:avLst/>
          </a:prstGeom>
        </p:spPr>
        <p:txBody>
          <a:bodyPr/>
          <a:lstStyle/>
          <a:p>
            <a:endParaRPr/>
          </a:p>
        </p:txBody>
      </p:sp>
      <p:sp>
        <p:nvSpPr>
          <p:cNvPr id="1158" name="Shape 1158"/>
          <p:cNvSpPr>
            <a:spLocks noGrp="1"/>
          </p:cNvSpPr>
          <p:nvPr>
            <p:ph type="body" sz="quarter" idx="1"/>
          </p:nvPr>
        </p:nvSpPr>
        <p:spPr>
          <a:prstGeom prst="rect">
            <a:avLst/>
          </a:prstGeom>
        </p:spPr>
        <p:txBody>
          <a:bodyPr/>
          <a:lstStyle/>
          <a:p>
            <a:r>
              <a:rPr lang="en-US" dirty="0"/>
              <a:t>As you we had to reinvent ourselves</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0" y="0"/>
            <a:ext cx="0" cy="0"/>
          </a:xfrm>
          <a:prstGeom prst="rect">
            <a:avLst/>
          </a:prstGeom>
          <a:noFill/>
          <a:ln w="12700">
            <a:solidFill>
              <a:prstClr val="black"/>
            </a:solidFill>
          </a:ln>
        </p:spPr>
      </p:sp>
      <p:sp>
        <p:nvSpPr>
          <p:cNvPr id="3" name="Notes Placeholder"/>
          <p:cNvSpPr>
            <a:spLocks noGrp="1"/>
          </p:cNvSpPr>
          <p:nvPr>
            <p:ph type="body" idx="1"/>
          </p:nvPr>
        </p:nvSpPr>
        <p:spPr>
          <a:xfrm>
            <a:off x="0" y="0"/>
            <a:ext cx="5486400" cy="3600450"/>
          </a:xfrm>
          <a:prstGeom prst="rect">
            <a:avLst/>
          </a:prstGeom>
        </p:spPr>
        <p:txBody>
          <a:bodyPr/>
          <a:lstStyle/>
          <a:p>
            <a:r>
              <a:rPr lang="en-US" sz="1000" b="1" dirty="0"/>
              <a:t>Buyer</a:t>
            </a:r>
          </a:p>
          <a:p>
            <a:r>
              <a:rPr lang="en-US" sz="1000" b="1" dirty="0"/>
              <a:t>Power Agent</a:t>
            </a:r>
            <a:r>
              <a:rPr lang="en-US" sz="1000" b="1" dirty="0">
                <a:latin typeface="Tahoma" panose="020B0604030504040204" pitchFamily="34" charset="0"/>
                <a:ea typeface="Tahoma" panose="020B0604030504040204" pitchFamily="34" charset="0"/>
                <a:cs typeface="Tahoma" panose="020B0604030504040204" pitchFamily="34" charset="0"/>
              </a:rPr>
              <a:t>®</a:t>
            </a:r>
            <a:r>
              <a:rPr lang="en-US" sz="1000" b="1" dirty="0"/>
              <a:t> Point:</a:t>
            </a:r>
            <a:r>
              <a:rPr lang="en-US" sz="1000" dirty="0"/>
              <a:t> Real estate ALWAYS goes up, regardless what the economy or interest rates do. There is no waiting or trying to time the market</a:t>
            </a:r>
            <a:endParaRPr lang="en-US" sz="1000" u="none" dirty="0">
              <a:solidFill>
                <a:srgbClr val="000000">
                  <a:alpha val="100000"/>
                </a:srgbClr>
              </a:solidFill>
              <a:latin typeface="Calibri"/>
            </a:endParaRPr>
          </a:p>
          <a:p>
            <a:pPr marL="0" marR="0" lvl="0" indent="0" algn="l" fontAlgn="base">
              <a:lnSpc>
                <a:spcPct val="100000"/>
              </a:lnSpc>
            </a:pPr>
            <a:endParaRPr lang="en-US" sz="1000" u="none" dirty="0">
              <a:solidFill>
                <a:srgbClr val="000000">
                  <a:alpha val="100000"/>
                </a:srgbClr>
              </a:solidFill>
              <a:latin typeface="Calibri"/>
            </a:endParaRPr>
          </a:p>
          <a:p>
            <a:pPr marL="0" marR="0" lvl="0" indent="0" algn="l" fontAlgn="base">
              <a:lnSpc>
                <a:spcPct val="100000"/>
              </a:lnSpc>
            </a:pPr>
            <a:r>
              <a:rPr lang="en-US" sz="1000" u="none" dirty="0">
                <a:solidFill>
                  <a:srgbClr val="000000">
                    <a:alpha val="100000"/>
                  </a:srgbClr>
                </a:solidFill>
                <a:latin typeface="Calibri"/>
              </a:rPr>
              <a:t>Source: U.S. Census Bureau, U.S. Department of Housing and Urban Development, </a:t>
            </a:r>
          </a:p>
          <a:p>
            <a:pPr marL="0" marR="0" lvl="0" indent="0" algn="l" fontAlgn="base">
              <a:lnSpc>
                <a:spcPct val="100000"/>
              </a:lnSpc>
            </a:pPr>
            <a:endParaRPr lang="en-US" sz="1000" u="none" dirty="0">
              <a:solidFill>
                <a:srgbClr val="000000">
                  <a:alpha val="100000"/>
                </a:srgbClr>
              </a:solidFill>
              <a:latin typeface="Calibri"/>
            </a:endParaRPr>
          </a:p>
          <a:p>
            <a:pPr marL="0" marR="0" lvl="0" indent="0" algn="l" fontAlgn="base">
              <a:lnSpc>
                <a:spcPct val="100000"/>
              </a:lnSpc>
            </a:pPr>
            <a:r>
              <a:rPr lang="en-US" sz="1000" u="none" dirty="0">
                <a:solidFill>
                  <a:srgbClr val="000000">
                    <a:alpha val="100000"/>
                  </a:srgbClr>
                </a:solidFill>
                <a:latin typeface="Calibri"/>
              </a:rPr>
              <a:t>https://fred.stlouisfed.org/series/MSPUS,
July 3, 2022
</a:t>
            </a:r>
          </a:p>
        </p:txBody>
      </p:sp>
    </p:spTree>
    <p:extLst>
      <p:ext uri="{BB962C8B-B14F-4D97-AF65-F5344CB8AC3E}">
        <p14:creationId xmlns:p14="http://schemas.microsoft.com/office/powerpoint/2010/main" val="16610477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Buyer</a:t>
            </a:r>
          </a:p>
          <a:p>
            <a:r>
              <a:rPr lang="en-US" sz="1200" b="1" dirty="0"/>
              <a:t>Power Agent</a:t>
            </a:r>
            <a:r>
              <a:rPr lang="en-US" sz="1200" b="1" dirty="0">
                <a:latin typeface="Tahoma" panose="020B0604030504040204" pitchFamily="34" charset="0"/>
                <a:ea typeface="Tahoma" panose="020B0604030504040204" pitchFamily="34" charset="0"/>
                <a:cs typeface="Tahoma" panose="020B0604030504040204" pitchFamily="34" charset="0"/>
              </a:rPr>
              <a:t>®</a:t>
            </a:r>
            <a:r>
              <a:rPr lang="en-US" sz="1200" b="1" dirty="0"/>
              <a:t> Point:</a:t>
            </a:r>
            <a:r>
              <a:rPr lang="en-US" sz="1200" dirty="0"/>
              <a:t> Based on research, Timers trying to buy when they think it’s a dip lose more money than the buyer who uses Dollar Cost Averaging</a:t>
            </a:r>
          </a:p>
          <a:p>
            <a:endParaRPr lang="en-US" sz="1200" dirty="0"/>
          </a:p>
          <a:p>
            <a:pPr marL="0" marR="0" lvl="0" indent="0" defTabSz="914400" eaLnBrk="1" fontAlgn="auto" latinLnBrk="0" hangingPunct="1">
              <a:lnSpc>
                <a:spcPct val="100000"/>
              </a:lnSpc>
              <a:spcBef>
                <a:spcPts val="0"/>
              </a:spcBef>
              <a:spcAft>
                <a:spcPts val="0"/>
              </a:spcAft>
              <a:buClrTx/>
              <a:buSzTx/>
              <a:buFontTx/>
              <a:buNone/>
              <a:tabLst/>
              <a:defRPr/>
            </a:pPr>
            <a:r>
              <a:rPr lang="en-US" sz="1200" dirty="0"/>
              <a:t>Timers LOSE Time</a:t>
            </a:r>
            <a:endParaRPr lang="en-US" dirty="0"/>
          </a:p>
          <a:p>
            <a:endParaRPr lang="en-US" dirty="0"/>
          </a:p>
        </p:txBody>
      </p:sp>
    </p:spTree>
    <p:extLst>
      <p:ext uri="{BB962C8B-B14F-4D97-AF65-F5344CB8AC3E}">
        <p14:creationId xmlns:p14="http://schemas.microsoft.com/office/powerpoint/2010/main" val="28151286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Buyer</a:t>
            </a:r>
          </a:p>
          <a:p>
            <a:r>
              <a:rPr lang="en-US" sz="1200" b="1" dirty="0"/>
              <a:t>Power Agent</a:t>
            </a:r>
            <a:r>
              <a:rPr lang="en-US" sz="1200" b="1" dirty="0">
                <a:latin typeface="Tahoma" panose="020B0604030504040204" pitchFamily="34" charset="0"/>
                <a:ea typeface="Tahoma" panose="020B0604030504040204" pitchFamily="34" charset="0"/>
                <a:cs typeface="Tahoma" panose="020B0604030504040204" pitchFamily="34" charset="0"/>
              </a:rPr>
              <a:t>®</a:t>
            </a:r>
            <a:r>
              <a:rPr lang="en-US" sz="1200" b="1" dirty="0"/>
              <a:t> Point:</a:t>
            </a:r>
            <a:r>
              <a:rPr lang="en-US" sz="1200" dirty="0"/>
              <a:t> If you invested the same amount of money each month ($350 for example) the  amount of shares you would buy will ,go up and down based on the price of the stock at that time. The point here is to explain Dollar Cost Averaging, to show them that this is better than trying to TIME the market.</a:t>
            </a:r>
          </a:p>
          <a:p>
            <a:endParaRPr lang="en-US" sz="1200" dirty="0"/>
          </a:p>
          <a:p>
            <a:r>
              <a:rPr lang="en-US" sz="1200" dirty="0"/>
              <a:t>Timers LOSE Time</a:t>
            </a:r>
            <a:endParaRPr lang="en-US" dirty="0"/>
          </a:p>
        </p:txBody>
      </p:sp>
    </p:spTree>
    <p:extLst>
      <p:ext uri="{BB962C8B-B14F-4D97-AF65-F5344CB8AC3E}">
        <p14:creationId xmlns:p14="http://schemas.microsoft.com/office/powerpoint/2010/main" val="15849601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Buyer</a:t>
            </a:r>
          </a:p>
          <a:p>
            <a:r>
              <a:rPr lang="en-US" sz="1200" b="1" dirty="0"/>
              <a:t>Power Agent</a:t>
            </a:r>
            <a:r>
              <a:rPr lang="en-US" sz="1200" b="1" dirty="0">
                <a:latin typeface="Tahoma" panose="020B0604030504040204" pitchFamily="34" charset="0"/>
                <a:ea typeface="Tahoma" panose="020B0604030504040204" pitchFamily="34" charset="0"/>
                <a:cs typeface="Tahoma" panose="020B0604030504040204" pitchFamily="34" charset="0"/>
              </a:rPr>
              <a:t>®</a:t>
            </a:r>
            <a:r>
              <a:rPr lang="en-US" sz="1200" b="1" dirty="0"/>
              <a:t> Point:</a:t>
            </a:r>
            <a:r>
              <a:rPr lang="en-US" sz="1200" dirty="0"/>
              <a:t> Owning a home is like Dollar Cost Averaging. Each monthly mortgage payment is like a monthly investment. BUT the buyer benefits 2 WAYS: There investment goes up with the house appreciation AND they pay down the mortgage (debt) which also increases their equity.</a:t>
            </a:r>
          </a:p>
          <a:p>
            <a:endParaRPr lang="en-US" sz="1200" dirty="0"/>
          </a:p>
          <a:p>
            <a:r>
              <a:rPr lang="en-US" sz="1200" dirty="0"/>
              <a:t>By waiting, they lose the times to start Timers LOSE Time</a:t>
            </a:r>
            <a:endParaRPr lang="en-US" dirty="0"/>
          </a:p>
        </p:txBody>
      </p:sp>
    </p:spTree>
    <p:extLst>
      <p:ext uri="{BB962C8B-B14F-4D97-AF65-F5344CB8AC3E}">
        <p14:creationId xmlns:p14="http://schemas.microsoft.com/office/powerpoint/2010/main" val="21110888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 Cash Yield – The money a buyer puts down, and then the growth of the value of the home is yield on the cash invested</a:t>
            </a:r>
          </a:p>
          <a:p>
            <a:r>
              <a:rPr lang="en-US" dirty="0"/>
              <a:t>Equity Buildup – the value of the asset goes up</a:t>
            </a:r>
          </a:p>
          <a:p>
            <a:r>
              <a:rPr lang="en-US" dirty="0"/>
              <a:t>Leverage – The financing of 80-90% of the homes value is the leverage.</a:t>
            </a:r>
          </a:p>
          <a:p>
            <a:r>
              <a:rPr lang="en-US" dirty="0"/>
              <a:t>Hard Asset – You can touch the house</a:t>
            </a:r>
          </a:p>
          <a:p>
            <a:r>
              <a:rPr lang="en-US" dirty="0"/>
              <a:t>Tax Advantage – Real estate taxes and even though the house goes up in value, the IRS looks at it as if it were a refrigerator…it goes down in value</a:t>
            </a:r>
          </a:p>
        </p:txBody>
      </p:sp>
    </p:spTree>
    <p:extLst>
      <p:ext uri="{BB962C8B-B14F-4D97-AF65-F5344CB8AC3E}">
        <p14:creationId xmlns:p14="http://schemas.microsoft.com/office/powerpoint/2010/main" val="15649671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Buyer</a:t>
            </a:r>
          </a:p>
          <a:p>
            <a:r>
              <a:rPr lang="en-US" b="1" dirty="0"/>
              <a:t>Power Agent</a:t>
            </a:r>
            <a:r>
              <a:rPr lang="en-US" b="1" dirty="0">
                <a:latin typeface="Tahoma" panose="020B0604030504040204" pitchFamily="34" charset="0"/>
                <a:ea typeface="Tahoma" panose="020B0604030504040204" pitchFamily="34" charset="0"/>
                <a:cs typeface="Tahoma" panose="020B0604030504040204" pitchFamily="34" charset="0"/>
              </a:rPr>
              <a:t>®</a:t>
            </a:r>
            <a:r>
              <a:rPr lang="en-US" b="1" dirty="0"/>
              <a:t> Point:  </a:t>
            </a:r>
            <a:r>
              <a:rPr lang="en-US" b="0" dirty="0"/>
              <a:t>Real estate is the best choice to beat inflation</a:t>
            </a:r>
          </a:p>
          <a:p>
            <a:endParaRPr lang="en-US" dirty="0"/>
          </a:p>
          <a:p>
            <a:r>
              <a:rPr lang="en-US" dirty="0"/>
              <a:t>https://anytimeestimate.com/research/housing-prices-vs-inflation/</a:t>
            </a:r>
          </a:p>
          <a:p>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a:t>https://www.mpamag.com/us/news/general/which-major-city-is-seeing-home-prices-go-through-the-roof/400277#:~:text=Researchers%20found%20that%20home%20prices,mere%20%24177%2C788%20rather%20than%20%24408%2C100.</a:t>
            </a:r>
          </a:p>
          <a:p>
            <a:endParaRPr lang="en-US" dirty="0"/>
          </a:p>
        </p:txBody>
      </p:sp>
    </p:spTree>
    <p:extLst>
      <p:ext uri="{BB962C8B-B14F-4D97-AF65-F5344CB8AC3E}">
        <p14:creationId xmlns:p14="http://schemas.microsoft.com/office/powerpoint/2010/main" val="30101613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1B32B76-E757-CFC8-0300-FF82E89ED96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B584CBD-7C92-4FBD-981D-3ADA95F91D36}"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Calibri"/>
                <a:sym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Calibri"/>
              <a:sym typeface="Times New Roman" panose="02020603050405020304" pitchFamily="18" charset="0"/>
            </a:endParaRPr>
          </a:p>
        </p:txBody>
      </p:sp>
      <p:sp>
        <p:nvSpPr>
          <p:cNvPr id="306178" name="Rectangle 2">
            <a:extLst>
              <a:ext uri="{FF2B5EF4-FFF2-40B4-BE49-F238E27FC236}">
                <a16:creationId xmlns:a16="http://schemas.microsoft.com/office/drawing/2014/main" id="{4A68856A-7C7F-5971-0458-8B586AEE85A5}"/>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06179" name="Rectangle 3">
            <a:extLst>
              <a:ext uri="{FF2B5EF4-FFF2-40B4-BE49-F238E27FC236}">
                <a16:creationId xmlns:a16="http://schemas.microsoft.com/office/drawing/2014/main" id="{19C1B3B5-8F94-F73C-1A43-B24ED0B65AFF}"/>
              </a:ext>
            </a:extLst>
          </p:cNvPr>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lIns="91425" tIns="45713" rIns="91425" bIns="45713"/>
          <a:lstStyle/>
          <a:p>
            <a:pPr marL="268288" indent="-228600">
              <a:spcBef>
                <a:spcPts val="450"/>
              </a:spcBef>
            </a:pPr>
            <a:endParaRPr lang="en-US" altLang="en-US" dirty="0">
              <a:solidFill>
                <a:srgbClr val="000000"/>
              </a:solidFill>
              <a:cs typeface="Times New Roman" panose="02020603050405020304" pitchFamily="18" charset="0"/>
              <a:sym typeface="Times New Roman" panose="02020603050405020304" pitchFamily="18" charset="0"/>
            </a:endParaRPr>
          </a:p>
        </p:txBody>
      </p:sp>
    </p:spTree>
    <p:extLst>
      <p:ext uri="{BB962C8B-B14F-4D97-AF65-F5344CB8AC3E}">
        <p14:creationId xmlns:p14="http://schemas.microsoft.com/office/powerpoint/2010/main" val="42790176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Buyer</a:t>
            </a:r>
          </a:p>
          <a:p>
            <a:r>
              <a:rPr lang="en-US" b="1" dirty="0"/>
              <a:t>Power Agent</a:t>
            </a:r>
            <a:r>
              <a:rPr lang="en-US" b="1" dirty="0">
                <a:latin typeface="Tahoma" panose="020B0604030504040204" pitchFamily="34" charset="0"/>
                <a:ea typeface="Tahoma" panose="020B0604030504040204" pitchFamily="34" charset="0"/>
                <a:cs typeface="Tahoma" panose="020B0604030504040204" pitchFamily="34" charset="0"/>
              </a:rPr>
              <a:t>®</a:t>
            </a:r>
            <a:r>
              <a:rPr lang="en-US" b="1" dirty="0"/>
              <a:t> Point: </a:t>
            </a:r>
            <a:r>
              <a:rPr lang="en-US" b="0" i="0" dirty="0">
                <a:solidFill>
                  <a:srgbClr val="000000"/>
                </a:solidFill>
                <a:effectLst/>
                <a:latin typeface="Source Sans Pro" panose="020B0503030403020204" pitchFamily="34" charset="0"/>
              </a:rPr>
              <a:t>The CoreLogic HPI Forecast indicates that home prices will increase on a month-over-month basis by 1.2% from April 2022 to May 2022 and on a year-over-year basis by 5.6% from April 2022 to April 2023. Therefore, prices are still going to rise…no point for buyers to wait for prices to come down.</a:t>
            </a:r>
          </a:p>
          <a:p>
            <a:endParaRPr lang="en-US" b="0" i="0" dirty="0">
              <a:solidFill>
                <a:srgbClr val="000000"/>
              </a:solidFill>
              <a:effectLst/>
              <a:latin typeface="Source Sans Pro" panose="020B0503030403020204" pitchFamily="34" charset="0"/>
            </a:endParaRPr>
          </a:p>
          <a:p>
            <a:r>
              <a:rPr lang="en-US" dirty="0"/>
              <a:t>https://www.corelogic.com/intelligence/u-s-home-price-insights/</a:t>
            </a:r>
          </a:p>
        </p:txBody>
      </p:sp>
    </p:spTree>
    <p:extLst>
      <p:ext uri="{BB962C8B-B14F-4D97-AF65-F5344CB8AC3E}">
        <p14:creationId xmlns:p14="http://schemas.microsoft.com/office/powerpoint/2010/main" val="7212605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Buyer</a:t>
            </a:r>
          </a:p>
          <a:p>
            <a:r>
              <a:rPr lang="en-US" b="1" dirty="0"/>
              <a:t>Power Agent</a:t>
            </a:r>
            <a:r>
              <a:rPr lang="en-US" b="1" dirty="0">
                <a:latin typeface="Tahoma" panose="020B0604030504040204" pitchFamily="34" charset="0"/>
                <a:ea typeface="Tahoma" panose="020B0604030504040204" pitchFamily="34" charset="0"/>
                <a:cs typeface="Tahoma" panose="020B0604030504040204" pitchFamily="34" charset="0"/>
              </a:rPr>
              <a:t>®</a:t>
            </a:r>
            <a:r>
              <a:rPr lang="en-US" b="1" dirty="0"/>
              <a:t> Point:</a:t>
            </a:r>
            <a:r>
              <a:rPr lang="en-US" dirty="0"/>
              <a:t> The majority believe prices will </a:t>
            </a:r>
            <a:r>
              <a:rPr lang="en-US" b="1" dirty="0"/>
              <a:t>continue to rise, </a:t>
            </a:r>
            <a:r>
              <a:rPr lang="en-US" dirty="0"/>
              <a:t>therefore it doesn’t make sense to wait when considering buying a home</a:t>
            </a:r>
          </a:p>
          <a:p>
            <a:endParaRPr lang="en-US" dirty="0"/>
          </a:p>
          <a:p>
            <a:r>
              <a:rPr lang="en-US" dirty="0"/>
              <a:t>https://news.gallup.com/poll/392330/record-low-say-good-time-buy-house.aspx</a:t>
            </a:r>
          </a:p>
        </p:txBody>
      </p:sp>
    </p:spTree>
    <p:extLst>
      <p:ext uri="{BB962C8B-B14F-4D97-AF65-F5344CB8AC3E}">
        <p14:creationId xmlns:p14="http://schemas.microsoft.com/office/powerpoint/2010/main" val="35336971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Buyer</a:t>
            </a:r>
          </a:p>
          <a:p>
            <a:r>
              <a:rPr lang="en-US" b="1" dirty="0"/>
              <a:t>Power Agent</a:t>
            </a:r>
            <a:r>
              <a:rPr lang="en-US" b="1" dirty="0">
                <a:latin typeface="Tahoma" panose="020B0604030504040204" pitchFamily="34" charset="0"/>
                <a:ea typeface="Tahoma" panose="020B0604030504040204" pitchFamily="34" charset="0"/>
                <a:cs typeface="Tahoma" panose="020B0604030504040204" pitchFamily="34" charset="0"/>
              </a:rPr>
              <a:t>®</a:t>
            </a:r>
            <a:r>
              <a:rPr lang="en-US" b="1" dirty="0"/>
              <a:t> Point:</a:t>
            </a:r>
            <a:r>
              <a:rPr lang="en-US" dirty="0"/>
              <a:t> Even the most pessimistic prediction shows prices to continue to rise</a:t>
            </a:r>
          </a:p>
          <a:p>
            <a:endParaRPr lang="en-US" dirty="0"/>
          </a:p>
          <a:p>
            <a:endParaRPr lang="en-US" dirty="0"/>
          </a:p>
          <a:p>
            <a:r>
              <a:rPr lang="en-US" dirty="0"/>
              <a:t>https://www.zillow.com/research/zhpe-q2-2022-not-a-bubble-31093/</a:t>
            </a:r>
          </a:p>
        </p:txBody>
      </p:sp>
    </p:spTree>
    <p:extLst>
      <p:ext uri="{BB962C8B-B14F-4D97-AF65-F5344CB8AC3E}">
        <p14:creationId xmlns:p14="http://schemas.microsoft.com/office/powerpoint/2010/main" val="3043002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 name="Shape 1157"/>
          <p:cNvSpPr>
            <a:spLocks noGrp="1" noRot="1" noChangeAspect="1"/>
          </p:cNvSpPr>
          <p:nvPr>
            <p:ph type="sldImg"/>
          </p:nvPr>
        </p:nvSpPr>
        <p:spPr>
          <a:prstGeom prst="rect">
            <a:avLst/>
          </a:prstGeom>
        </p:spPr>
        <p:txBody>
          <a:bodyPr/>
          <a:lstStyle/>
          <a:p>
            <a:endParaRPr/>
          </a:p>
        </p:txBody>
      </p:sp>
      <p:sp>
        <p:nvSpPr>
          <p:cNvPr id="1158" name="Shape 1158"/>
          <p:cNvSpPr>
            <a:spLocks noGrp="1"/>
          </p:cNvSpPr>
          <p:nvPr>
            <p:ph type="body" sz="quarter" idx="1"/>
          </p:nvPr>
        </p:nvSpPr>
        <p:spPr>
          <a:prstGeom prst="rect">
            <a:avLst/>
          </a:prstGeom>
        </p:spPr>
        <p:txBody>
          <a:bodyPr/>
          <a:lstStyle/>
          <a:p>
            <a:r>
              <a:rPr lang="en-US" dirty="0"/>
              <a:t>As you we had to reinvent ourselves</a:t>
            </a:r>
            <a:endParaRPr dirty="0"/>
          </a:p>
        </p:txBody>
      </p:sp>
    </p:spTree>
    <p:extLst>
      <p:ext uri="{BB962C8B-B14F-4D97-AF65-F5344CB8AC3E}">
        <p14:creationId xmlns:p14="http://schemas.microsoft.com/office/powerpoint/2010/main" val="22550022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Buyer</a:t>
            </a:r>
          </a:p>
          <a:p>
            <a:r>
              <a:rPr lang="en-US" b="1" dirty="0"/>
              <a:t>Power Agent</a:t>
            </a:r>
            <a:r>
              <a:rPr lang="en-US" b="1" dirty="0">
                <a:latin typeface="Tahoma" panose="020B0604030504040204" pitchFamily="34" charset="0"/>
                <a:ea typeface="Tahoma" panose="020B0604030504040204" pitchFamily="34" charset="0"/>
                <a:cs typeface="Tahoma" panose="020B0604030504040204" pitchFamily="34" charset="0"/>
              </a:rPr>
              <a:t>®</a:t>
            </a:r>
            <a:r>
              <a:rPr lang="en-US" b="1" dirty="0"/>
              <a:t> Point: </a:t>
            </a:r>
            <a:r>
              <a:rPr lang="en-US" b="0" dirty="0"/>
              <a:t> Price increases may slow but it will not go negative. Prices will continue to go up 15%+ a year based on this projection</a:t>
            </a:r>
          </a:p>
        </p:txBody>
      </p:sp>
    </p:spTree>
    <p:extLst>
      <p:ext uri="{BB962C8B-B14F-4D97-AF65-F5344CB8AC3E}">
        <p14:creationId xmlns:p14="http://schemas.microsoft.com/office/powerpoint/2010/main" val="39698123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Buyer</a:t>
            </a:r>
          </a:p>
          <a:p>
            <a:r>
              <a:rPr lang="en-US" b="1" dirty="0"/>
              <a:t>Power Agent</a:t>
            </a:r>
            <a:r>
              <a:rPr lang="en-US" b="1" dirty="0">
                <a:latin typeface="Tahoma" panose="020B0604030504040204" pitchFamily="34" charset="0"/>
                <a:ea typeface="Tahoma" panose="020B0604030504040204" pitchFamily="34" charset="0"/>
                <a:cs typeface="Tahoma" panose="020B0604030504040204" pitchFamily="34" charset="0"/>
              </a:rPr>
              <a:t>®</a:t>
            </a:r>
            <a:r>
              <a:rPr lang="en-US" b="1" dirty="0"/>
              <a:t> Point:  </a:t>
            </a:r>
            <a:r>
              <a:rPr lang="en-US" b="0" dirty="0"/>
              <a:t>The forecast (second line) suggest interest rates could come down to 4.6% but home prices will continue to rise 10.4% so there is no benefit to waiting.</a:t>
            </a:r>
            <a:endParaRPr lang="en-US" dirty="0"/>
          </a:p>
          <a:p>
            <a:endParaRPr lang="en-US" dirty="0"/>
          </a:p>
          <a:p>
            <a:r>
              <a:rPr lang="en-US" dirty="0"/>
              <a:t>https://www.freddiemac.com/research</a:t>
            </a:r>
          </a:p>
        </p:txBody>
      </p:sp>
    </p:spTree>
    <p:extLst>
      <p:ext uri="{BB962C8B-B14F-4D97-AF65-F5344CB8AC3E}">
        <p14:creationId xmlns:p14="http://schemas.microsoft.com/office/powerpoint/2010/main" val="33538914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1B32B76-E757-CFC8-0300-FF82E89ED96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B584CBD-7C92-4FBD-981D-3ADA95F91D36}"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sym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sym typeface="Times New Roman" panose="02020603050405020304" pitchFamily="18" charset="0"/>
            </a:endParaRPr>
          </a:p>
        </p:txBody>
      </p:sp>
      <p:sp>
        <p:nvSpPr>
          <p:cNvPr id="306178" name="Rectangle 2">
            <a:extLst>
              <a:ext uri="{FF2B5EF4-FFF2-40B4-BE49-F238E27FC236}">
                <a16:creationId xmlns:a16="http://schemas.microsoft.com/office/drawing/2014/main" id="{4A68856A-7C7F-5971-0458-8B586AEE85A5}"/>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06179" name="Rectangle 3">
            <a:extLst>
              <a:ext uri="{FF2B5EF4-FFF2-40B4-BE49-F238E27FC236}">
                <a16:creationId xmlns:a16="http://schemas.microsoft.com/office/drawing/2014/main" id="{19C1B3B5-8F94-F73C-1A43-B24ED0B65AFF}"/>
              </a:ext>
            </a:extLst>
          </p:cNvPr>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lIns="91425" tIns="45713" rIns="91425" bIns="45713"/>
          <a:lstStyle/>
          <a:p>
            <a:pPr marL="268288" indent="-228600">
              <a:spcBef>
                <a:spcPts val="450"/>
              </a:spcBef>
            </a:pPr>
            <a:endParaRPr lang="en-US" altLang="en-US" dirty="0">
              <a:solidFill>
                <a:srgbClr val="000000"/>
              </a:solidFill>
              <a:cs typeface="Times New Roman" panose="02020603050405020304" pitchFamily="18" charset="0"/>
              <a:sym typeface="Times New Roman" panose="02020603050405020304"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Buyer</a:t>
            </a:r>
          </a:p>
          <a:p>
            <a:r>
              <a:rPr lang="en-US" b="1" dirty="0"/>
              <a:t>Power Agent</a:t>
            </a:r>
            <a:r>
              <a:rPr lang="en-US" b="1" dirty="0">
                <a:latin typeface="Tahoma" panose="020B0604030504040204" pitchFamily="34" charset="0"/>
                <a:ea typeface="Tahoma" panose="020B0604030504040204" pitchFamily="34" charset="0"/>
                <a:cs typeface="Tahoma" panose="020B0604030504040204" pitchFamily="34" charset="0"/>
              </a:rPr>
              <a:t>®</a:t>
            </a:r>
            <a:r>
              <a:rPr lang="en-US" b="1" dirty="0"/>
              <a:t> Point:</a:t>
            </a:r>
            <a:r>
              <a:rPr lang="en-US" b="0" dirty="0"/>
              <a:t> Sales are strong and Inventory remains low and competitive.</a:t>
            </a:r>
          </a:p>
          <a:p>
            <a:endParaRPr lang="en-US" dirty="0"/>
          </a:p>
        </p:txBody>
      </p:sp>
    </p:spTree>
    <p:extLst>
      <p:ext uri="{BB962C8B-B14F-4D97-AF65-F5344CB8AC3E}">
        <p14:creationId xmlns:p14="http://schemas.microsoft.com/office/powerpoint/2010/main" val="1519508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Buyer</a:t>
            </a:r>
          </a:p>
          <a:p>
            <a:r>
              <a:rPr lang="en-US" b="1" dirty="0"/>
              <a:t>Power Agent</a:t>
            </a:r>
            <a:r>
              <a:rPr lang="en-US" b="1" dirty="0">
                <a:latin typeface="Tahoma" panose="020B0604030504040204" pitchFamily="34" charset="0"/>
                <a:ea typeface="Tahoma" panose="020B0604030504040204" pitchFamily="34" charset="0"/>
                <a:cs typeface="Tahoma" panose="020B0604030504040204" pitchFamily="34" charset="0"/>
              </a:rPr>
              <a:t>®</a:t>
            </a:r>
            <a:r>
              <a:rPr lang="en-US" b="1" dirty="0"/>
              <a:t> Point:  </a:t>
            </a:r>
            <a:r>
              <a:rPr lang="en-US" b="0" dirty="0"/>
              <a:t>Builders cost of building on the rise again which will slow up adding inventory to the market</a:t>
            </a:r>
            <a:endParaRPr lang="en-US" dirty="0"/>
          </a:p>
          <a:p>
            <a:endParaRPr lang="en-US" dirty="0"/>
          </a:p>
        </p:txBody>
      </p:sp>
    </p:spTree>
    <p:extLst>
      <p:ext uri="{BB962C8B-B14F-4D97-AF65-F5344CB8AC3E}">
        <p14:creationId xmlns:p14="http://schemas.microsoft.com/office/powerpoint/2010/main" val="33793478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Buyer</a:t>
            </a:r>
          </a:p>
          <a:p>
            <a:r>
              <a:rPr lang="en-US" b="1" dirty="0"/>
              <a:t>Power Agent</a:t>
            </a:r>
            <a:r>
              <a:rPr lang="en-US" b="1" dirty="0">
                <a:latin typeface="Tahoma" panose="020B0604030504040204" pitchFamily="34" charset="0"/>
                <a:ea typeface="Tahoma" panose="020B0604030504040204" pitchFamily="34" charset="0"/>
                <a:cs typeface="Tahoma" panose="020B0604030504040204" pitchFamily="34" charset="0"/>
              </a:rPr>
              <a:t>®</a:t>
            </a:r>
            <a:r>
              <a:rPr lang="en-US" b="1" dirty="0"/>
              <a:t> Point:</a:t>
            </a:r>
            <a:r>
              <a:rPr lang="en-US" b="0" dirty="0"/>
              <a:t> Inventory will remain low and competitive.</a:t>
            </a:r>
          </a:p>
          <a:p>
            <a:endParaRPr lang="en-US" dirty="0"/>
          </a:p>
          <a:p>
            <a:r>
              <a:rPr lang="en-US" dirty="0"/>
              <a:t>https://www.marketwatch.com/story/home-builder-confidence-sinks-as-expectations-around-future-home-sales-worsen-11647439329</a:t>
            </a:r>
          </a:p>
        </p:txBody>
      </p:sp>
    </p:spTree>
    <p:extLst>
      <p:ext uri="{BB962C8B-B14F-4D97-AF65-F5344CB8AC3E}">
        <p14:creationId xmlns:p14="http://schemas.microsoft.com/office/powerpoint/2010/main" val="34898502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Buyer</a:t>
            </a:r>
          </a:p>
          <a:p>
            <a:r>
              <a:rPr lang="en-US" b="1" dirty="0"/>
              <a:t>Power Agent</a:t>
            </a:r>
            <a:r>
              <a:rPr lang="en-US" b="1" dirty="0">
                <a:latin typeface="Tahoma" panose="020B0604030504040204" pitchFamily="34" charset="0"/>
                <a:ea typeface="Tahoma" panose="020B0604030504040204" pitchFamily="34" charset="0"/>
                <a:cs typeface="Tahoma" panose="020B0604030504040204" pitchFamily="34" charset="0"/>
              </a:rPr>
              <a:t>®</a:t>
            </a:r>
            <a:r>
              <a:rPr lang="en-US" b="1" dirty="0"/>
              <a:t> Point:</a:t>
            </a:r>
            <a:r>
              <a:rPr lang="en-US" b="0" dirty="0"/>
              <a:t> Inventory will remain low and competitive.</a:t>
            </a:r>
          </a:p>
          <a:p>
            <a:endParaRPr lang="en-US" dirty="0"/>
          </a:p>
          <a:p>
            <a:endParaRPr lang="en-US" dirty="0"/>
          </a:p>
          <a:p>
            <a:r>
              <a:rPr lang="en-US" dirty="0"/>
              <a:t>https://www.npr.org/2022/06/15/1105240933/the-us-needs-more-homes-but-builders-may-be-slowing-construction</a:t>
            </a:r>
          </a:p>
        </p:txBody>
      </p:sp>
    </p:spTree>
    <p:extLst>
      <p:ext uri="{BB962C8B-B14F-4D97-AF65-F5344CB8AC3E}">
        <p14:creationId xmlns:p14="http://schemas.microsoft.com/office/powerpoint/2010/main" val="27128342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Buyer</a:t>
            </a:r>
          </a:p>
          <a:p>
            <a:r>
              <a:rPr lang="en-US" b="1" dirty="0"/>
              <a:t>Power Agent</a:t>
            </a:r>
            <a:r>
              <a:rPr lang="en-US" b="1" dirty="0">
                <a:latin typeface="Tahoma" panose="020B0604030504040204" pitchFamily="34" charset="0"/>
                <a:ea typeface="Tahoma" panose="020B0604030504040204" pitchFamily="34" charset="0"/>
                <a:cs typeface="Tahoma" panose="020B0604030504040204" pitchFamily="34" charset="0"/>
              </a:rPr>
              <a:t>®</a:t>
            </a:r>
            <a:r>
              <a:rPr lang="en-US" b="1" dirty="0"/>
              <a:t> Point:</a:t>
            </a:r>
            <a:r>
              <a:rPr lang="en-US" b="0" dirty="0"/>
              <a:t> Inventory will remain low and competitive.</a:t>
            </a:r>
          </a:p>
          <a:p>
            <a:endParaRPr lang="en-US" dirty="0"/>
          </a:p>
          <a:p>
            <a:r>
              <a:rPr lang="en-US" dirty="0"/>
              <a:t>https://www.businessinsider.in/policy/economy/news/the-number-of-new-homes-being-built-in-the-us-tanked-14-in-may-itll-make-buying-or-renting-even-more-of-a-nightmare/articleshow/92259896.cms#:~:text=of%20a%20nightmare-,The%20number%20of%20new%20homes%20being%20built%20in%20the%20US,even%20more%20of%20a%20nightmare&amp;text=US%20housing%20starts%20slid%2014,slowest%20pace%20since%20April%202021.</a:t>
            </a:r>
          </a:p>
        </p:txBody>
      </p:sp>
    </p:spTree>
    <p:extLst>
      <p:ext uri="{BB962C8B-B14F-4D97-AF65-F5344CB8AC3E}">
        <p14:creationId xmlns:p14="http://schemas.microsoft.com/office/powerpoint/2010/main" val="4474192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Buyer</a:t>
            </a:r>
          </a:p>
          <a:p>
            <a:r>
              <a:rPr lang="en-US" b="1" dirty="0"/>
              <a:t>Power Agent</a:t>
            </a:r>
            <a:r>
              <a:rPr lang="en-US" b="1" dirty="0">
                <a:latin typeface="Tahoma" panose="020B0604030504040204" pitchFamily="34" charset="0"/>
                <a:ea typeface="Tahoma" panose="020B0604030504040204" pitchFamily="34" charset="0"/>
                <a:cs typeface="Tahoma" panose="020B0604030504040204" pitchFamily="34" charset="0"/>
              </a:rPr>
              <a:t>®</a:t>
            </a:r>
            <a:r>
              <a:rPr lang="en-US" b="1" dirty="0"/>
              <a:t> Point:</a:t>
            </a:r>
            <a:r>
              <a:rPr lang="en-US" b="0" dirty="0"/>
              <a:t> Inventory will remain low and competitive.</a:t>
            </a:r>
          </a:p>
          <a:p>
            <a:endParaRPr lang="en-US" dirty="0"/>
          </a:p>
          <a:p>
            <a:endParaRPr lang="en-US" dirty="0"/>
          </a:p>
          <a:p>
            <a:r>
              <a:rPr lang="en-US" dirty="0"/>
              <a:t>https://www.usatoday.com/story/money/2022/06/16/new-houses-longer-build-housing-labor-shortages/7572802001/</a:t>
            </a:r>
          </a:p>
        </p:txBody>
      </p:sp>
    </p:spTree>
    <p:extLst>
      <p:ext uri="{BB962C8B-B14F-4D97-AF65-F5344CB8AC3E}">
        <p14:creationId xmlns:p14="http://schemas.microsoft.com/office/powerpoint/2010/main" val="33279548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Buyer</a:t>
            </a:r>
          </a:p>
          <a:p>
            <a:r>
              <a:rPr lang="en-US" b="1" dirty="0"/>
              <a:t>Power Agent</a:t>
            </a:r>
            <a:r>
              <a:rPr lang="en-US" b="1" dirty="0">
                <a:latin typeface="Tahoma" panose="020B0604030504040204" pitchFamily="34" charset="0"/>
                <a:ea typeface="Tahoma" panose="020B0604030504040204" pitchFamily="34" charset="0"/>
                <a:cs typeface="Tahoma" panose="020B0604030504040204" pitchFamily="34" charset="0"/>
              </a:rPr>
              <a:t>®</a:t>
            </a:r>
            <a:r>
              <a:rPr lang="en-US" b="1" dirty="0"/>
              <a:t> Point:  </a:t>
            </a:r>
            <a:r>
              <a:rPr lang="en-US" b="0" dirty="0"/>
              <a:t>Building may slow down which means higher demand for fewer listings</a:t>
            </a:r>
          </a:p>
          <a:p>
            <a:endParaRPr lang="en-US" dirty="0"/>
          </a:p>
          <a:p>
            <a:endParaRPr lang="en-US" dirty="0"/>
          </a:p>
          <a:p>
            <a:r>
              <a:rPr lang="en-US" dirty="0"/>
              <a:t>https://uk.finance.yahoo.com/news/lumber-prices-surge-7-mortgage-202606885.html?guccounter=1&amp;guce_referrer=aHR0cHM6Ly93d3cuZ29vZ2xlLmNvbS8&amp;guce_referrer_sig=AQAAAKnCzKYNjW_sF8RKkns2wf2O9CSHNOuhQ-0O6Vd57Ps11rLVhJBDD8qYlXIcOcpCaQ6PZx7XHP3gdzAilVJQY0DfFOL50AFnld0bz_b0SKZ_LiCaGFSngv34eR2SdNRqEmK8ycUIXhLP4Wwx-TT8fPUpfAOq4A_4bD-klXfTW008</a:t>
            </a:r>
          </a:p>
        </p:txBody>
      </p:sp>
    </p:spTree>
    <p:extLst>
      <p:ext uri="{BB962C8B-B14F-4D97-AF65-F5344CB8AC3E}">
        <p14:creationId xmlns:p14="http://schemas.microsoft.com/office/powerpoint/2010/main" val="1305926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1B32B76-E757-CFC8-0300-FF82E89ED96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B584CBD-7C92-4FBD-981D-3ADA95F91D36}"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Calibri"/>
                <a:sym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Calibri"/>
              <a:sym typeface="Times New Roman" panose="02020603050405020304" pitchFamily="18" charset="0"/>
            </a:endParaRPr>
          </a:p>
        </p:txBody>
      </p:sp>
      <p:sp>
        <p:nvSpPr>
          <p:cNvPr id="306178" name="Rectangle 2">
            <a:extLst>
              <a:ext uri="{FF2B5EF4-FFF2-40B4-BE49-F238E27FC236}">
                <a16:creationId xmlns:a16="http://schemas.microsoft.com/office/drawing/2014/main" id="{4A68856A-7C7F-5971-0458-8B586AEE85A5}"/>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06179" name="Rectangle 3">
            <a:extLst>
              <a:ext uri="{FF2B5EF4-FFF2-40B4-BE49-F238E27FC236}">
                <a16:creationId xmlns:a16="http://schemas.microsoft.com/office/drawing/2014/main" id="{19C1B3B5-8F94-F73C-1A43-B24ED0B65AFF}"/>
              </a:ext>
            </a:extLst>
          </p:cNvPr>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lIns="91425" tIns="45713" rIns="91425" bIns="45713"/>
          <a:lstStyle/>
          <a:p>
            <a:pPr marL="268288" indent="-228600">
              <a:spcBef>
                <a:spcPts val="450"/>
              </a:spcBef>
            </a:pPr>
            <a:endParaRPr lang="en-US" altLang="en-US" dirty="0">
              <a:solidFill>
                <a:srgbClr val="000000"/>
              </a:solidFill>
              <a:cs typeface="Times New Roman" panose="02020603050405020304" pitchFamily="18" charset="0"/>
              <a:sym typeface="Times New Roman" panose="02020603050405020304" pitchFamily="18" charset="0"/>
            </a:endParaRPr>
          </a:p>
        </p:txBody>
      </p:sp>
    </p:spTree>
    <p:extLst>
      <p:ext uri="{BB962C8B-B14F-4D97-AF65-F5344CB8AC3E}">
        <p14:creationId xmlns:p14="http://schemas.microsoft.com/office/powerpoint/2010/main" val="3705703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5325"/>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37518" rtl="0" eaLnBrk="1" fontAlgn="base" latinLnBrk="0" hangingPunct="1">
              <a:lnSpc>
                <a:spcPct val="100000"/>
              </a:lnSpc>
              <a:spcBef>
                <a:spcPct val="0"/>
              </a:spcBef>
              <a:spcAft>
                <a:spcPct val="0"/>
              </a:spcAft>
              <a:buClrTx/>
              <a:buSzTx/>
              <a:buFontTx/>
              <a:buNone/>
              <a:tabLst/>
              <a:defRPr/>
            </a:pPr>
            <a:fld id="{2774D508-D7F0-43A3-B2DC-CE1F4164759B}"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37518"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1380998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Buyer</a:t>
            </a:r>
          </a:p>
          <a:p>
            <a:r>
              <a:rPr lang="en-US" sz="1200" b="1" dirty="0"/>
              <a:t>Power Agent</a:t>
            </a:r>
            <a:r>
              <a:rPr lang="en-US" sz="1200" b="1" dirty="0">
                <a:latin typeface="Tahoma" panose="020B0604030504040204" pitchFamily="34" charset="0"/>
                <a:ea typeface="Tahoma" panose="020B0604030504040204" pitchFamily="34" charset="0"/>
                <a:cs typeface="Tahoma" panose="020B0604030504040204" pitchFamily="34" charset="0"/>
              </a:rPr>
              <a:t>®</a:t>
            </a:r>
            <a:r>
              <a:rPr lang="en-US" sz="1200" b="1" dirty="0"/>
              <a:t> Point:</a:t>
            </a:r>
            <a:r>
              <a:rPr lang="en-US" sz="1200" dirty="0"/>
              <a:t> Until builders can add enough homes to the market, there will always be strong competition for a buyer because there are more buyers than there are homes for sale.</a:t>
            </a:r>
          </a:p>
          <a:p>
            <a:endParaRPr lang="en-US" dirty="0"/>
          </a:p>
          <a:p>
            <a:endParaRPr lang="en-US" dirty="0"/>
          </a:p>
          <a:p>
            <a:r>
              <a:rPr lang="en-US" dirty="0"/>
              <a:t>https://themortgagereports.com/91026/housing-market-inventory-peak-summer-2022</a:t>
            </a:r>
          </a:p>
        </p:txBody>
      </p:sp>
    </p:spTree>
    <p:extLst>
      <p:ext uri="{BB962C8B-B14F-4D97-AF65-F5344CB8AC3E}">
        <p14:creationId xmlns:p14="http://schemas.microsoft.com/office/powerpoint/2010/main" val="8543973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Buyer</a:t>
            </a:r>
          </a:p>
          <a:p>
            <a:r>
              <a:rPr lang="en-US" sz="1200" b="1" dirty="0"/>
              <a:t>Power Agent</a:t>
            </a:r>
            <a:r>
              <a:rPr lang="en-US" sz="1200" b="1" dirty="0">
                <a:latin typeface="Tahoma" panose="020B0604030504040204" pitchFamily="34" charset="0"/>
                <a:ea typeface="Tahoma" panose="020B0604030504040204" pitchFamily="34" charset="0"/>
                <a:cs typeface="Tahoma" panose="020B0604030504040204" pitchFamily="34" charset="0"/>
              </a:rPr>
              <a:t>®</a:t>
            </a:r>
            <a:r>
              <a:rPr lang="en-US" sz="1200" b="1" dirty="0"/>
              <a:t> Point:</a:t>
            </a:r>
            <a:r>
              <a:rPr lang="en-US" sz="1200" dirty="0"/>
              <a:t> Until builders can add enough homes to the market, there will always be strong competition for a buyer because there are more buyers than there are homes for sale.</a:t>
            </a:r>
          </a:p>
          <a:p>
            <a:endParaRPr lang="en-US" dirty="0"/>
          </a:p>
          <a:p>
            <a:endParaRPr lang="en-US" dirty="0"/>
          </a:p>
          <a:p>
            <a:r>
              <a:rPr lang="en-US" dirty="0"/>
              <a:t>https://themortgagereports.com/91026/housing-market-inventory-peak-summer-2022</a:t>
            </a:r>
          </a:p>
        </p:txBody>
      </p:sp>
    </p:spTree>
    <p:extLst>
      <p:ext uri="{BB962C8B-B14F-4D97-AF65-F5344CB8AC3E}">
        <p14:creationId xmlns:p14="http://schemas.microsoft.com/office/powerpoint/2010/main" val="33214671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1B32B76-E757-CFC8-0300-FF82E89ED96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B584CBD-7C92-4FBD-981D-3ADA95F91D36}"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Calibri"/>
                <a:sym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Calibri"/>
              <a:sym typeface="Times New Roman" panose="02020603050405020304" pitchFamily="18" charset="0"/>
            </a:endParaRPr>
          </a:p>
        </p:txBody>
      </p:sp>
      <p:sp>
        <p:nvSpPr>
          <p:cNvPr id="306178" name="Rectangle 2">
            <a:extLst>
              <a:ext uri="{FF2B5EF4-FFF2-40B4-BE49-F238E27FC236}">
                <a16:creationId xmlns:a16="http://schemas.microsoft.com/office/drawing/2014/main" id="{4A68856A-7C7F-5971-0458-8B586AEE85A5}"/>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06179" name="Rectangle 3">
            <a:extLst>
              <a:ext uri="{FF2B5EF4-FFF2-40B4-BE49-F238E27FC236}">
                <a16:creationId xmlns:a16="http://schemas.microsoft.com/office/drawing/2014/main" id="{19C1B3B5-8F94-F73C-1A43-B24ED0B65AFF}"/>
              </a:ext>
            </a:extLst>
          </p:cNvPr>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lIns="91425" tIns="45713" rIns="91425" bIns="45713"/>
          <a:lstStyle/>
          <a:p>
            <a:pPr marL="268288" indent="-228600">
              <a:spcBef>
                <a:spcPts val="450"/>
              </a:spcBef>
            </a:pPr>
            <a:endParaRPr lang="en-US" altLang="en-US" dirty="0">
              <a:solidFill>
                <a:srgbClr val="000000"/>
              </a:solidFill>
              <a:cs typeface="Times New Roman" panose="02020603050405020304" pitchFamily="18" charset="0"/>
              <a:sym typeface="Times New Roman" panose="02020603050405020304" pitchFamily="18" charset="0"/>
            </a:endParaRPr>
          </a:p>
        </p:txBody>
      </p:sp>
    </p:spTree>
    <p:extLst>
      <p:ext uri="{BB962C8B-B14F-4D97-AF65-F5344CB8AC3E}">
        <p14:creationId xmlns:p14="http://schemas.microsoft.com/office/powerpoint/2010/main" val="41180542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Buyer</a:t>
            </a:r>
          </a:p>
          <a:p>
            <a:r>
              <a:rPr lang="en-US" sz="1200" b="1" dirty="0"/>
              <a:t>Power Agent</a:t>
            </a:r>
            <a:r>
              <a:rPr lang="en-US" sz="1200" b="1" dirty="0">
                <a:latin typeface="Tahoma" panose="020B0604030504040204" pitchFamily="34" charset="0"/>
                <a:ea typeface="Tahoma" panose="020B0604030504040204" pitchFamily="34" charset="0"/>
                <a:cs typeface="Tahoma" panose="020B0604030504040204" pitchFamily="34" charset="0"/>
              </a:rPr>
              <a:t>®</a:t>
            </a:r>
            <a:r>
              <a:rPr lang="en-US" sz="1200" b="1" dirty="0"/>
              <a:t> Point:</a:t>
            </a:r>
            <a:r>
              <a:rPr lang="en-US" sz="1200" dirty="0"/>
              <a:t> Forget waiting for interest rates to come down</a:t>
            </a:r>
          </a:p>
          <a:p>
            <a:endParaRPr lang="en-US" b="0" dirty="0"/>
          </a:p>
          <a:p>
            <a:r>
              <a:rPr lang="en-US" dirty="0"/>
              <a:t>https://www.forbes.com/advisor/mortgages/mortgage-interest-rates-forecast/</a:t>
            </a:r>
          </a:p>
        </p:txBody>
      </p:sp>
    </p:spTree>
    <p:extLst>
      <p:ext uri="{BB962C8B-B14F-4D97-AF65-F5344CB8AC3E}">
        <p14:creationId xmlns:p14="http://schemas.microsoft.com/office/powerpoint/2010/main" val="6642639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Buyer</a:t>
            </a:r>
          </a:p>
          <a:p>
            <a:r>
              <a:rPr lang="en-US" b="1" dirty="0"/>
              <a:t>Power Agent</a:t>
            </a:r>
            <a:r>
              <a:rPr lang="en-US" b="1" dirty="0">
                <a:latin typeface="Tahoma" panose="020B0604030504040204" pitchFamily="34" charset="0"/>
                <a:ea typeface="Tahoma" panose="020B0604030504040204" pitchFamily="34" charset="0"/>
                <a:cs typeface="Tahoma" panose="020B0604030504040204" pitchFamily="34" charset="0"/>
              </a:rPr>
              <a:t>®</a:t>
            </a:r>
            <a:r>
              <a:rPr lang="en-US" b="1" dirty="0"/>
              <a:t> Point:  </a:t>
            </a:r>
            <a:r>
              <a:rPr lang="en-US" b="0" dirty="0"/>
              <a:t>The forecast (second line) suggest interest rates could come down to 4.6% but home prices will continue to rise 10.4% so there is no benefit to waiting.</a:t>
            </a:r>
            <a:endParaRPr lang="en-US" dirty="0"/>
          </a:p>
          <a:p>
            <a:endParaRPr lang="en-US" dirty="0"/>
          </a:p>
          <a:p>
            <a:r>
              <a:rPr lang="en-US" dirty="0"/>
              <a:t>https://www.freddiemac.com/research</a:t>
            </a:r>
          </a:p>
        </p:txBody>
      </p:sp>
    </p:spTree>
    <p:extLst>
      <p:ext uri="{BB962C8B-B14F-4D97-AF65-F5344CB8AC3E}">
        <p14:creationId xmlns:p14="http://schemas.microsoft.com/office/powerpoint/2010/main" val="15237467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0" y="0"/>
            <a:ext cx="0" cy="0"/>
          </a:xfrm>
          <a:prstGeom prst="rect">
            <a:avLst/>
          </a:prstGeom>
          <a:noFill/>
          <a:ln w="12700">
            <a:solidFill>
              <a:prstClr val="black"/>
            </a:solidFill>
          </a:ln>
        </p:spPr>
      </p:sp>
      <p:sp>
        <p:nvSpPr>
          <p:cNvPr id="3" name="Notes Placeholder"/>
          <p:cNvSpPr>
            <a:spLocks noGrp="1"/>
          </p:cNvSpPr>
          <p:nvPr>
            <p:ph type="body" idx="1"/>
          </p:nvPr>
        </p:nvSpPr>
        <p:spPr>
          <a:xfrm>
            <a:off x="0" y="0"/>
            <a:ext cx="5486400" cy="3600450"/>
          </a:xfrm>
          <a:prstGeom prst="rect">
            <a:avLst/>
          </a:prstGeom>
        </p:spPr>
        <p:txBody>
          <a:bodyPr/>
          <a:lstStyle/>
          <a:p>
            <a:r>
              <a:rPr lang="en-US" sz="1000" b="1" dirty="0"/>
              <a:t>Buyer</a:t>
            </a:r>
          </a:p>
          <a:p>
            <a:r>
              <a:rPr lang="en-US" sz="1000" b="1" dirty="0"/>
              <a:t>Power Agent</a:t>
            </a:r>
            <a:r>
              <a:rPr lang="en-US" sz="1000" b="1" dirty="0">
                <a:latin typeface="Tahoma" panose="020B0604030504040204" pitchFamily="34" charset="0"/>
                <a:ea typeface="Tahoma" panose="020B0604030504040204" pitchFamily="34" charset="0"/>
                <a:cs typeface="Tahoma" panose="020B0604030504040204" pitchFamily="34" charset="0"/>
              </a:rPr>
              <a:t>®</a:t>
            </a:r>
            <a:r>
              <a:rPr lang="en-US" sz="1000" b="1" dirty="0"/>
              <a:t> Point:</a:t>
            </a:r>
            <a:r>
              <a:rPr lang="en-US" sz="1000" dirty="0"/>
              <a:t> Real estate ALWAYS goes up, regardless what the economy or interest rates do. There is no waiting or trying to time the market</a:t>
            </a:r>
            <a:endParaRPr lang="en-US" sz="1000" u="none" dirty="0">
              <a:solidFill>
                <a:srgbClr val="000000">
                  <a:alpha val="100000"/>
                </a:srgbClr>
              </a:solidFill>
              <a:latin typeface="Calibri"/>
            </a:endParaRPr>
          </a:p>
          <a:p>
            <a:pPr marL="0" marR="0" lvl="0" indent="0" algn="l" fontAlgn="base">
              <a:lnSpc>
                <a:spcPct val="100000"/>
              </a:lnSpc>
            </a:pPr>
            <a:endParaRPr lang="en-US" sz="1000" u="none" dirty="0">
              <a:solidFill>
                <a:srgbClr val="000000">
                  <a:alpha val="100000"/>
                </a:srgbClr>
              </a:solidFill>
              <a:latin typeface="Calibri"/>
            </a:endParaRPr>
          </a:p>
          <a:p>
            <a:pPr marL="0" marR="0" lvl="0" indent="0" algn="l" fontAlgn="base">
              <a:lnSpc>
                <a:spcPct val="100000"/>
              </a:lnSpc>
            </a:pPr>
            <a:r>
              <a:rPr lang="en-US" sz="1000" u="none" dirty="0">
                <a:solidFill>
                  <a:srgbClr val="000000">
                    <a:alpha val="100000"/>
                  </a:srgbClr>
                </a:solidFill>
                <a:latin typeface="Calibri"/>
              </a:rPr>
              <a:t>Source: U.S. Census Bureau, U.S. Department of Housing and Urban Development, </a:t>
            </a:r>
          </a:p>
          <a:p>
            <a:pPr marL="0" marR="0" lvl="0" indent="0" algn="l" fontAlgn="base">
              <a:lnSpc>
                <a:spcPct val="100000"/>
              </a:lnSpc>
            </a:pPr>
            <a:endParaRPr lang="en-US" sz="1000" u="none" dirty="0">
              <a:solidFill>
                <a:srgbClr val="000000">
                  <a:alpha val="100000"/>
                </a:srgbClr>
              </a:solidFill>
              <a:latin typeface="Calibri"/>
            </a:endParaRPr>
          </a:p>
          <a:p>
            <a:pPr marL="0" marR="0" lvl="0" indent="0" algn="l" fontAlgn="base">
              <a:lnSpc>
                <a:spcPct val="100000"/>
              </a:lnSpc>
            </a:pPr>
            <a:r>
              <a:rPr lang="en-US" sz="1000" u="none" dirty="0">
                <a:solidFill>
                  <a:srgbClr val="000000">
                    <a:alpha val="100000"/>
                  </a:srgbClr>
                </a:solidFill>
                <a:latin typeface="Calibri"/>
              </a:rPr>
              <a:t>https://fred.stlouisfed.org/series/MSPUS,
July 3, 2022
</a:t>
            </a:r>
          </a:p>
        </p:txBody>
      </p:sp>
    </p:spTree>
    <p:extLst>
      <p:ext uri="{BB962C8B-B14F-4D97-AF65-F5344CB8AC3E}">
        <p14:creationId xmlns:p14="http://schemas.microsoft.com/office/powerpoint/2010/main" val="20885637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https://realtorparty.realtor/community-outreach/housing-opportunity</a:t>
            </a:r>
            <a:endParaRPr kumimoji="0" lang="en-US" sz="1200" b="0" i="0" u="none" strike="noStrike" cap="none" spc="0" normalizeH="0" baseline="0" dirty="0">
              <a:ln>
                <a:noFill/>
              </a:ln>
              <a:solidFill>
                <a:srgbClr val="000000"/>
              </a:solidFill>
              <a:effectLst/>
              <a:uFillTx/>
              <a:latin typeface="+mj-lt"/>
              <a:ea typeface="+mj-ea"/>
              <a:cs typeface="+mj-cs"/>
              <a:sym typeface="Calibri"/>
            </a:endParaRPr>
          </a:p>
          <a:p>
            <a:endParaRPr lang="en-US" dirty="0"/>
          </a:p>
        </p:txBody>
      </p:sp>
    </p:spTree>
    <p:extLst>
      <p:ext uri="{BB962C8B-B14F-4D97-AF65-F5344CB8AC3E}">
        <p14:creationId xmlns:p14="http://schemas.microsoft.com/office/powerpoint/2010/main" val="41824289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https://freddiemac.gcs-web.com/news-releases/news-release-details/freddie-mac-announces-landmark-equitable-housing-finance-plan?</a:t>
            </a:r>
          </a:p>
          <a:p>
            <a:endParaRPr lang="en-US" dirty="0"/>
          </a:p>
        </p:txBody>
      </p:sp>
    </p:spTree>
    <p:extLst>
      <p:ext uri="{BB962C8B-B14F-4D97-AF65-F5344CB8AC3E}">
        <p14:creationId xmlns:p14="http://schemas.microsoft.com/office/powerpoint/2010/main" val="1733203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Buyer</a:t>
            </a:r>
          </a:p>
          <a:p>
            <a:r>
              <a:rPr lang="en-US" sz="1200" b="1" dirty="0"/>
              <a:t>Power Agent</a:t>
            </a:r>
            <a:r>
              <a:rPr lang="en-US" sz="1200" b="1" dirty="0">
                <a:latin typeface="Tahoma" panose="020B0604030504040204" pitchFamily="34" charset="0"/>
                <a:ea typeface="Tahoma" panose="020B0604030504040204" pitchFamily="34" charset="0"/>
                <a:cs typeface="Tahoma" panose="020B0604030504040204" pitchFamily="34" charset="0"/>
              </a:rPr>
              <a:t>®</a:t>
            </a:r>
            <a:r>
              <a:rPr lang="en-US" sz="1200" b="1" dirty="0"/>
              <a:t> Point:</a:t>
            </a:r>
            <a:r>
              <a:rPr lang="en-US" sz="1200" dirty="0"/>
              <a:t> Help them see not to listen to people’s opinions (wait for prices to come down, wait for interest rates to come down, don’t rush it, it’s not a </a:t>
            </a:r>
            <a:r>
              <a:rPr lang="en-US" sz="1200" dirty="0" err="1"/>
              <a:t>sller’s</a:t>
            </a:r>
            <a:r>
              <a:rPr lang="en-US" sz="1200" dirty="0"/>
              <a:t> market anymore, etc.)</a:t>
            </a:r>
            <a:endParaRPr lang="en-US" dirty="0"/>
          </a:p>
        </p:txBody>
      </p:sp>
    </p:spTree>
    <p:extLst>
      <p:ext uri="{BB962C8B-B14F-4D97-AF65-F5344CB8AC3E}">
        <p14:creationId xmlns:p14="http://schemas.microsoft.com/office/powerpoint/2010/main" val="14297203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0" y="0"/>
            <a:ext cx="0" cy="0"/>
          </a:xfrm>
          <a:prstGeom prst="rect">
            <a:avLst/>
          </a:prstGeom>
          <a:noFill/>
          <a:ln w="12700">
            <a:solidFill>
              <a:prstClr val="black"/>
            </a:solidFill>
          </a:ln>
        </p:spPr>
      </p:sp>
      <p:sp>
        <p:nvSpPr>
          <p:cNvPr id="3" name="Notes Placeholder"/>
          <p:cNvSpPr>
            <a:spLocks noGrp="1"/>
          </p:cNvSpPr>
          <p:nvPr>
            <p:ph type="body" idx="1"/>
          </p:nvPr>
        </p:nvSpPr>
        <p:spPr>
          <a:xfrm>
            <a:off x="0" y="0"/>
            <a:ext cx="5486400" cy="3600450"/>
          </a:xfrm>
          <a:prstGeom prst="rect">
            <a:avLst/>
          </a:prstGeom>
        </p:spPr>
        <p:txBody>
          <a:bodyPr/>
          <a:lstStyle/>
          <a:p>
            <a:r>
              <a:rPr lang="en-US" sz="1000" b="1" dirty="0"/>
              <a:t>Buyer</a:t>
            </a:r>
          </a:p>
          <a:p>
            <a:r>
              <a:rPr lang="en-US" sz="1000" b="1" dirty="0"/>
              <a:t>Power Agent</a:t>
            </a:r>
            <a:r>
              <a:rPr lang="en-US" sz="1000" b="1" dirty="0">
                <a:latin typeface="Tahoma" panose="020B0604030504040204" pitchFamily="34" charset="0"/>
                <a:ea typeface="Tahoma" panose="020B0604030504040204" pitchFamily="34" charset="0"/>
                <a:cs typeface="Tahoma" panose="020B0604030504040204" pitchFamily="34" charset="0"/>
              </a:rPr>
              <a:t>®</a:t>
            </a:r>
            <a:r>
              <a:rPr lang="en-US" sz="1000" b="1" dirty="0"/>
              <a:t> Point:</a:t>
            </a:r>
            <a:r>
              <a:rPr lang="en-US" sz="1000" dirty="0"/>
              <a:t> Real estate ALWAYS goes up, regardless what the economy or interest rates do. There is no waiting or trying to time the market</a:t>
            </a:r>
            <a:endParaRPr lang="en-US" sz="1000" u="none" dirty="0">
              <a:solidFill>
                <a:srgbClr val="000000">
                  <a:alpha val="100000"/>
                </a:srgbClr>
              </a:solidFill>
              <a:latin typeface="Calibri"/>
            </a:endParaRPr>
          </a:p>
          <a:p>
            <a:pPr marL="0" marR="0" lvl="0" indent="0" algn="l" fontAlgn="base">
              <a:lnSpc>
                <a:spcPct val="100000"/>
              </a:lnSpc>
            </a:pPr>
            <a:endParaRPr lang="en-US" sz="1000" u="none" dirty="0">
              <a:solidFill>
                <a:srgbClr val="000000">
                  <a:alpha val="100000"/>
                </a:srgbClr>
              </a:solidFill>
              <a:latin typeface="Calibri"/>
            </a:endParaRPr>
          </a:p>
          <a:p>
            <a:pPr marL="0" marR="0" lvl="0" indent="0" algn="l" fontAlgn="base">
              <a:lnSpc>
                <a:spcPct val="100000"/>
              </a:lnSpc>
            </a:pPr>
            <a:r>
              <a:rPr lang="en-US" sz="1000" u="none" dirty="0">
                <a:solidFill>
                  <a:srgbClr val="000000">
                    <a:alpha val="100000"/>
                  </a:srgbClr>
                </a:solidFill>
                <a:latin typeface="Calibri"/>
              </a:rPr>
              <a:t>Source: U.S. Census Bureau, U.S. Department of Housing and Urban Development, </a:t>
            </a:r>
          </a:p>
          <a:p>
            <a:pPr marL="0" marR="0" lvl="0" indent="0" algn="l" fontAlgn="base">
              <a:lnSpc>
                <a:spcPct val="100000"/>
              </a:lnSpc>
            </a:pPr>
            <a:endParaRPr lang="en-US" sz="1000" u="none" dirty="0">
              <a:solidFill>
                <a:srgbClr val="000000">
                  <a:alpha val="100000"/>
                </a:srgbClr>
              </a:solidFill>
              <a:latin typeface="Calibri"/>
            </a:endParaRPr>
          </a:p>
          <a:p>
            <a:pPr marL="0" marR="0" lvl="0" indent="0" algn="l" fontAlgn="base">
              <a:lnSpc>
                <a:spcPct val="100000"/>
              </a:lnSpc>
            </a:pPr>
            <a:r>
              <a:rPr lang="en-US" sz="1000" u="none" dirty="0">
                <a:solidFill>
                  <a:srgbClr val="000000">
                    <a:alpha val="100000"/>
                  </a:srgbClr>
                </a:solidFill>
                <a:latin typeface="Calibri"/>
              </a:rPr>
              <a:t>https://fred.stlouisfed.org/series/MSPUS,
July 3, 2022
</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924869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1B32B76-E757-CFC8-0300-FF82E89ED96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B584CBD-7C92-4FBD-981D-3ADA95F91D36}"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Calibri"/>
                <a:sym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Calibri"/>
              <a:sym typeface="Times New Roman" panose="02020603050405020304" pitchFamily="18" charset="0"/>
            </a:endParaRPr>
          </a:p>
        </p:txBody>
      </p:sp>
      <p:sp>
        <p:nvSpPr>
          <p:cNvPr id="306178" name="Rectangle 2">
            <a:extLst>
              <a:ext uri="{FF2B5EF4-FFF2-40B4-BE49-F238E27FC236}">
                <a16:creationId xmlns:a16="http://schemas.microsoft.com/office/drawing/2014/main" id="{4A68856A-7C7F-5971-0458-8B586AEE85A5}"/>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06179" name="Rectangle 3">
            <a:extLst>
              <a:ext uri="{FF2B5EF4-FFF2-40B4-BE49-F238E27FC236}">
                <a16:creationId xmlns:a16="http://schemas.microsoft.com/office/drawing/2014/main" id="{19C1B3B5-8F94-F73C-1A43-B24ED0B65AFF}"/>
              </a:ext>
            </a:extLst>
          </p:cNvPr>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lIns="91425" tIns="45713" rIns="91425" bIns="45713"/>
          <a:lstStyle/>
          <a:p>
            <a:pPr marL="268288" indent="-228600">
              <a:spcBef>
                <a:spcPts val="450"/>
              </a:spcBef>
            </a:pPr>
            <a:endParaRPr lang="en-US" altLang="en-US" dirty="0">
              <a:solidFill>
                <a:srgbClr val="000000"/>
              </a:solidFill>
              <a:cs typeface="Times New Roman" panose="02020603050405020304" pitchFamily="18" charset="0"/>
              <a:sym typeface="Times New Roman" panose="02020603050405020304" pitchFamily="18" charset="0"/>
            </a:endParaRPr>
          </a:p>
        </p:txBody>
      </p:sp>
    </p:spTree>
    <p:extLst>
      <p:ext uri="{BB962C8B-B14F-4D97-AF65-F5344CB8AC3E}">
        <p14:creationId xmlns:p14="http://schemas.microsoft.com/office/powerpoint/2010/main" val="36554939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Seller</a:t>
            </a:r>
          </a:p>
          <a:p>
            <a:r>
              <a:rPr lang="en-US" b="1" dirty="0"/>
              <a:t>Power Agent</a:t>
            </a:r>
            <a:r>
              <a:rPr lang="en-US" b="1" dirty="0">
                <a:latin typeface="Tahoma" panose="020B0604030504040204" pitchFamily="34" charset="0"/>
                <a:ea typeface="Tahoma" panose="020B0604030504040204" pitchFamily="34" charset="0"/>
                <a:cs typeface="Tahoma" panose="020B0604030504040204" pitchFamily="34" charset="0"/>
              </a:rPr>
              <a:t>®</a:t>
            </a:r>
            <a:r>
              <a:rPr lang="en-US" b="1" dirty="0"/>
              <a:t> Point:</a:t>
            </a:r>
            <a:r>
              <a:rPr lang="en-US" dirty="0"/>
              <a:t> Now seems to be the best time to sell</a:t>
            </a:r>
          </a:p>
          <a:p>
            <a:endParaRPr lang="en-US" dirty="0"/>
          </a:p>
          <a:p>
            <a:endParaRPr lang="en-US" dirty="0"/>
          </a:p>
          <a:p>
            <a:r>
              <a:rPr lang="en-US" dirty="0"/>
              <a:t>https://time.com/6178366/house-prices-us/</a:t>
            </a:r>
          </a:p>
        </p:txBody>
      </p:sp>
    </p:spTree>
    <p:extLst>
      <p:ext uri="{BB962C8B-B14F-4D97-AF65-F5344CB8AC3E}">
        <p14:creationId xmlns:p14="http://schemas.microsoft.com/office/powerpoint/2010/main" val="1866315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Seller</a:t>
            </a:r>
          </a:p>
          <a:p>
            <a:r>
              <a:rPr lang="en-US" b="1" dirty="0"/>
              <a:t>Power Agent</a:t>
            </a:r>
            <a:r>
              <a:rPr lang="en-US" b="1" dirty="0">
                <a:latin typeface="Tahoma" panose="020B0604030504040204" pitchFamily="34" charset="0"/>
                <a:ea typeface="Tahoma" panose="020B0604030504040204" pitchFamily="34" charset="0"/>
                <a:cs typeface="Tahoma" panose="020B0604030504040204" pitchFamily="34" charset="0"/>
              </a:rPr>
              <a:t>®</a:t>
            </a:r>
            <a:r>
              <a:rPr lang="en-US" b="1" dirty="0"/>
              <a:t> Point: </a:t>
            </a:r>
            <a:r>
              <a:rPr lang="en-US" b="0" dirty="0"/>
              <a:t> Signs of weakness</a:t>
            </a:r>
          </a:p>
          <a:p>
            <a:endParaRPr lang="en-US" dirty="0"/>
          </a:p>
          <a:p>
            <a:r>
              <a:rPr lang="en-US" dirty="0"/>
              <a:t>https://www.reuters.com/markets/us/us-existing-home-sales-drop-two-year-low-may-2022-06-21/</a:t>
            </a:r>
          </a:p>
        </p:txBody>
      </p:sp>
    </p:spTree>
    <p:extLst>
      <p:ext uri="{BB962C8B-B14F-4D97-AF65-F5344CB8AC3E}">
        <p14:creationId xmlns:p14="http://schemas.microsoft.com/office/powerpoint/2010/main" val="13658538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Seller</a:t>
            </a:r>
          </a:p>
          <a:p>
            <a:r>
              <a:rPr lang="en-US" b="1" dirty="0"/>
              <a:t>Power Agent</a:t>
            </a:r>
            <a:r>
              <a:rPr lang="en-US" b="1" dirty="0">
                <a:latin typeface="Tahoma" panose="020B0604030504040204" pitchFamily="34" charset="0"/>
                <a:ea typeface="Tahoma" panose="020B0604030504040204" pitchFamily="34" charset="0"/>
                <a:cs typeface="Tahoma" panose="020B0604030504040204" pitchFamily="34" charset="0"/>
              </a:rPr>
              <a:t>®</a:t>
            </a:r>
            <a:r>
              <a:rPr lang="en-US" b="1" dirty="0"/>
              <a:t> Point:</a:t>
            </a:r>
            <a:r>
              <a:rPr lang="en-US" dirty="0"/>
              <a:t> Sales are way down as we said earlier because of interest rates taking buyers out of the market</a:t>
            </a:r>
          </a:p>
          <a:p>
            <a:endParaRPr lang="en-US" dirty="0"/>
          </a:p>
          <a:p>
            <a:r>
              <a:rPr lang="en-US" dirty="0"/>
              <a:t>https://fred.stlouisfed.org/</a:t>
            </a:r>
          </a:p>
        </p:txBody>
      </p:sp>
    </p:spTree>
    <p:extLst>
      <p:ext uri="{BB962C8B-B14F-4D97-AF65-F5344CB8AC3E}">
        <p14:creationId xmlns:p14="http://schemas.microsoft.com/office/powerpoint/2010/main" val="30314811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Seller</a:t>
            </a:r>
          </a:p>
          <a:p>
            <a:r>
              <a:rPr lang="en-US" b="1" dirty="0"/>
              <a:t>Power Agent</a:t>
            </a:r>
            <a:r>
              <a:rPr lang="en-US" b="1" dirty="0">
                <a:latin typeface="Tahoma" panose="020B0604030504040204" pitchFamily="34" charset="0"/>
                <a:ea typeface="Tahoma" panose="020B0604030504040204" pitchFamily="34" charset="0"/>
                <a:cs typeface="Tahoma" panose="020B0604030504040204" pitchFamily="34" charset="0"/>
              </a:rPr>
              <a:t>®</a:t>
            </a:r>
            <a:r>
              <a:rPr lang="en-US" b="1" dirty="0"/>
              <a:t> Point: </a:t>
            </a:r>
            <a:r>
              <a:rPr lang="en-US" b="0" dirty="0"/>
              <a:t> Signs of weakness. Sales are down to 5.4 millions and saturation rate (month supply of listings for sale) is at 2.6 months</a:t>
            </a:r>
          </a:p>
          <a:p>
            <a:endParaRPr lang="en-US" dirty="0"/>
          </a:p>
        </p:txBody>
      </p:sp>
    </p:spTree>
    <p:extLst>
      <p:ext uri="{BB962C8B-B14F-4D97-AF65-F5344CB8AC3E}">
        <p14:creationId xmlns:p14="http://schemas.microsoft.com/office/powerpoint/2010/main" val="14641428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Seller</a:t>
            </a:r>
          </a:p>
          <a:p>
            <a:r>
              <a:rPr lang="en-US" b="1" dirty="0"/>
              <a:t>Power Agent</a:t>
            </a:r>
            <a:r>
              <a:rPr lang="en-US" b="1" dirty="0">
                <a:latin typeface="Tahoma" panose="020B0604030504040204" pitchFamily="34" charset="0"/>
                <a:ea typeface="Tahoma" panose="020B0604030504040204" pitchFamily="34" charset="0"/>
                <a:cs typeface="Tahoma" panose="020B0604030504040204" pitchFamily="34" charset="0"/>
              </a:rPr>
              <a:t>®</a:t>
            </a:r>
            <a:r>
              <a:rPr lang="en-US" b="1" dirty="0"/>
              <a:t> Point:  </a:t>
            </a:r>
            <a:r>
              <a:rPr lang="en-US" b="0" dirty="0"/>
              <a:t>We are seeing less contracts because of interest rates</a:t>
            </a:r>
          </a:p>
          <a:p>
            <a:endParaRPr lang="en-US" dirty="0"/>
          </a:p>
          <a:p>
            <a:r>
              <a:rPr lang="en-US" dirty="0"/>
              <a:t>https://cdn.nar.realtor/sites/default/files/documents/2022-realtors-legislative-meetings-residential-economic-issues-and-trends-forum-lawrence-yun-presentation-slides-05-04-2022.pdf</a:t>
            </a:r>
          </a:p>
        </p:txBody>
      </p:sp>
    </p:spTree>
    <p:extLst>
      <p:ext uri="{BB962C8B-B14F-4D97-AF65-F5344CB8AC3E}">
        <p14:creationId xmlns:p14="http://schemas.microsoft.com/office/powerpoint/2010/main" val="17919566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1B32B76-E757-CFC8-0300-FF82E89ED96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B584CBD-7C92-4FBD-981D-3ADA95F91D36}"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Calibri"/>
                <a:sym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Calibri"/>
              <a:sym typeface="Times New Roman" panose="02020603050405020304" pitchFamily="18" charset="0"/>
            </a:endParaRPr>
          </a:p>
        </p:txBody>
      </p:sp>
      <p:sp>
        <p:nvSpPr>
          <p:cNvPr id="306178" name="Rectangle 2">
            <a:extLst>
              <a:ext uri="{FF2B5EF4-FFF2-40B4-BE49-F238E27FC236}">
                <a16:creationId xmlns:a16="http://schemas.microsoft.com/office/drawing/2014/main" id="{4A68856A-7C7F-5971-0458-8B586AEE85A5}"/>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06179" name="Rectangle 3">
            <a:extLst>
              <a:ext uri="{FF2B5EF4-FFF2-40B4-BE49-F238E27FC236}">
                <a16:creationId xmlns:a16="http://schemas.microsoft.com/office/drawing/2014/main" id="{19C1B3B5-8F94-F73C-1A43-B24ED0B65AFF}"/>
              </a:ext>
            </a:extLst>
          </p:cNvPr>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lIns="91425" tIns="45713" rIns="91425" bIns="45713"/>
          <a:lstStyle/>
          <a:p>
            <a:pPr marL="268288" indent="-228600">
              <a:spcBef>
                <a:spcPts val="450"/>
              </a:spcBef>
            </a:pPr>
            <a:endParaRPr lang="en-US" altLang="en-US" dirty="0">
              <a:solidFill>
                <a:srgbClr val="000000"/>
              </a:solidFill>
              <a:cs typeface="Times New Roman" panose="02020603050405020304" pitchFamily="18" charset="0"/>
              <a:sym typeface="Times New Roman" panose="02020603050405020304" pitchFamily="18" charset="0"/>
            </a:endParaRPr>
          </a:p>
        </p:txBody>
      </p:sp>
    </p:spTree>
    <p:extLst>
      <p:ext uri="{BB962C8B-B14F-4D97-AF65-F5344CB8AC3E}">
        <p14:creationId xmlns:p14="http://schemas.microsoft.com/office/powerpoint/2010/main" val="586800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https://www.capitaleconomics.com/publications/us-housing/us-housing-market-update/surge-in-mortgage-rates-makes-house-price-falls-likely/?login_time=d2b86056-1591-4b09-90c6-8302154afa00</a:t>
            </a:r>
          </a:p>
        </p:txBody>
      </p:sp>
    </p:spTree>
    <p:extLst>
      <p:ext uri="{BB962C8B-B14F-4D97-AF65-F5344CB8AC3E}">
        <p14:creationId xmlns:p14="http://schemas.microsoft.com/office/powerpoint/2010/main" val="5814527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Seller</a:t>
            </a:r>
          </a:p>
          <a:p>
            <a:pPr marL="0" marR="0" lvl="0" indent="0" defTabSz="914400" eaLnBrk="1" fontAlgn="auto" latinLnBrk="0" hangingPunct="1">
              <a:lnSpc>
                <a:spcPct val="100000"/>
              </a:lnSpc>
              <a:spcBef>
                <a:spcPts val="0"/>
              </a:spcBef>
              <a:spcAft>
                <a:spcPts val="0"/>
              </a:spcAft>
              <a:buClrTx/>
              <a:buSzTx/>
              <a:buFontTx/>
              <a:buNone/>
              <a:tabLst/>
              <a:defRPr/>
            </a:pPr>
            <a:r>
              <a:rPr lang="en-US" b="1" dirty="0"/>
              <a:t>Power Agent</a:t>
            </a:r>
            <a:r>
              <a:rPr lang="en-US" b="1" dirty="0">
                <a:latin typeface="Tahoma" panose="020B0604030504040204" pitchFamily="34" charset="0"/>
                <a:ea typeface="Tahoma" panose="020B0604030504040204" pitchFamily="34" charset="0"/>
                <a:cs typeface="Tahoma" panose="020B0604030504040204" pitchFamily="34" charset="0"/>
              </a:rPr>
              <a:t>®</a:t>
            </a:r>
            <a:r>
              <a:rPr lang="en-US" b="1" dirty="0"/>
              <a:t> Point:</a:t>
            </a:r>
            <a:r>
              <a:rPr lang="en-US" dirty="0"/>
              <a:t> </a:t>
            </a:r>
            <a:r>
              <a:rPr lang="en-US" b="0" i="0" dirty="0">
                <a:solidFill>
                  <a:srgbClr val="333333"/>
                </a:solidFill>
                <a:effectLst/>
                <a:latin typeface="Lucida Sans" panose="020B0602040502020204" pitchFamily="34" charset="0"/>
              </a:rPr>
              <a:t>An index above 100 signifies that family earning the median income has more than enough income to qualify for a mortgage loan on a median-priced home, assuming a 20 percent down payment. </a:t>
            </a:r>
            <a:endParaRPr lang="en-US" dirty="0"/>
          </a:p>
          <a:p>
            <a:endParaRPr lang="en-US" dirty="0"/>
          </a:p>
          <a:p>
            <a:r>
              <a:rPr lang="en-US" dirty="0"/>
              <a:t>It has become less affordable for buyers since rates starting going up, taking buyers out of the market, which will make it harder to sell.</a:t>
            </a:r>
          </a:p>
          <a:p>
            <a:endParaRPr lang="en-US" dirty="0"/>
          </a:p>
          <a:p>
            <a:r>
              <a:rPr lang="en-US" dirty="0"/>
              <a:t>https://fred.stlouisfed.org/</a:t>
            </a:r>
          </a:p>
        </p:txBody>
      </p:sp>
    </p:spTree>
    <p:extLst>
      <p:ext uri="{BB962C8B-B14F-4D97-AF65-F5344CB8AC3E}">
        <p14:creationId xmlns:p14="http://schemas.microsoft.com/office/powerpoint/2010/main" val="31816815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Buyer</a:t>
            </a:r>
          </a:p>
          <a:p>
            <a:r>
              <a:rPr lang="en-US" sz="1200" b="1" dirty="0"/>
              <a:t>Power Agent</a:t>
            </a:r>
            <a:r>
              <a:rPr lang="en-US" sz="1200" b="1" dirty="0">
                <a:latin typeface="Tahoma" panose="020B0604030504040204" pitchFamily="34" charset="0"/>
                <a:ea typeface="Tahoma" panose="020B0604030504040204" pitchFamily="34" charset="0"/>
                <a:cs typeface="Tahoma" panose="020B0604030504040204" pitchFamily="34" charset="0"/>
              </a:rPr>
              <a:t>®</a:t>
            </a:r>
            <a:r>
              <a:rPr lang="en-US" sz="1200" b="1" dirty="0"/>
              <a:t> Point:</a:t>
            </a:r>
            <a:r>
              <a:rPr lang="en-US" sz="1200" dirty="0"/>
              <a:t> Doing a “roleplay” of what the buyer would do, will help them see they can not time the market because we can not see the future. If they buy now (like people in December) the market could go down further. If they wait, we may be at a bottom and now they lose as values go up.</a:t>
            </a:r>
          </a:p>
          <a:p>
            <a:endParaRPr lang="en-US" sz="1200" dirty="0"/>
          </a:p>
          <a:p>
            <a:r>
              <a:rPr lang="en-US" sz="1200" dirty="0"/>
              <a:t>Timers LOSE Time</a:t>
            </a:r>
            <a:endParaRPr lang="en-US" dirty="0"/>
          </a:p>
        </p:txBody>
      </p:sp>
    </p:spTree>
    <p:extLst>
      <p:ext uri="{BB962C8B-B14F-4D97-AF65-F5344CB8AC3E}">
        <p14:creationId xmlns:p14="http://schemas.microsoft.com/office/powerpoint/2010/main" val="6465777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1B32B76-E757-CFC8-0300-FF82E89ED96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B584CBD-7C92-4FBD-981D-3ADA95F91D36}"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Calibri"/>
                <a:sym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Calibri"/>
              <a:sym typeface="Times New Roman" panose="02020603050405020304" pitchFamily="18" charset="0"/>
            </a:endParaRPr>
          </a:p>
        </p:txBody>
      </p:sp>
      <p:sp>
        <p:nvSpPr>
          <p:cNvPr id="306178" name="Rectangle 2">
            <a:extLst>
              <a:ext uri="{FF2B5EF4-FFF2-40B4-BE49-F238E27FC236}">
                <a16:creationId xmlns:a16="http://schemas.microsoft.com/office/drawing/2014/main" id="{4A68856A-7C7F-5971-0458-8B586AEE85A5}"/>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06179" name="Rectangle 3">
            <a:extLst>
              <a:ext uri="{FF2B5EF4-FFF2-40B4-BE49-F238E27FC236}">
                <a16:creationId xmlns:a16="http://schemas.microsoft.com/office/drawing/2014/main" id="{19C1B3B5-8F94-F73C-1A43-B24ED0B65AFF}"/>
              </a:ext>
            </a:extLst>
          </p:cNvPr>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lIns="91425" tIns="45713" rIns="91425" bIns="45713"/>
          <a:lstStyle/>
          <a:p>
            <a:pPr marL="268288" indent="-228600">
              <a:spcBef>
                <a:spcPts val="450"/>
              </a:spcBef>
            </a:pPr>
            <a:endParaRPr lang="en-US" altLang="en-US" dirty="0">
              <a:solidFill>
                <a:srgbClr val="000000"/>
              </a:solidFill>
              <a:cs typeface="Times New Roman" panose="02020603050405020304" pitchFamily="18" charset="0"/>
              <a:sym typeface="Times New Roman" panose="02020603050405020304" pitchFamily="18" charset="0"/>
            </a:endParaRPr>
          </a:p>
        </p:txBody>
      </p:sp>
    </p:spTree>
    <p:extLst>
      <p:ext uri="{BB962C8B-B14F-4D97-AF65-F5344CB8AC3E}">
        <p14:creationId xmlns:p14="http://schemas.microsoft.com/office/powerpoint/2010/main" val="113504940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Seller</a:t>
            </a:r>
          </a:p>
          <a:p>
            <a:r>
              <a:rPr lang="en-US" b="1" dirty="0"/>
              <a:t>Power Agent</a:t>
            </a:r>
            <a:r>
              <a:rPr lang="en-US" b="1" dirty="0">
                <a:latin typeface="Tahoma" panose="020B0604030504040204" pitchFamily="34" charset="0"/>
                <a:ea typeface="Tahoma" panose="020B0604030504040204" pitchFamily="34" charset="0"/>
                <a:cs typeface="Tahoma" panose="020B0604030504040204" pitchFamily="34" charset="0"/>
              </a:rPr>
              <a:t>®</a:t>
            </a:r>
            <a:r>
              <a:rPr lang="en-US" b="1" dirty="0"/>
              <a:t> Point:  </a:t>
            </a:r>
            <a:r>
              <a:rPr lang="en-US" b="0" dirty="0"/>
              <a:t>Not only do interest rates go up, but everything is more expensive, and buyers have to look at their monthly expenses</a:t>
            </a:r>
          </a:p>
          <a:p>
            <a:endParaRPr lang="en-US" dirty="0"/>
          </a:p>
          <a:p>
            <a:endParaRPr lang="en-US" b="0" dirty="0"/>
          </a:p>
          <a:p>
            <a:r>
              <a:rPr lang="en-US" b="0" dirty="0"/>
              <a:t>https://cdn.nar.realtor/sites/default/files/documents/2022-realtors-legislative-meetings-residential-economic-issues-and-trends-forum-lawrence-yun-presentation-slides-05-04-2022.pdf</a:t>
            </a:r>
          </a:p>
        </p:txBody>
      </p:sp>
    </p:spTree>
    <p:extLst>
      <p:ext uri="{BB962C8B-B14F-4D97-AF65-F5344CB8AC3E}">
        <p14:creationId xmlns:p14="http://schemas.microsoft.com/office/powerpoint/2010/main" val="19783846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Seller</a:t>
            </a:r>
          </a:p>
          <a:p>
            <a:r>
              <a:rPr lang="en-US" b="1" dirty="0"/>
              <a:t>Power Agent</a:t>
            </a:r>
            <a:r>
              <a:rPr lang="en-US" b="1" dirty="0">
                <a:latin typeface="Tahoma" panose="020B0604030504040204" pitchFamily="34" charset="0"/>
                <a:ea typeface="Tahoma" panose="020B0604030504040204" pitchFamily="34" charset="0"/>
                <a:cs typeface="Tahoma" panose="020B0604030504040204" pitchFamily="34" charset="0"/>
              </a:rPr>
              <a:t>®</a:t>
            </a:r>
            <a:r>
              <a:rPr lang="en-US" b="1" dirty="0"/>
              <a:t> Point:</a:t>
            </a:r>
            <a:r>
              <a:rPr lang="en-US" dirty="0"/>
              <a:t> There has never been a time since 1978 where people are negative on buying a house. This could put pressure on pricing and how long it takes to sell.</a:t>
            </a:r>
          </a:p>
          <a:p>
            <a:endParaRPr lang="en-US" dirty="0"/>
          </a:p>
        </p:txBody>
      </p:sp>
    </p:spTree>
    <p:extLst>
      <p:ext uri="{BB962C8B-B14F-4D97-AF65-F5344CB8AC3E}">
        <p14:creationId xmlns:p14="http://schemas.microsoft.com/office/powerpoint/2010/main" val="702184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Seller</a:t>
            </a:r>
          </a:p>
          <a:p>
            <a:r>
              <a:rPr lang="en-US" b="1" dirty="0"/>
              <a:t>Power Agent</a:t>
            </a:r>
            <a:r>
              <a:rPr lang="en-US" b="1" dirty="0">
                <a:latin typeface="Tahoma" panose="020B0604030504040204" pitchFamily="34" charset="0"/>
                <a:ea typeface="Tahoma" panose="020B0604030504040204" pitchFamily="34" charset="0"/>
                <a:cs typeface="Tahoma" panose="020B0604030504040204" pitchFamily="34" charset="0"/>
              </a:rPr>
              <a:t>®</a:t>
            </a:r>
            <a:r>
              <a:rPr lang="en-US" b="1" dirty="0"/>
              <a:t> Point: </a:t>
            </a:r>
            <a:r>
              <a:rPr lang="en-US" b="0" dirty="0"/>
              <a:t> Signs of weakness</a:t>
            </a:r>
          </a:p>
          <a:p>
            <a:endParaRPr lang="en-US" dirty="0"/>
          </a:p>
          <a:p>
            <a:r>
              <a:rPr lang="en-US" dirty="0"/>
              <a:t>https://www.reuters.com/markets/us/us-housing-hold-ups-put-thousands-jobs-line-2022-07-01/</a:t>
            </a:r>
          </a:p>
        </p:txBody>
      </p:sp>
    </p:spTree>
    <p:extLst>
      <p:ext uri="{BB962C8B-B14F-4D97-AF65-F5344CB8AC3E}">
        <p14:creationId xmlns:p14="http://schemas.microsoft.com/office/powerpoint/2010/main" val="52851658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Seller</a:t>
            </a:r>
          </a:p>
          <a:p>
            <a:r>
              <a:rPr lang="en-US" b="1" dirty="0"/>
              <a:t>Power Agent</a:t>
            </a:r>
            <a:r>
              <a:rPr lang="en-US" b="1" dirty="0">
                <a:latin typeface="Tahoma" panose="020B0604030504040204" pitchFamily="34" charset="0"/>
                <a:ea typeface="Tahoma" panose="020B0604030504040204" pitchFamily="34" charset="0"/>
                <a:cs typeface="Tahoma" panose="020B0604030504040204" pitchFamily="34" charset="0"/>
              </a:rPr>
              <a:t>®</a:t>
            </a:r>
            <a:r>
              <a:rPr lang="en-US" b="1" dirty="0"/>
              <a:t> Point:</a:t>
            </a:r>
            <a:r>
              <a:rPr lang="en-US" dirty="0"/>
              <a:t> If a recession hits, that might negatively impact a seller.</a:t>
            </a:r>
          </a:p>
          <a:p>
            <a:endParaRPr lang="en-US" dirty="0"/>
          </a:p>
          <a:p>
            <a:r>
              <a:rPr lang="en-US" dirty="0"/>
              <a:t>https://www.zillow.com/research/zhpe-q2-2022-not-a-bubble-31093/</a:t>
            </a:r>
          </a:p>
        </p:txBody>
      </p:sp>
    </p:spTree>
    <p:extLst>
      <p:ext uri="{BB962C8B-B14F-4D97-AF65-F5344CB8AC3E}">
        <p14:creationId xmlns:p14="http://schemas.microsoft.com/office/powerpoint/2010/main" val="183348781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1B32B76-E757-CFC8-0300-FF82E89ED96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B584CBD-7C92-4FBD-981D-3ADA95F91D36}"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Calibri"/>
                <a:sym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Calibri"/>
              <a:sym typeface="Times New Roman" panose="02020603050405020304" pitchFamily="18" charset="0"/>
            </a:endParaRPr>
          </a:p>
        </p:txBody>
      </p:sp>
      <p:sp>
        <p:nvSpPr>
          <p:cNvPr id="306178" name="Rectangle 2">
            <a:extLst>
              <a:ext uri="{FF2B5EF4-FFF2-40B4-BE49-F238E27FC236}">
                <a16:creationId xmlns:a16="http://schemas.microsoft.com/office/drawing/2014/main" id="{4A68856A-7C7F-5971-0458-8B586AEE85A5}"/>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06179" name="Rectangle 3">
            <a:extLst>
              <a:ext uri="{FF2B5EF4-FFF2-40B4-BE49-F238E27FC236}">
                <a16:creationId xmlns:a16="http://schemas.microsoft.com/office/drawing/2014/main" id="{19C1B3B5-8F94-F73C-1A43-B24ED0B65AFF}"/>
              </a:ext>
            </a:extLst>
          </p:cNvPr>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lIns="91425" tIns="45713" rIns="91425" bIns="45713"/>
          <a:lstStyle/>
          <a:p>
            <a:pPr marL="268288" indent="-228600">
              <a:spcBef>
                <a:spcPts val="450"/>
              </a:spcBef>
            </a:pPr>
            <a:endParaRPr lang="en-US" altLang="en-US" dirty="0">
              <a:solidFill>
                <a:srgbClr val="000000"/>
              </a:solidFill>
              <a:cs typeface="Times New Roman" panose="02020603050405020304" pitchFamily="18" charset="0"/>
              <a:sym typeface="Times New Roman" panose="02020603050405020304" pitchFamily="18" charset="0"/>
            </a:endParaRPr>
          </a:p>
        </p:txBody>
      </p:sp>
    </p:spTree>
    <p:extLst>
      <p:ext uri="{BB962C8B-B14F-4D97-AF65-F5344CB8AC3E}">
        <p14:creationId xmlns:p14="http://schemas.microsoft.com/office/powerpoint/2010/main" val="405629529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Seller</a:t>
            </a:r>
          </a:p>
          <a:p>
            <a:r>
              <a:rPr lang="en-US" sz="1200" b="1" dirty="0"/>
              <a:t>Power Agent</a:t>
            </a:r>
            <a:r>
              <a:rPr lang="en-US" sz="1200" b="1" dirty="0">
                <a:latin typeface="Tahoma" panose="020B0604030504040204" pitchFamily="34" charset="0"/>
                <a:ea typeface="Tahoma" panose="020B0604030504040204" pitchFamily="34" charset="0"/>
                <a:cs typeface="Tahoma" panose="020B0604030504040204" pitchFamily="34" charset="0"/>
              </a:rPr>
              <a:t>®</a:t>
            </a:r>
            <a:r>
              <a:rPr lang="en-US" sz="1200" b="1" dirty="0"/>
              <a:t> Point:</a:t>
            </a:r>
            <a:r>
              <a:rPr lang="en-US" sz="1200" dirty="0"/>
              <a:t> Price to sell now before the market changes</a:t>
            </a:r>
          </a:p>
          <a:p>
            <a:endParaRPr lang="en-US" b="0" dirty="0"/>
          </a:p>
          <a:p>
            <a:r>
              <a:rPr lang="en-US" dirty="0"/>
              <a:t>https://www.bankrate.com/real-estate/is-the-housing-market-about-to-crash/#:~:text=Home%20sales%20fell%208.6%20percent,May%202021%20to%20May%202022.</a:t>
            </a:r>
          </a:p>
        </p:txBody>
      </p:sp>
    </p:spTree>
    <p:extLst>
      <p:ext uri="{BB962C8B-B14F-4D97-AF65-F5344CB8AC3E}">
        <p14:creationId xmlns:p14="http://schemas.microsoft.com/office/powerpoint/2010/main" val="292744885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Seller</a:t>
            </a:r>
          </a:p>
          <a:p>
            <a:r>
              <a:rPr lang="en-US" b="1" dirty="0"/>
              <a:t>Power Agent</a:t>
            </a:r>
            <a:r>
              <a:rPr lang="en-US" b="1" dirty="0">
                <a:latin typeface="Tahoma" panose="020B0604030504040204" pitchFamily="34" charset="0"/>
                <a:ea typeface="Tahoma" panose="020B0604030504040204" pitchFamily="34" charset="0"/>
                <a:cs typeface="Tahoma" panose="020B0604030504040204" pitchFamily="34" charset="0"/>
              </a:rPr>
              <a:t>®</a:t>
            </a:r>
            <a:r>
              <a:rPr lang="en-US" b="1" dirty="0"/>
              <a:t> Point:</a:t>
            </a:r>
            <a:r>
              <a:rPr lang="en-US" b="0" dirty="0"/>
              <a:t> Now is the time to sell</a:t>
            </a:r>
          </a:p>
          <a:p>
            <a:endParaRPr lang="en-US" dirty="0"/>
          </a:p>
          <a:p>
            <a:r>
              <a:rPr lang="en-US" dirty="0"/>
              <a:t>https://moneywise.com/investing/stocks/housing-correction-is-dead-ahead-warns-moodys-chief-economist</a:t>
            </a:r>
          </a:p>
        </p:txBody>
      </p:sp>
    </p:spTree>
    <p:extLst>
      <p:ext uri="{BB962C8B-B14F-4D97-AF65-F5344CB8AC3E}">
        <p14:creationId xmlns:p14="http://schemas.microsoft.com/office/powerpoint/2010/main" val="220662729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Seller</a:t>
            </a:r>
          </a:p>
          <a:p>
            <a:r>
              <a:rPr lang="en-US" b="1" dirty="0"/>
              <a:t>Power Agent</a:t>
            </a:r>
            <a:r>
              <a:rPr lang="en-US" b="1" dirty="0">
                <a:latin typeface="Tahoma" panose="020B0604030504040204" pitchFamily="34" charset="0"/>
                <a:ea typeface="Tahoma" panose="020B0604030504040204" pitchFamily="34" charset="0"/>
                <a:cs typeface="Tahoma" panose="020B0604030504040204" pitchFamily="34" charset="0"/>
              </a:rPr>
              <a:t>®</a:t>
            </a:r>
            <a:r>
              <a:rPr lang="en-US" b="1" dirty="0"/>
              <a:t> Point:</a:t>
            </a:r>
            <a:r>
              <a:rPr lang="en-US" dirty="0"/>
              <a:t> Prices going up are slowing down</a:t>
            </a:r>
          </a:p>
          <a:p>
            <a:pPr marL="0" marR="0" lvl="0" indent="0" algn="l" defTabSz="914400" eaLnBrk="1" fontAlgn="auto" latinLnBrk="0" hangingPunct="1">
              <a:lnSpc>
                <a:spcPct val="100000"/>
              </a:lnSpc>
              <a:spcBef>
                <a:spcPts val="0"/>
              </a:spcBef>
              <a:spcAft>
                <a:spcPts val="0"/>
              </a:spcAft>
              <a:buClrTx/>
              <a:buSzTx/>
              <a:buFontTx/>
              <a:buNone/>
              <a:tabLst/>
              <a:defRPr/>
            </a:pPr>
            <a:endParaRPr lang="en-US" b="0" i="0" dirty="0">
              <a:effectLst/>
              <a:latin typeface="Poppins" panose="00000500000000000000" pitchFamily="2" charset="0"/>
            </a:endParaRPr>
          </a:p>
          <a:p>
            <a:pPr marL="0" marR="0" lvl="0" indent="0" algn="l" defTabSz="914400" eaLnBrk="1" fontAlgn="auto" latinLnBrk="0" hangingPunct="1">
              <a:lnSpc>
                <a:spcPct val="100000"/>
              </a:lnSpc>
              <a:spcBef>
                <a:spcPts val="0"/>
              </a:spcBef>
              <a:spcAft>
                <a:spcPts val="0"/>
              </a:spcAft>
              <a:buClrTx/>
              <a:buSzTx/>
              <a:buFontTx/>
              <a:buNone/>
              <a:tabLst/>
              <a:defRPr/>
            </a:pPr>
            <a:r>
              <a:rPr lang="en-US" b="0" i="0" dirty="0">
                <a:effectLst/>
                <a:latin typeface="Poppins" panose="00000500000000000000" pitchFamily="2" charset="0"/>
              </a:rPr>
              <a:t>Month-to-Month </a:t>
            </a:r>
            <a:r>
              <a:rPr lang="en-US" b="1" i="0" dirty="0">
                <a:effectLst/>
                <a:latin typeface="Poppins" panose="00000500000000000000" pitchFamily="2" charset="0"/>
              </a:rPr>
              <a:t>Price Growth </a:t>
            </a:r>
            <a:r>
              <a:rPr lang="en-US" b="0" i="0" dirty="0">
                <a:effectLst/>
                <a:latin typeface="Poppins" panose="00000500000000000000" pitchFamily="2" charset="0"/>
              </a:rPr>
              <a:t>Slowing in April but Still Second Highest in Data History for April  </a:t>
            </a:r>
          </a:p>
          <a:p>
            <a:r>
              <a:rPr lang="en-US" dirty="0"/>
              <a:t>https://www.corelogic.com/intelligence/reports/case-shiller-index/us-sp-corelogic-case-shiller-index-turns-the-corner-again-up-20-4-annually-in-april-but-down-from-march/</a:t>
            </a:r>
          </a:p>
        </p:txBody>
      </p:sp>
    </p:spTree>
    <p:extLst>
      <p:ext uri="{BB962C8B-B14F-4D97-AF65-F5344CB8AC3E}">
        <p14:creationId xmlns:p14="http://schemas.microsoft.com/office/powerpoint/2010/main" val="251714844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Seller</a:t>
            </a:r>
          </a:p>
          <a:p>
            <a:r>
              <a:rPr lang="en-US" b="1" dirty="0"/>
              <a:t>Power Agent</a:t>
            </a:r>
            <a:r>
              <a:rPr lang="en-US" b="1" dirty="0">
                <a:latin typeface="Tahoma" panose="020B0604030504040204" pitchFamily="34" charset="0"/>
                <a:ea typeface="Tahoma" panose="020B0604030504040204" pitchFamily="34" charset="0"/>
                <a:cs typeface="Tahoma" panose="020B0604030504040204" pitchFamily="34" charset="0"/>
              </a:rPr>
              <a:t>®</a:t>
            </a:r>
            <a:r>
              <a:rPr lang="en-US" b="1" dirty="0"/>
              <a:t> Point: </a:t>
            </a:r>
            <a:r>
              <a:rPr lang="en-US" b="0" i="0" dirty="0">
                <a:solidFill>
                  <a:srgbClr val="000000"/>
                </a:solidFill>
                <a:effectLst/>
                <a:latin typeface="Source Sans Pro" panose="020B0503030403020204" pitchFamily="34" charset="0"/>
              </a:rPr>
              <a:t>The CoreLogic HPI Forecast indicates that home prices will increase on a month-over-month basis by 1.2% from April 2022 to May 2022 and on a year-over-year basis by 5.6% from April 2022 to April 2023. Therefore, prices are still going to rise but much slower than what we have seen</a:t>
            </a:r>
          </a:p>
          <a:p>
            <a:endParaRPr lang="en-US" b="0" i="0" dirty="0">
              <a:solidFill>
                <a:srgbClr val="000000"/>
              </a:solidFill>
              <a:effectLst/>
              <a:latin typeface="Source Sans Pro" panose="020B0503030403020204" pitchFamily="34" charset="0"/>
            </a:endParaRPr>
          </a:p>
          <a:p>
            <a:r>
              <a:rPr lang="en-US" dirty="0"/>
              <a:t>https://www.corelogic.com/intelligence/u-s-home-price-insights/</a:t>
            </a:r>
          </a:p>
        </p:txBody>
      </p:sp>
    </p:spTree>
    <p:extLst>
      <p:ext uri="{BB962C8B-B14F-4D97-AF65-F5344CB8AC3E}">
        <p14:creationId xmlns:p14="http://schemas.microsoft.com/office/powerpoint/2010/main" val="26459251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Buyer</a:t>
            </a:r>
          </a:p>
          <a:p>
            <a:r>
              <a:rPr lang="en-US" sz="1200" b="1" dirty="0"/>
              <a:t>Power Agent</a:t>
            </a:r>
            <a:r>
              <a:rPr lang="en-US" sz="1200" b="1" dirty="0">
                <a:latin typeface="Tahoma" panose="020B0604030504040204" pitchFamily="34" charset="0"/>
                <a:ea typeface="Tahoma" panose="020B0604030504040204" pitchFamily="34" charset="0"/>
                <a:cs typeface="Tahoma" panose="020B0604030504040204" pitchFamily="34" charset="0"/>
              </a:rPr>
              <a:t>®</a:t>
            </a:r>
            <a:r>
              <a:rPr lang="en-US" sz="1200" b="1" dirty="0"/>
              <a:t> Point:</a:t>
            </a:r>
            <a:r>
              <a:rPr lang="en-US" sz="1200" dirty="0"/>
              <a:t> Doing a “roleplay” of what the buyer would do, will help them see they can not time the market because we can not see the future. If they buy now (like people in December) the market could go down further. If they wait, we may be at a bottom and now they lose as values go up.</a:t>
            </a:r>
          </a:p>
          <a:p>
            <a:endParaRPr lang="en-US" sz="1200" dirty="0"/>
          </a:p>
          <a:p>
            <a:r>
              <a:rPr lang="en-US" sz="1200" dirty="0"/>
              <a:t>Timers LOSE Time</a:t>
            </a:r>
            <a:endParaRPr lang="en-US" dirty="0"/>
          </a:p>
        </p:txBody>
      </p:sp>
    </p:spTree>
    <p:extLst>
      <p:ext uri="{BB962C8B-B14F-4D97-AF65-F5344CB8AC3E}">
        <p14:creationId xmlns:p14="http://schemas.microsoft.com/office/powerpoint/2010/main" val="274633937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Seller</a:t>
            </a:r>
          </a:p>
          <a:p>
            <a:r>
              <a:rPr lang="en-US" b="1" dirty="0"/>
              <a:t>Power Agent</a:t>
            </a:r>
            <a:r>
              <a:rPr lang="en-US" b="1" dirty="0">
                <a:latin typeface="Tahoma" panose="020B0604030504040204" pitchFamily="34" charset="0"/>
                <a:ea typeface="Tahoma" panose="020B0604030504040204" pitchFamily="34" charset="0"/>
                <a:cs typeface="Tahoma" panose="020B0604030504040204" pitchFamily="34" charset="0"/>
              </a:rPr>
              <a:t>®</a:t>
            </a:r>
            <a:r>
              <a:rPr lang="en-US" b="1" dirty="0"/>
              <a:t> Point:  </a:t>
            </a:r>
            <a:r>
              <a:rPr lang="en-US" b="0" dirty="0"/>
              <a:t>Notice the possible decline in price growth</a:t>
            </a:r>
            <a:endParaRPr lang="en-US" dirty="0"/>
          </a:p>
        </p:txBody>
      </p:sp>
    </p:spTree>
    <p:extLst>
      <p:ext uri="{BB962C8B-B14F-4D97-AF65-F5344CB8AC3E}">
        <p14:creationId xmlns:p14="http://schemas.microsoft.com/office/powerpoint/2010/main" val="5428462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1B32B76-E757-CFC8-0300-FF82E89ED96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B584CBD-7C92-4FBD-981D-3ADA95F91D36}"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Calibri"/>
                <a:sym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Calibri"/>
              <a:sym typeface="Times New Roman" panose="02020603050405020304" pitchFamily="18" charset="0"/>
            </a:endParaRPr>
          </a:p>
        </p:txBody>
      </p:sp>
      <p:sp>
        <p:nvSpPr>
          <p:cNvPr id="306178" name="Rectangle 2">
            <a:extLst>
              <a:ext uri="{FF2B5EF4-FFF2-40B4-BE49-F238E27FC236}">
                <a16:creationId xmlns:a16="http://schemas.microsoft.com/office/drawing/2014/main" id="{4A68856A-7C7F-5971-0458-8B586AEE85A5}"/>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06179" name="Rectangle 3">
            <a:extLst>
              <a:ext uri="{FF2B5EF4-FFF2-40B4-BE49-F238E27FC236}">
                <a16:creationId xmlns:a16="http://schemas.microsoft.com/office/drawing/2014/main" id="{19C1B3B5-8F94-F73C-1A43-B24ED0B65AFF}"/>
              </a:ext>
            </a:extLst>
          </p:cNvPr>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lIns="91425" tIns="45713" rIns="91425" bIns="45713"/>
          <a:lstStyle/>
          <a:p>
            <a:pPr marL="268288" indent="-228600">
              <a:spcBef>
                <a:spcPts val="450"/>
              </a:spcBef>
            </a:pPr>
            <a:endParaRPr lang="en-US" altLang="en-US" dirty="0">
              <a:solidFill>
                <a:srgbClr val="000000"/>
              </a:solidFill>
              <a:cs typeface="Times New Roman" panose="02020603050405020304" pitchFamily="18" charset="0"/>
              <a:sym typeface="Times New Roman" panose="02020603050405020304" pitchFamily="18" charset="0"/>
            </a:endParaRPr>
          </a:p>
        </p:txBody>
      </p:sp>
    </p:spTree>
    <p:extLst>
      <p:ext uri="{BB962C8B-B14F-4D97-AF65-F5344CB8AC3E}">
        <p14:creationId xmlns:p14="http://schemas.microsoft.com/office/powerpoint/2010/main" val="28888591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Seller</a:t>
            </a:r>
          </a:p>
          <a:p>
            <a:r>
              <a:rPr lang="en-US" b="1" dirty="0"/>
              <a:t>Power Agent</a:t>
            </a:r>
            <a:r>
              <a:rPr lang="en-US" b="1" dirty="0">
                <a:latin typeface="Tahoma" panose="020B0604030504040204" pitchFamily="34" charset="0"/>
                <a:ea typeface="Tahoma" panose="020B0604030504040204" pitchFamily="34" charset="0"/>
                <a:cs typeface="Tahoma" panose="020B0604030504040204" pitchFamily="34" charset="0"/>
              </a:rPr>
              <a:t>®</a:t>
            </a:r>
            <a:r>
              <a:rPr lang="en-US" b="1" dirty="0"/>
              <a:t> Point: </a:t>
            </a:r>
            <a:r>
              <a:rPr lang="en-US" b="0" dirty="0"/>
              <a:t> Even Florida is showing signs of weakness</a:t>
            </a:r>
          </a:p>
          <a:p>
            <a:endParaRPr lang="en-US" b="0" dirty="0"/>
          </a:p>
          <a:p>
            <a:r>
              <a:rPr lang="en-US" b="0" dirty="0"/>
              <a:t>https://fortune.com/2022/07/02/this-florida-housing-market-used-to-be-the-hottest-in-the-country-now-the-wild-party-is-cooling-off/</a:t>
            </a:r>
          </a:p>
        </p:txBody>
      </p:sp>
    </p:spTree>
    <p:extLst>
      <p:ext uri="{BB962C8B-B14F-4D97-AF65-F5344CB8AC3E}">
        <p14:creationId xmlns:p14="http://schemas.microsoft.com/office/powerpoint/2010/main" val="405014227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Seller</a:t>
            </a:r>
          </a:p>
          <a:p>
            <a:r>
              <a:rPr lang="en-US" b="1" dirty="0"/>
              <a:t>Power Agent</a:t>
            </a:r>
            <a:r>
              <a:rPr lang="en-US" b="1" dirty="0">
                <a:latin typeface="Tahoma" panose="020B0604030504040204" pitchFamily="34" charset="0"/>
                <a:ea typeface="Tahoma" panose="020B0604030504040204" pitchFamily="34" charset="0"/>
                <a:cs typeface="Tahoma" panose="020B0604030504040204" pitchFamily="34" charset="0"/>
              </a:rPr>
              <a:t>®</a:t>
            </a:r>
            <a:r>
              <a:rPr lang="en-US" b="1" dirty="0"/>
              <a:t> Point:  </a:t>
            </a:r>
            <a:r>
              <a:rPr lang="en-US" b="0" dirty="0"/>
              <a:t>You will notice that it always takes longer to sell a house after August (except for pandemic year of 2020)</a:t>
            </a:r>
          </a:p>
          <a:p>
            <a:endParaRPr lang="en-US" dirty="0"/>
          </a:p>
          <a:p>
            <a:r>
              <a:rPr lang="en-US" dirty="0"/>
              <a:t>https://www.realtor.com/research/june-2022-data</a:t>
            </a:r>
          </a:p>
          <a:p>
            <a:endParaRPr lang="en-US" dirty="0"/>
          </a:p>
          <a:p>
            <a:endParaRPr lang="en-US" dirty="0"/>
          </a:p>
        </p:txBody>
      </p:sp>
    </p:spTree>
    <p:extLst>
      <p:ext uri="{BB962C8B-B14F-4D97-AF65-F5344CB8AC3E}">
        <p14:creationId xmlns:p14="http://schemas.microsoft.com/office/powerpoint/2010/main" val="385758330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1B32B76-E757-CFC8-0300-FF82E89ED96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B584CBD-7C92-4FBD-981D-3ADA95F91D36}"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Calibri"/>
                <a:sym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Calibri"/>
              <a:sym typeface="Times New Roman" panose="02020603050405020304" pitchFamily="18" charset="0"/>
            </a:endParaRPr>
          </a:p>
        </p:txBody>
      </p:sp>
      <p:sp>
        <p:nvSpPr>
          <p:cNvPr id="306178" name="Rectangle 2">
            <a:extLst>
              <a:ext uri="{FF2B5EF4-FFF2-40B4-BE49-F238E27FC236}">
                <a16:creationId xmlns:a16="http://schemas.microsoft.com/office/drawing/2014/main" id="{4A68856A-7C7F-5971-0458-8B586AEE85A5}"/>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06179" name="Rectangle 3">
            <a:extLst>
              <a:ext uri="{FF2B5EF4-FFF2-40B4-BE49-F238E27FC236}">
                <a16:creationId xmlns:a16="http://schemas.microsoft.com/office/drawing/2014/main" id="{19C1B3B5-8F94-F73C-1A43-B24ED0B65AFF}"/>
              </a:ext>
            </a:extLst>
          </p:cNvPr>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lIns="91425" tIns="45713" rIns="91425" bIns="45713"/>
          <a:lstStyle/>
          <a:p>
            <a:pPr marL="268288" indent="-228600">
              <a:spcBef>
                <a:spcPts val="450"/>
              </a:spcBef>
            </a:pPr>
            <a:endParaRPr lang="en-US" altLang="en-US" dirty="0">
              <a:solidFill>
                <a:srgbClr val="000000"/>
              </a:solidFill>
              <a:cs typeface="Times New Roman" panose="02020603050405020304" pitchFamily="18" charset="0"/>
              <a:sym typeface="Times New Roman" panose="02020603050405020304" pitchFamily="18" charset="0"/>
            </a:endParaRPr>
          </a:p>
        </p:txBody>
      </p:sp>
    </p:spTree>
    <p:extLst>
      <p:ext uri="{BB962C8B-B14F-4D97-AF65-F5344CB8AC3E}">
        <p14:creationId xmlns:p14="http://schemas.microsoft.com/office/powerpoint/2010/main" val="388963024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Seller</a:t>
            </a:r>
          </a:p>
          <a:p>
            <a:r>
              <a:rPr lang="en-US" b="1" dirty="0"/>
              <a:t>Power Agent</a:t>
            </a:r>
            <a:r>
              <a:rPr lang="en-US" b="1" dirty="0">
                <a:latin typeface="Tahoma" panose="020B0604030504040204" pitchFamily="34" charset="0"/>
                <a:ea typeface="Tahoma" panose="020B0604030504040204" pitchFamily="34" charset="0"/>
                <a:cs typeface="Tahoma" panose="020B0604030504040204" pitchFamily="34" charset="0"/>
              </a:rPr>
              <a:t>®</a:t>
            </a:r>
            <a:r>
              <a:rPr lang="en-US" b="1" dirty="0"/>
              <a:t> Point:  </a:t>
            </a:r>
            <a:r>
              <a:rPr lang="en-US" b="0" dirty="0"/>
              <a:t>You More houses, more competition which forces sellers to lower prices</a:t>
            </a:r>
          </a:p>
          <a:p>
            <a:endParaRPr lang="en-US" dirty="0"/>
          </a:p>
          <a:p>
            <a:r>
              <a:rPr lang="en-US" dirty="0"/>
              <a:t>https://www.washingtonpost.com/business/2022/05/31/more-homes-coming-market-sale-report-finds/</a:t>
            </a:r>
          </a:p>
        </p:txBody>
      </p:sp>
    </p:spTree>
    <p:extLst>
      <p:ext uri="{BB962C8B-B14F-4D97-AF65-F5344CB8AC3E}">
        <p14:creationId xmlns:p14="http://schemas.microsoft.com/office/powerpoint/2010/main" val="27348716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Seller</a:t>
            </a:r>
          </a:p>
          <a:p>
            <a:r>
              <a:rPr lang="en-US" b="1" dirty="0"/>
              <a:t>Power Agent</a:t>
            </a:r>
            <a:r>
              <a:rPr lang="en-US" b="1" dirty="0">
                <a:latin typeface="Tahoma" panose="020B0604030504040204" pitchFamily="34" charset="0"/>
                <a:ea typeface="Tahoma" panose="020B0604030504040204" pitchFamily="34" charset="0"/>
                <a:cs typeface="Tahoma" panose="020B0604030504040204" pitchFamily="34" charset="0"/>
              </a:rPr>
              <a:t>®</a:t>
            </a:r>
            <a:r>
              <a:rPr lang="en-US" b="1" dirty="0"/>
              <a:t> Point:  </a:t>
            </a:r>
            <a:r>
              <a:rPr lang="en-US" b="0" dirty="0"/>
              <a:t>You More houses, more competition which forces sellers to lower prices</a:t>
            </a:r>
          </a:p>
          <a:p>
            <a:endParaRPr lang="en-US" dirty="0"/>
          </a:p>
          <a:p>
            <a:r>
              <a:rPr lang="en-US" dirty="0"/>
              <a:t>https://www.forbes.com/sites/brendarichardson/2022/06/13/housing-market-is-set-to-gain-momentum-as-inventory-recovers/?sh=1e351a094159</a:t>
            </a:r>
          </a:p>
        </p:txBody>
      </p:sp>
    </p:spTree>
    <p:extLst>
      <p:ext uri="{BB962C8B-B14F-4D97-AF65-F5344CB8AC3E}">
        <p14:creationId xmlns:p14="http://schemas.microsoft.com/office/powerpoint/2010/main" val="276186461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Seller</a:t>
            </a:r>
          </a:p>
          <a:p>
            <a:r>
              <a:rPr lang="en-US" b="1" dirty="0"/>
              <a:t>Power Agent</a:t>
            </a:r>
            <a:r>
              <a:rPr lang="en-US" b="1" dirty="0">
                <a:latin typeface="Tahoma" panose="020B0604030504040204" pitchFamily="34" charset="0"/>
                <a:ea typeface="Tahoma" panose="020B0604030504040204" pitchFamily="34" charset="0"/>
                <a:cs typeface="Tahoma" panose="020B0604030504040204" pitchFamily="34" charset="0"/>
              </a:rPr>
              <a:t>®</a:t>
            </a:r>
            <a:r>
              <a:rPr lang="en-US" b="1" dirty="0"/>
              <a:t> Point:</a:t>
            </a:r>
            <a:r>
              <a:rPr lang="en-US" b="0" dirty="0"/>
              <a:t> “More Sustainable” means slowing down to normal pace</a:t>
            </a:r>
            <a:endParaRPr lang="en-US" dirty="0"/>
          </a:p>
          <a:p>
            <a:endParaRPr lang="en-US" dirty="0"/>
          </a:p>
          <a:p>
            <a:r>
              <a:rPr lang="en-US" dirty="0"/>
              <a:t>https://www.gobankingrates.com/investing/real-estate/housing-trends-new-forecast-predicts-more-sustainable-market-amid-rise-in-inventory-and-mortgage-rates/</a:t>
            </a:r>
          </a:p>
        </p:txBody>
      </p:sp>
    </p:spTree>
    <p:extLst>
      <p:ext uri="{BB962C8B-B14F-4D97-AF65-F5344CB8AC3E}">
        <p14:creationId xmlns:p14="http://schemas.microsoft.com/office/powerpoint/2010/main" val="101638593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Seller</a:t>
            </a:r>
          </a:p>
          <a:p>
            <a:r>
              <a:rPr lang="en-US" b="1" dirty="0"/>
              <a:t>Power Agent</a:t>
            </a:r>
            <a:r>
              <a:rPr lang="en-US" b="1" dirty="0">
                <a:latin typeface="Tahoma" panose="020B0604030504040204" pitchFamily="34" charset="0"/>
                <a:ea typeface="Tahoma" panose="020B0604030504040204" pitchFamily="34" charset="0"/>
                <a:cs typeface="Tahoma" panose="020B0604030504040204" pitchFamily="34" charset="0"/>
              </a:rPr>
              <a:t>®</a:t>
            </a:r>
            <a:r>
              <a:rPr lang="en-US" b="1" dirty="0"/>
              <a:t> Point:  </a:t>
            </a:r>
            <a:r>
              <a:rPr lang="en-US" b="0" dirty="0"/>
              <a:t>Still a great time to sell but there is an increase in listings</a:t>
            </a:r>
          </a:p>
          <a:p>
            <a:endParaRPr lang="en-US" dirty="0"/>
          </a:p>
          <a:p>
            <a:r>
              <a:rPr lang="en-US" dirty="0"/>
              <a:t>https://www.cnbc.com/2022/06/30/housing-shortage-starts-easing-as-listings-surge-in-june.html</a:t>
            </a:r>
          </a:p>
        </p:txBody>
      </p:sp>
    </p:spTree>
    <p:extLst>
      <p:ext uri="{BB962C8B-B14F-4D97-AF65-F5344CB8AC3E}">
        <p14:creationId xmlns:p14="http://schemas.microsoft.com/office/powerpoint/2010/main" val="109599426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Seller</a:t>
            </a:r>
          </a:p>
          <a:p>
            <a:r>
              <a:rPr lang="en-US" b="1" dirty="0"/>
              <a:t>Power Agent</a:t>
            </a:r>
            <a:r>
              <a:rPr lang="en-US" b="1" dirty="0">
                <a:latin typeface="Tahoma" panose="020B0604030504040204" pitchFamily="34" charset="0"/>
                <a:ea typeface="Tahoma" panose="020B0604030504040204" pitchFamily="34" charset="0"/>
                <a:cs typeface="Tahoma" panose="020B0604030504040204" pitchFamily="34" charset="0"/>
              </a:rPr>
              <a:t>®</a:t>
            </a:r>
            <a:r>
              <a:rPr lang="en-US" b="1" dirty="0"/>
              <a:t> Point:  </a:t>
            </a:r>
            <a:r>
              <a:rPr lang="en-US" b="0" dirty="0"/>
              <a:t>Still a great time to sell but there is an increase in listings</a:t>
            </a:r>
          </a:p>
          <a:p>
            <a:endParaRPr lang="en-US" dirty="0"/>
          </a:p>
          <a:p>
            <a:r>
              <a:rPr lang="en-US" dirty="0"/>
              <a:t>https://www.realtor.com/research/weekly-housing-trends-view-data-week-june-25-2022/</a:t>
            </a:r>
          </a:p>
        </p:txBody>
      </p:sp>
    </p:spTree>
    <p:extLst>
      <p:ext uri="{BB962C8B-B14F-4D97-AF65-F5344CB8AC3E}">
        <p14:creationId xmlns:p14="http://schemas.microsoft.com/office/powerpoint/2010/main" val="39969302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Buyer</a:t>
            </a:r>
          </a:p>
          <a:p>
            <a:r>
              <a:rPr lang="en-US" sz="1200" b="1" dirty="0"/>
              <a:t>Power Agent</a:t>
            </a:r>
            <a:r>
              <a:rPr lang="en-US" sz="1200" b="1" dirty="0">
                <a:latin typeface="Tahoma" panose="020B0604030504040204" pitchFamily="34" charset="0"/>
                <a:ea typeface="Tahoma" panose="020B0604030504040204" pitchFamily="34" charset="0"/>
                <a:cs typeface="Tahoma" panose="020B0604030504040204" pitchFamily="34" charset="0"/>
              </a:rPr>
              <a:t>®</a:t>
            </a:r>
            <a:r>
              <a:rPr lang="en-US" sz="1200" b="1" dirty="0"/>
              <a:t> Point:</a:t>
            </a:r>
            <a:r>
              <a:rPr lang="en-US" sz="1200" dirty="0"/>
              <a:t> Doing a “roleplay” of what the buyer would do, will help them see they can not time the market because we can not see the future. If they buy now (like people in December) the market could go down further. If they wait, we may be at a bottom and now they lose as values go up.</a:t>
            </a:r>
          </a:p>
          <a:p>
            <a:endParaRPr lang="en-US" sz="1200" dirty="0"/>
          </a:p>
          <a:p>
            <a:r>
              <a:rPr lang="en-US" sz="1200" dirty="0"/>
              <a:t>Timers LOSE Time</a:t>
            </a:r>
            <a:endParaRPr lang="en-US" dirty="0"/>
          </a:p>
        </p:txBody>
      </p:sp>
    </p:spTree>
    <p:extLst>
      <p:ext uri="{BB962C8B-B14F-4D97-AF65-F5344CB8AC3E}">
        <p14:creationId xmlns:p14="http://schemas.microsoft.com/office/powerpoint/2010/main" val="141949412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Seller</a:t>
            </a:r>
          </a:p>
          <a:p>
            <a:r>
              <a:rPr lang="en-US" b="1" dirty="0"/>
              <a:t>Power Agent</a:t>
            </a:r>
            <a:r>
              <a:rPr lang="en-US" b="1" dirty="0">
                <a:latin typeface="Tahoma" panose="020B0604030504040204" pitchFamily="34" charset="0"/>
                <a:ea typeface="Tahoma" panose="020B0604030504040204" pitchFamily="34" charset="0"/>
                <a:cs typeface="Tahoma" panose="020B0604030504040204" pitchFamily="34" charset="0"/>
              </a:rPr>
              <a:t>®</a:t>
            </a:r>
            <a:r>
              <a:rPr lang="en-US" b="1" dirty="0"/>
              <a:t> Point:  </a:t>
            </a:r>
            <a:r>
              <a:rPr lang="en-US" b="0" dirty="0"/>
              <a:t>Builders are building more which means more competition for you the seller</a:t>
            </a:r>
            <a:endParaRPr lang="en-US" dirty="0"/>
          </a:p>
          <a:p>
            <a:endParaRPr lang="en-US" dirty="0"/>
          </a:p>
          <a:p>
            <a:r>
              <a:rPr lang="en-US" dirty="0"/>
              <a:t>https://cdn.nar.realtor/sites/default/files/documents/2022-realtors-legislative-meetings-residential-economic-issues-and-trends-forum-lawrence-yun-presentation-slides-05-04-2022.pdf</a:t>
            </a:r>
          </a:p>
        </p:txBody>
      </p:sp>
    </p:spTree>
    <p:extLst>
      <p:ext uri="{BB962C8B-B14F-4D97-AF65-F5344CB8AC3E}">
        <p14:creationId xmlns:p14="http://schemas.microsoft.com/office/powerpoint/2010/main" val="149141630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Seller</a:t>
            </a:r>
          </a:p>
          <a:p>
            <a:r>
              <a:rPr lang="en-US" b="1" dirty="0"/>
              <a:t>Power Agent</a:t>
            </a:r>
            <a:r>
              <a:rPr lang="en-US" b="1" dirty="0">
                <a:latin typeface="Tahoma" panose="020B0604030504040204" pitchFamily="34" charset="0"/>
                <a:ea typeface="Tahoma" panose="020B0604030504040204" pitchFamily="34" charset="0"/>
                <a:cs typeface="Tahoma" panose="020B0604030504040204" pitchFamily="34" charset="0"/>
              </a:rPr>
              <a:t>®</a:t>
            </a:r>
            <a:r>
              <a:rPr lang="en-US" b="1" dirty="0"/>
              <a:t> Point:  </a:t>
            </a:r>
            <a:r>
              <a:rPr lang="en-US" b="0" dirty="0"/>
              <a:t>Builders are building more which means more competition for you the seller</a:t>
            </a:r>
            <a:endParaRPr lang="en-US" dirty="0"/>
          </a:p>
          <a:p>
            <a:endParaRPr lang="en-US" dirty="0"/>
          </a:p>
        </p:txBody>
      </p:sp>
    </p:spTree>
    <p:extLst>
      <p:ext uri="{BB962C8B-B14F-4D97-AF65-F5344CB8AC3E}">
        <p14:creationId xmlns:p14="http://schemas.microsoft.com/office/powerpoint/2010/main" val="288317505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Seller</a:t>
            </a:r>
          </a:p>
          <a:p>
            <a:r>
              <a:rPr lang="en-US" b="1" dirty="0"/>
              <a:t>Power Agent</a:t>
            </a:r>
            <a:r>
              <a:rPr lang="en-US" b="1" dirty="0">
                <a:latin typeface="Tahoma" panose="020B0604030504040204" pitchFamily="34" charset="0"/>
                <a:ea typeface="Tahoma" panose="020B0604030504040204" pitchFamily="34" charset="0"/>
                <a:cs typeface="Tahoma" panose="020B0604030504040204" pitchFamily="34" charset="0"/>
              </a:rPr>
              <a:t>®</a:t>
            </a:r>
            <a:r>
              <a:rPr lang="en-US" b="1" dirty="0"/>
              <a:t> Point: </a:t>
            </a:r>
            <a:r>
              <a:rPr lang="en-US" b="0" dirty="0"/>
              <a:t>More new homes, more newer homes to compete against.</a:t>
            </a:r>
          </a:p>
          <a:p>
            <a:endParaRPr lang="en-US" dirty="0"/>
          </a:p>
          <a:p>
            <a:r>
              <a:rPr lang="en-US" dirty="0"/>
              <a:t>https://www.realtor.com/research/2022-national-housing-forecast-midyear-update/</a:t>
            </a:r>
          </a:p>
        </p:txBody>
      </p:sp>
    </p:spTree>
    <p:extLst>
      <p:ext uri="{BB962C8B-B14F-4D97-AF65-F5344CB8AC3E}">
        <p14:creationId xmlns:p14="http://schemas.microsoft.com/office/powerpoint/2010/main" val="228397451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Seller</a:t>
            </a:r>
          </a:p>
          <a:p>
            <a:r>
              <a:rPr lang="en-US" b="1" dirty="0"/>
              <a:t>Power Agent</a:t>
            </a:r>
            <a:r>
              <a:rPr lang="en-US" b="1" dirty="0">
                <a:latin typeface="Tahoma" panose="020B0604030504040204" pitchFamily="34" charset="0"/>
                <a:ea typeface="Tahoma" panose="020B0604030504040204" pitchFamily="34" charset="0"/>
                <a:cs typeface="Tahoma" panose="020B0604030504040204" pitchFamily="34" charset="0"/>
              </a:rPr>
              <a:t>®</a:t>
            </a:r>
            <a:r>
              <a:rPr lang="en-US" b="1" dirty="0"/>
              <a:t> Point:  </a:t>
            </a:r>
            <a:r>
              <a:rPr lang="en-US" b="0" dirty="0"/>
              <a:t>Still a great time to sell but there is an increase in listings</a:t>
            </a:r>
          </a:p>
          <a:p>
            <a:endParaRPr lang="en-US" dirty="0"/>
          </a:p>
          <a:p>
            <a:r>
              <a:rPr lang="en-US" dirty="0"/>
              <a:t>https://www.realtor.com/research/june-2022-data</a:t>
            </a:r>
          </a:p>
        </p:txBody>
      </p:sp>
    </p:spTree>
    <p:extLst>
      <p:ext uri="{BB962C8B-B14F-4D97-AF65-F5344CB8AC3E}">
        <p14:creationId xmlns:p14="http://schemas.microsoft.com/office/powerpoint/2010/main" val="371635685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Seller</a:t>
            </a:r>
          </a:p>
          <a:p>
            <a:r>
              <a:rPr lang="en-US" b="1" dirty="0"/>
              <a:t>Power Agent</a:t>
            </a:r>
            <a:r>
              <a:rPr lang="en-US" b="1" dirty="0">
                <a:latin typeface="Tahoma" panose="020B0604030504040204" pitchFamily="34" charset="0"/>
                <a:ea typeface="Tahoma" panose="020B0604030504040204" pitchFamily="34" charset="0"/>
                <a:cs typeface="Tahoma" panose="020B0604030504040204" pitchFamily="34" charset="0"/>
              </a:rPr>
              <a:t>®</a:t>
            </a:r>
            <a:r>
              <a:rPr lang="en-US" b="1" dirty="0"/>
              <a:t> Point:</a:t>
            </a:r>
            <a:r>
              <a:rPr lang="en-US" b="0" dirty="0"/>
              <a:t> The Fed is telling buyers not to buy now and wait!!</a:t>
            </a:r>
          </a:p>
          <a:p>
            <a:endParaRPr lang="en-US" dirty="0"/>
          </a:p>
          <a:p>
            <a:r>
              <a:rPr lang="en-US" dirty="0"/>
              <a:t>https://www.bankrate.com/real-estate/june-2022-fed-housing-comments/</a:t>
            </a:r>
          </a:p>
        </p:txBody>
      </p:sp>
    </p:spTree>
    <p:extLst>
      <p:ext uri="{BB962C8B-B14F-4D97-AF65-F5344CB8AC3E}">
        <p14:creationId xmlns:p14="http://schemas.microsoft.com/office/powerpoint/2010/main" val="7642065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Shape 4097"/>
          <p:cNvSpPr>
            <a:spLocks noGrp="1" noRot="1" noChangeAspect="1"/>
          </p:cNvSpPr>
          <p:nvPr>
            <p:ph type="sldImg"/>
          </p:nvPr>
        </p:nvSpPr>
        <p:spPr>
          <a:prstGeom prst="rect">
            <a:avLst/>
          </a:prstGeom>
        </p:spPr>
        <p:txBody>
          <a:bodyPr/>
          <a:lstStyle/>
          <a:p>
            <a:endParaRPr/>
          </a:p>
        </p:txBody>
      </p:sp>
      <p:sp>
        <p:nvSpPr>
          <p:cNvPr id="4098" name="Shape 4098"/>
          <p:cNvSpPr>
            <a:spLocks noGrp="1"/>
          </p:cNvSpPr>
          <p:nvPr>
            <p:ph type="body" sz="quarter" idx="1"/>
          </p:nvPr>
        </p:nvSpPr>
        <p:spPr>
          <a:prstGeom prst="rect">
            <a:avLst/>
          </a:prstGeom>
        </p:spPr>
        <p:txBody>
          <a:bodyPr/>
          <a:lstStyle/>
          <a:p>
            <a:pPr marL="250587" indent="-250587">
              <a:buSzPct val="100000"/>
              <a:buAutoNum type="arabicPeriod" startAt="5"/>
              <a:defRPr sz="3000"/>
            </a:pPr>
            <a:endParaRPr dirty="0"/>
          </a:p>
        </p:txBody>
      </p:sp>
    </p:spTree>
    <p:extLst>
      <p:ext uri="{BB962C8B-B14F-4D97-AF65-F5344CB8AC3E}">
        <p14:creationId xmlns:p14="http://schemas.microsoft.com/office/powerpoint/2010/main" val="32244432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Buyer</a:t>
            </a:r>
          </a:p>
          <a:p>
            <a:r>
              <a:rPr lang="en-US" sz="1200" b="1" dirty="0"/>
              <a:t>Power Agent</a:t>
            </a:r>
            <a:r>
              <a:rPr lang="en-US" sz="1200" b="1" dirty="0">
                <a:latin typeface="Tahoma" panose="020B0604030504040204" pitchFamily="34" charset="0"/>
                <a:ea typeface="Tahoma" panose="020B0604030504040204" pitchFamily="34" charset="0"/>
                <a:cs typeface="Tahoma" panose="020B0604030504040204" pitchFamily="34" charset="0"/>
              </a:rPr>
              <a:t>®</a:t>
            </a:r>
            <a:r>
              <a:rPr lang="en-US" sz="1200" b="1" dirty="0"/>
              <a:t> Point:</a:t>
            </a:r>
            <a:r>
              <a:rPr lang="en-US" sz="1200" dirty="0"/>
              <a:t> Doing a “roleplay” of what the buyer would do, will help them see they can not time the market because we can not see the future. If they buy now (like people in December) the market could go down further. If they wait, we may be at a bottom and now they lose as values go up.</a:t>
            </a:r>
          </a:p>
          <a:p>
            <a:endParaRPr lang="en-US" sz="1200" dirty="0"/>
          </a:p>
          <a:p>
            <a:r>
              <a:rPr lang="en-US" sz="1200" dirty="0"/>
              <a:t>Timers LOSE Time</a:t>
            </a:r>
            <a:endParaRPr lang="en-US" dirty="0"/>
          </a:p>
        </p:txBody>
      </p:sp>
    </p:spTree>
    <p:extLst>
      <p:ext uri="{BB962C8B-B14F-4D97-AF65-F5344CB8AC3E}">
        <p14:creationId xmlns:p14="http://schemas.microsoft.com/office/powerpoint/2010/main" val="20244084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Buyer</a:t>
            </a:r>
          </a:p>
          <a:p>
            <a:r>
              <a:rPr lang="en-US" sz="1200" b="1" dirty="0"/>
              <a:t>Power Agent</a:t>
            </a:r>
            <a:r>
              <a:rPr lang="en-US" sz="1200" b="1" dirty="0">
                <a:latin typeface="Tahoma" panose="020B0604030504040204" pitchFamily="34" charset="0"/>
                <a:ea typeface="Tahoma" panose="020B0604030504040204" pitchFamily="34" charset="0"/>
                <a:cs typeface="Tahoma" panose="020B0604030504040204" pitchFamily="34" charset="0"/>
              </a:rPr>
              <a:t>®</a:t>
            </a:r>
            <a:r>
              <a:rPr lang="en-US" sz="1200" b="1" dirty="0"/>
              <a:t> Point:</a:t>
            </a:r>
            <a:r>
              <a:rPr lang="en-US" sz="1200" dirty="0"/>
              <a:t> Doing a “roleplay” of what the buyer would do, will help them see they can not time the market because we can not see the future. If they buy now (like people in December) the market could go down further. If they wait, we may be at a bottom and now they lose as values go up.</a:t>
            </a:r>
          </a:p>
          <a:p>
            <a:endParaRPr lang="en-US" sz="1200" dirty="0"/>
          </a:p>
          <a:p>
            <a:r>
              <a:rPr lang="en-US" sz="1200" dirty="0"/>
              <a:t>Timers LOSE Time</a:t>
            </a:r>
            <a:endParaRPr lang="en-US" dirty="0"/>
          </a:p>
        </p:txBody>
      </p:sp>
    </p:spTree>
    <p:extLst>
      <p:ext uri="{BB962C8B-B14F-4D97-AF65-F5344CB8AC3E}">
        <p14:creationId xmlns:p14="http://schemas.microsoft.com/office/powerpoint/2010/main" val="15953932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pic>
        <p:nvPicPr>
          <p:cNvPr id="4" name="Picture 3" descr="Text, logo&#10;&#10;Description automatically generated">
            <a:extLst>
              <a:ext uri="{FF2B5EF4-FFF2-40B4-BE49-F238E27FC236}">
                <a16:creationId xmlns:a16="http://schemas.microsoft.com/office/drawing/2014/main" id="{12729E2B-81E1-7EA9-77D5-06E1EB81610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1000" y="6219028"/>
            <a:ext cx="1886489" cy="429833"/>
          </a:xfrm>
          <a:prstGeom prst="rect">
            <a:avLst/>
          </a:prstGeom>
        </p:spPr>
      </p:pic>
      <p:sp>
        <p:nvSpPr>
          <p:cNvPr id="5" name="TextBox 4">
            <a:extLst>
              <a:ext uri="{FF2B5EF4-FFF2-40B4-BE49-F238E27FC236}">
                <a16:creationId xmlns:a16="http://schemas.microsoft.com/office/drawing/2014/main" id="{5D45C9CF-9FEA-4419-0BFD-4E7931573FAC}"/>
              </a:ext>
            </a:extLst>
          </p:cNvPr>
          <p:cNvSpPr txBox="1"/>
          <p:nvPr userDrawn="1"/>
        </p:nvSpPr>
        <p:spPr>
          <a:xfrm>
            <a:off x="4920343" y="6194467"/>
            <a:ext cx="3842657"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rgbClr val="002060"/>
                </a:solidFill>
                <a:effectLst/>
                <a:uFillTx/>
                <a:latin typeface="+mj-lt"/>
                <a:ea typeface="+mj-ea"/>
                <a:cs typeface="+mj-cs"/>
                <a:sym typeface="Calibri"/>
              </a:rPr>
              <a:t>www.LoveYourAgentLife.com</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085" name="Title Text"/>
          <p:cNvSpPr txBox="1">
            <a:spLocks noGrp="1"/>
          </p:cNvSpPr>
          <p:nvPr>
            <p:ph type="title"/>
          </p:nvPr>
        </p:nvSpPr>
        <p:spPr>
          <a:xfrm>
            <a:off x="685800" y="2130425"/>
            <a:ext cx="7772400" cy="1470025"/>
          </a:xfrm>
          <a:prstGeom prst="rect">
            <a:avLst/>
          </a:prstGeom>
        </p:spPr>
        <p:txBody>
          <a:bodyPr/>
          <a:lstStyle>
            <a:lvl1pPr algn="ctr">
              <a:lnSpc>
                <a:spcPct val="100000"/>
              </a:lnSpc>
              <a:defRPr b="1">
                <a:latin typeface="+mj-lt"/>
                <a:ea typeface="+mj-ea"/>
                <a:cs typeface="+mj-cs"/>
                <a:sym typeface="Calibri"/>
              </a:defRPr>
            </a:lvl1pPr>
          </a:lstStyle>
          <a:p>
            <a:r>
              <a:t>Title Text</a:t>
            </a:r>
          </a:p>
        </p:txBody>
      </p:sp>
      <p:sp>
        <p:nvSpPr>
          <p:cNvPr id="1086" name="Body Level One…"/>
          <p:cNvSpPr txBox="1">
            <a:spLocks noGrp="1"/>
          </p:cNvSpPr>
          <p:nvPr>
            <p:ph type="body" sz="quarter" idx="1"/>
          </p:nvPr>
        </p:nvSpPr>
        <p:spPr>
          <a:xfrm>
            <a:off x="1371600" y="3886200"/>
            <a:ext cx="6400800" cy="1752600"/>
          </a:xfrm>
          <a:prstGeom prst="rect">
            <a:avLst/>
          </a:prstGeom>
        </p:spPr>
        <p:txBody>
          <a:bodyPr/>
          <a:lstStyle>
            <a:lvl1pPr marL="0" indent="0" algn="ctr">
              <a:lnSpc>
                <a:spcPct val="100000"/>
              </a:lnSpc>
              <a:spcBef>
                <a:spcPts val="700"/>
              </a:spcBef>
              <a:buSzTx/>
              <a:buFontTx/>
              <a:buNone/>
              <a:defRPr sz="3200">
                <a:solidFill>
                  <a:srgbClr val="888888"/>
                </a:solidFill>
              </a:defRPr>
            </a:lvl1pPr>
            <a:lvl2pPr marL="0" indent="457200" algn="ctr">
              <a:lnSpc>
                <a:spcPct val="100000"/>
              </a:lnSpc>
              <a:spcBef>
                <a:spcPts val="700"/>
              </a:spcBef>
              <a:buSzTx/>
              <a:buFontTx/>
              <a:buNone/>
              <a:defRPr sz="3200">
                <a:solidFill>
                  <a:srgbClr val="888888"/>
                </a:solidFill>
              </a:defRPr>
            </a:lvl2pPr>
            <a:lvl3pPr marL="0" indent="914400" algn="ctr">
              <a:lnSpc>
                <a:spcPct val="100000"/>
              </a:lnSpc>
              <a:spcBef>
                <a:spcPts val="700"/>
              </a:spcBef>
              <a:buSzTx/>
              <a:buFontTx/>
              <a:buNone/>
              <a:defRPr sz="3200">
                <a:solidFill>
                  <a:srgbClr val="888888"/>
                </a:solidFill>
              </a:defRPr>
            </a:lvl3pPr>
            <a:lvl4pPr marL="0" indent="1371600" algn="ctr">
              <a:lnSpc>
                <a:spcPct val="100000"/>
              </a:lnSpc>
              <a:spcBef>
                <a:spcPts val="700"/>
              </a:spcBef>
              <a:buSzTx/>
              <a:buFontTx/>
              <a:buNone/>
              <a:defRPr sz="3200">
                <a:solidFill>
                  <a:srgbClr val="888888"/>
                </a:solidFill>
              </a:defRPr>
            </a:lvl4pPr>
            <a:lvl5pPr marL="0" indent="1828800" algn="ctr">
              <a:lnSpc>
                <a:spcPct val="100000"/>
              </a:lnSpc>
              <a:spcBef>
                <a:spcPts val="700"/>
              </a:spcBef>
              <a:buSzTx/>
              <a:buFontTx/>
              <a:buNone/>
              <a:defRPr sz="32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087" name="Slide Number"/>
          <p:cNvSpPr txBox="1">
            <a:spLocks noGrp="1"/>
          </p:cNvSpPr>
          <p:nvPr>
            <p:ph type="sldNum" sz="quarter" idx="2"/>
          </p:nvPr>
        </p:nvSpPr>
        <p:spPr>
          <a:xfrm>
            <a:off x="4419600" y="6172200"/>
            <a:ext cx="21336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094" name="Title Text"/>
          <p:cNvSpPr txBox="1">
            <a:spLocks noGrp="1"/>
          </p:cNvSpPr>
          <p:nvPr>
            <p:ph type="title"/>
          </p:nvPr>
        </p:nvSpPr>
        <p:spPr>
          <a:xfrm>
            <a:off x="457200" y="274638"/>
            <a:ext cx="8229600" cy="1143001"/>
          </a:xfrm>
          <a:prstGeom prst="rect">
            <a:avLst/>
          </a:prstGeom>
        </p:spPr>
        <p:txBody>
          <a:bodyPr/>
          <a:lstStyle>
            <a:lvl1pPr algn="ctr">
              <a:lnSpc>
                <a:spcPct val="100000"/>
              </a:lnSpc>
              <a:defRPr b="1">
                <a:latin typeface="+mj-lt"/>
                <a:ea typeface="+mj-ea"/>
                <a:cs typeface="+mj-cs"/>
                <a:sym typeface="Calibri"/>
              </a:defRPr>
            </a:lvl1pPr>
          </a:lstStyle>
          <a:p>
            <a:r>
              <a:t>Title Text</a:t>
            </a:r>
          </a:p>
        </p:txBody>
      </p:sp>
      <p:sp>
        <p:nvSpPr>
          <p:cNvPr id="1095" name="Body Level One…"/>
          <p:cNvSpPr txBox="1">
            <a:spLocks noGrp="1"/>
          </p:cNvSpPr>
          <p:nvPr>
            <p:ph type="body" idx="1"/>
          </p:nvPr>
        </p:nvSpPr>
        <p:spPr>
          <a:xfrm>
            <a:off x="457200" y="1600200"/>
            <a:ext cx="8229600" cy="4525963"/>
          </a:xfrm>
          <a:prstGeom prst="rect">
            <a:avLst/>
          </a:prstGeom>
        </p:spPr>
        <p:txBody>
          <a:bodyPr/>
          <a:lstStyle>
            <a:lvl1pPr marL="342900" indent="-342900">
              <a:lnSpc>
                <a:spcPct val="100000"/>
              </a:lnSpc>
              <a:spcBef>
                <a:spcPts val="700"/>
              </a:spcBef>
              <a:defRPr sz="3200"/>
            </a:lvl1pPr>
            <a:lvl2pPr marL="783771" indent="-326571">
              <a:lnSpc>
                <a:spcPct val="100000"/>
              </a:lnSpc>
              <a:spcBef>
                <a:spcPts val="700"/>
              </a:spcBef>
              <a:buChar char="–"/>
              <a:defRPr sz="3200"/>
            </a:lvl2pPr>
            <a:lvl3pPr marL="1219200" indent="-304800">
              <a:lnSpc>
                <a:spcPct val="100000"/>
              </a:lnSpc>
              <a:spcBef>
                <a:spcPts val="700"/>
              </a:spcBef>
              <a:defRPr sz="3200"/>
            </a:lvl3pPr>
            <a:lvl4pPr marL="1737360" indent="-365760">
              <a:lnSpc>
                <a:spcPct val="100000"/>
              </a:lnSpc>
              <a:spcBef>
                <a:spcPts val="700"/>
              </a:spcBef>
              <a:buChar char="–"/>
              <a:defRPr sz="3200"/>
            </a:lvl4pPr>
            <a:lvl5pPr marL="2194560" indent="-365760">
              <a:lnSpc>
                <a:spcPct val="100000"/>
              </a:lnSpc>
              <a:spcBef>
                <a:spcPts val="700"/>
              </a:spcBef>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1096" name="Slide Number"/>
          <p:cNvSpPr txBox="1">
            <a:spLocks noGrp="1"/>
          </p:cNvSpPr>
          <p:nvPr>
            <p:ph type="sldNum" sz="quarter" idx="2"/>
          </p:nvPr>
        </p:nvSpPr>
        <p:spPr>
          <a:xfrm>
            <a:off x="4419600" y="6172200"/>
            <a:ext cx="21336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3" name="Slide Number"/>
          <p:cNvSpPr txBox="1">
            <a:spLocks noGrp="1"/>
          </p:cNvSpPr>
          <p:nvPr>
            <p:ph type="sldNum" sz="quarter" idx="2"/>
          </p:nvPr>
        </p:nvSpPr>
        <p:spPr>
          <a:xfrm>
            <a:off x="4419600" y="6172200"/>
            <a:ext cx="21336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110" name="Slide Number"/>
          <p:cNvSpPr txBox="1">
            <a:spLocks noGrp="1"/>
          </p:cNvSpPr>
          <p:nvPr>
            <p:ph type="sldNum" sz="quarter" idx="2"/>
          </p:nvPr>
        </p:nvSpPr>
        <p:spPr>
          <a:xfrm>
            <a:off x="3276601" y="6477001"/>
            <a:ext cx="335866" cy="333088"/>
          </a:xfrm>
          <a:prstGeom prst="rect">
            <a:avLst/>
          </a:prstGeom>
        </p:spPr>
        <p:txBody>
          <a:bodyPr anchor="t"/>
          <a:lstStyle>
            <a:lvl1pPr algn="l">
              <a:defRPr sz="1800">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2_Vertical Title and Text">
    <p:spTree>
      <p:nvGrpSpPr>
        <p:cNvPr id="1" name=""/>
        <p:cNvGrpSpPr/>
        <p:nvPr/>
      </p:nvGrpSpPr>
      <p:grpSpPr>
        <a:xfrm>
          <a:off x="0" y="0"/>
          <a:ext cx="0" cy="0"/>
          <a:chOff x="0" y="0"/>
          <a:chExt cx="0" cy="0"/>
        </a:xfrm>
      </p:grpSpPr>
      <p:sp>
        <p:nvSpPr>
          <p:cNvPr id="1124" name="Slide Number"/>
          <p:cNvSpPr txBox="1">
            <a:spLocks noGrp="1"/>
          </p:cNvSpPr>
          <p:nvPr>
            <p:ph type="sldNum" sz="quarter" idx="2"/>
          </p:nvPr>
        </p:nvSpPr>
        <p:spPr>
          <a:xfrm>
            <a:off x="4419600" y="6172200"/>
            <a:ext cx="21336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Rectangle 3"/>
          <p:cNvSpPr>
            <a:spLocks noGrp="1" noChangeArrowheads="1"/>
          </p:cNvSpPr>
          <p:nvPr>
            <p:ph type="sldNum" sz="quarter" idx="10"/>
          </p:nvPr>
        </p:nvSpPr>
        <p:spPr>
          <a:xfrm>
            <a:off x="3276601" y="6477001"/>
            <a:ext cx="2133600" cy="304800"/>
          </a:xfrm>
          <a:prstGeom prst="rect">
            <a:avLst/>
          </a:prstGeom>
        </p:spPr>
        <p:txBody>
          <a:bodyPr/>
          <a:lstStyle>
            <a:lvl1pPr>
              <a:defRPr/>
            </a:lvl1pPr>
          </a:lstStyle>
          <a:p>
            <a:pPr>
              <a:defRPr/>
            </a:pPr>
            <a:fld id="{BEC28EC6-358E-4A84-862A-5288405D39CB}" type="slidenum">
              <a:rPr lang="ko-KR" altLang="en-US">
                <a:solidFill>
                  <a:srgbClr val="FFFFFF"/>
                </a:solidFill>
              </a:rPr>
              <a:pPr>
                <a:defRPr/>
              </a:pPr>
              <a:t>‹#›</a:t>
            </a:fld>
            <a:endParaRPr lang="en-US" altLang="ko-KR">
              <a:solidFill>
                <a:srgbClr val="FFFFFF"/>
              </a:solidFill>
            </a:endParaRPr>
          </a:p>
        </p:txBody>
      </p:sp>
      <p:sp>
        <p:nvSpPr>
          <p:cNvPr id="3" name="Rectangle 7"/>
          <p:cNvSpPr>
            <a:spLocks noGrp="1" noChangeArrowheads="1"/>
          </p:cNvSpPr>
          <p:nvPr>
            <p:ph type="dt" sz="half" idx="11"/>
          </p:nvPr>
        </p:nvSpPr>
        <p:spPr>
          <a:xfrm>
            <a:off x="0" y="6629403"/>
            <a:ext cx="1447800" cy="206477"/>
          </a:xfrm>
          <a:prstGeom prst="rect">
            <a:avLst/>
          </a:prstGeom>
        </p:spPr>
        <p:txBody>
          <a:bodyPr/>
          <a:lstStyle>
            <a:lvl1pPr>
              <a:defRPr/>
            </a:lvl1pPr>
          </a:lstStyle>
          <a:p>
            <a:pPr>
              <a:defRPr/>
            </a:pPr>
            <a:r>
              <a:rPr lang="en-US" altLang="ko-KR">
                <a:solidFill>
                  <a:srgbClr val="FFFFFF"/>
                </a:solidFill>
              </a:rPr>
              <a:t>Your site here</a:t>
            </a:r>
          </a:p>
        </p:txBody>
      </p:sp>
    </p:spTree>
    <p:extLst>
      <p:ext uri="{BB962C8B-B14F-4D97-AF65-F5344CB8AC3E}">
        <p14:creationId xmlns:p14="http://schemas.microsoft.com/office/powerpoint/2010/main" val="26130931"/>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3672541"/>
      </p:ext>
    </p:extLst>
  </p:cSld>
  <p:clrMapOvr>
    <a:masterClrMapping/>
  </p:clrMapOvr>
  <p:transition spd="slow">
    <p:dissolv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6338604"/>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EAB7B-F431-2F58-A20D-3B47CE5E5D91}"/>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0BEAB16-6F85-7C7E-2A6B-C8E05F977BA1}"/>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845565652"/>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150A4-2154-1F36-3BBD-40330BB063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6F0FE5-AD49-462B-9A0B-3BB7D0330CE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033515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pic>
        <p:nvPicPr>
          <p:cNvPr id="3" name="Picture 2" descr="Text, logo&#10;&#10;Description automatically generated">
            <a:extLst>
              <a:ext uri="{FF2B5EF4-FFF2-40B4-BE49-F238E27FC236}">
                <a16:creationId xmlns:a16="http://schemas.microsoft.com/office/drawing/2014/main" id="{9FEC7368-2EBB-9A41-742C-2ED5114EE5F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1000" y="6219028"/>
            <a:ext cx="1886489" cy="429833"/>
          </a:xfrm>
          <a:prstGeom prst="rect">
            <a:avLst/>
          </a:prstGeom>
        </p:spPr>
      </p:pic>
      <p:sp>
        <p:nvSpPr>
          <p:cNvPr id="4" name="TextBox 3">
            <a:extLst>
              <a:ext uri="{FF2B5EF4-FFF2-40B4-BE49-F238E27FC236}">
                <a16:creationId xmlns:a16="http://schemas.microsoft.com/office/drawing/2014/main" id="{CB5E5772-54B5-034F-7B03-012ACC4A8802}"/>
              </a:ext>
            </a:extLst>
          </p:cNvPr>
          <p:cNvSpPr txBox="1"/>
          <p:nvPr userDrawn="1"/>
        </p:nvSpPr>
        <p:spPr>
          <a:xfrm>
            <a:off x="4920343" y="6194467"/>
            <a:ext cx="3842657"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rgbClr val="002060"/>
                </a:solidFill>
                <a:effectLst/>
                <a:uFillTx/>
                <a:latin typeface="+mj-lt"/>
                <a:ea typeface="+mj-ea"/>
                <a:cs typeface="+mj-cs"/>
                <a:sym typeface="Calibri"/>
              </a:rPr>
              <a:t>www.TryThePowerProgram.com</a:t>
            </a: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80B51-DD59-F9B5-E056-6E4423972E61}"/>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C435F64-8036-649B-3907-7ACF68B8C2FB}"/>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260160340"/>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3F991-FA5C-DA10-4B57-E485C42898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D0919E-3B59-F678-0DE6-3DEF58770CBC}"/>
              </a:ext>
            </a:extLst>
          </p:cNvPr>
          <p:cNvSpPr>
            <a:spLocks noGrp="1"/>
          </p:cNvSpPr>
          <p:nvPr>
            <p:ph sz="half" idx="1"/>
          </p:nvPr>
        </p:nvSpPr>
        <p:spPr>
          <a:xfrm>
            <a:off x="889000" y="2070100"/>
            <a:ext cx="36068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D52496-9FF6-A96E-8F52-C6DDFCC1AA63}"/>
              </a:ext>
            </a:extLst>
          </p:cNvPr>
          <p:cNvSpPr>
            <a:spLocks noGrp="1"/>
          </p:cNvSpPr>
          <p:nvPr>
            <p:ph sz="half" idx="2"/>
          </p:nvPr>
        </p:nvSpPr>
        <p:spPr>
          <a:xfrm>
            <a:off x="4648200" y="2070100"/>
            <a:ext cx="36068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4371966"/>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717A8-BC1F-5C09-822D-F0877CF42D87}"/>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72647FC-006D-4FAC-F760-BDD0063483BD}"/>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2C204D-E14C-4032-A79C-48507671BA2B}"/>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AD0295-9DE1-EC48-FE12-A8518547CF3E}"/>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BC4578B-059E-0791-BF0E-9B6221289FE6}"/>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7993068"/>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60F43-D6DA-9354-7879-3B6951DD9D1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61825187"/>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8277621"/>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40B03-1B9C-9FB4-95AC-F72D4A6CCFE8}"/>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1F752F8-DB4E-3586-47D7-095556D9A7F6}"/>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E778B4-3D19-2BFA-A4A8-7681C60654E7}"/>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816429083"/>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2F07E-709D-5C4E-F116-39EB6493FE87}"/>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441CAE-F977-EDF3-9E2F-A43323566CF0}"/>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3084AB2-C2A2-1EA8-8E12-172C57E9C84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032221569"/>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0CB26-AB80-6DF4-779B-4F62F2DAB4A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6DF778-FAC8-314A-0878-075FC9ACFE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0249630"/>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59F6CB8-2B45-094C-3F83-AF4CA9B42FE1}"/>
              </a:ext>
            </a:extLst>
          </p:cNvPr>
          <p:cNvSpPr>
            <a:spLocks noGrp="1"/>
          </p:cNvSpPr>
          <p:nvPr>
            <p:ph type="title" orient="vert"/>
          </p:nvPr>
        </p:nvSpPr>
        <p:spPr>
          <a:xfrm>
            <a:off x="6413500" y="152400"/>
            <a:ext cx="1841500" cy="59563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93E62BD-4E1E-4709-2DE3-16262E10B6CE}"/>
              </a:ext>
            </a:extLst>
          </p:cNvPr>
          <p:cNvSpPr>
            <a:spLocks noGrp="1"/>
          </p:cNvSpPr>
          <p:nvPr>
            <p:ph type="body" orient="vert" idx="1"/>
          </p:nvPr>
        </p:nvSpPr>
        <p:spPr>
          <a:xfrm>
            <a:off x="889000" y="152400"/>
            <a:ext cx="5372100" cy="5956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3561828"/>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91" indent="0" algn="ctr">
              <a:buNone/>
              <a:defRPr>
                <a:solidFill>
                  <a:schemeClr val="tx1">
                    <a:tint val="75000"/>
                  </a:schemeClr>
                </a:solidFill>
              </a:defRPr>
            </a:lvl2pPr>
            <a:lvl3pPr marL="914382" indent="0" algn="ctr">
              <a:buNone/>
              <a:defRPr>
                <a:solidFill>
                  <a:schemeClr val="tx1">
                    <a:tint val="75000"/>
                  </a:schemeClr>
                </a:solidFill>
              </a:defRPr>
            </a:lvl3pPr>
            <a:lvl4pPr marL="1371573" indent="0" algn="ctr">
              <a:buNone/>
              <a:defRPr>
                <a:solidFill>
                  <a:schemeClr val="tx1">
                    <a:tint val="75000"/>
                  </a:schemeClr>
                </a:solidFill>
              </a:defRPr>
            </a:lvl4pPr>
            <a:lvl5pPr marL="1828764" indent="0" algn="ctr">
              <a:buNone/>
              <a:defRPr>
                <a:solidFill>
                  <a:schemeClr val="tx1">
                    <a:tint val="75000"/>
                  </a:schemeClr>
                </a:solidFill>
              </a:defRPr>
            </a:lvl5pPr>
            <a:lvl6pPr marL="2285955" indent="0" algn="ctr">
              <a:buNone/>
              <a:defRPr>
                <a:solidFill>
                  <a:schemeClr val="tx1">
                    <a:tint val="75000"/>
                  </a:schemeClr>
                </a:solidFill>
              </a:defRPr>
            </a:lvl6pPr>
            <a:lvl7pPr marL="2743146" indent="0" algn="ctr">
              <a:buNone/>
              <a:defRPr>
                <a:solidFill>
                  <a:schemeClr val="tx1">
                    <a:tint val="75000"/>
                  </a:schemeClr>
                </a:solidFill>
              </a:defRPr>
            </a:lvl7pPr>
            <a:lvl8pPr marL="3200336" indent="0" algn="ctr">
              <a:buNone/>
              <a:defRPr>
                <a:solidFill>
                  <a:schemeClr val="tx1">
                    <a:tint val="75000"/>
                  </a:schemeClr>
                </a:solidFill>
              </a:defRPr>
            </a:lvl8pPr>
            <a:lvl9pPr marL="365752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CC870F2-1922-49EB-8437-F434F58D9835}" type="datetimeFigureOut">
              <a:rPr lang="en-US" smtClean="0">
                <a:solidFill>
                  <a:prstClr val="black">
                    <a:tint val="75000"/>
                  </a:prstClr>
                </a:solidFill>
              </a:rPr>
              <a:pPr/>
              <a:t>7/6/2022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68CAA7-7AE7-4289-9C3D-2AFD907223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51709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0">
    <p:spTree>
      <p:nvGrpSpPr>
        <p:cNvPr id="1" name=""/>
        <p:cNvGrpSpPr/>
        <p:nvPr/>
      </p:nvGrpSpPr>
      <p:grpSpPr>
        <a:xfrm>
          <a:off x="0" y="0"/>
          <a:ext cx="0" cy="0"/>
          <a:chOff x="0" y="0"/>
          <a:chExt cx="0" cy="0"/>
        </a:xfrm>
      </p:grpSpPr>
      <p:pic>
        <p:nvPicPr>
          <p:cNvPr id="5" name="Picture 4" descr="Text, logo&#10;&#10;Description automatically generated">
            <a:extLst>
              <a:ext uri="{FF2B5EF4-FFF2-40B4-BE49-F238E27FC236}">
                <a16:creationId xmlns:a16="http://schemas.microsoft.com/office/drawing/2014/main" id="{E437C776-2553-952D-BF7B-2A10A11351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1000" y="6219028"/>
            <a:ext cx="1886489" cy="429833"/>
          </a:xfrm>
          <a:prstGeom prst="rect">
            <a:avLst/>
          </a:prstGeom>
        </p:spPr>
      </p:pic>
    </p:spTree>
    <p:extLst>
      <p:ext uri="{BB962C8B-B14F-4D97-AF65-F5344CB8AC3E}">
        <p14:creationId xmlns:p14="http://schemas.microsoft.com/office/powerpoint/2010/main" val="1099800321"/>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C870F2-1922-49EB-8437-F434F58D9835}" type="datetimeFigureOut">
              <a:rPr lang="en-US" smtClean="0">
                <a:solidFill>
                  <a:prstClr val="black">
                    <a:tint val="75000"/>
                  </a:prstClr>
                </a:solidFill>
              </a:rPr>
              <a:pPr/>
              <a:t>7/6/2022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68CAA7-7AE7-4289-9C3D-2AFD907223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74937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7191" indent="0">
              <a:buNone/>
              <a:defRPr sz="1800">
                <a:solidFill>
                  <a:schemeClr val="tx1">
                    <a:tint val="75000"/>
                  </a:schemeClr>
                </a:solidFill>
              </a:defRPr>
            </a:lvl2pPr>
            <a:lvl3pPr marL="914382" indent="0">
              <a:buNone/>
              <a:defRPr sz="1600">
                <a:solidFill>
                  <a:schemeClr val="tx1">
                    <a:tint val="75000"/>
                  </a:schemeClr>
                </a:solidFill>
              </a:defRPr>
            </a:lvl3pPr>
            <a:lvl4pPr marL="1371573" indent="0">
              <a:buNone/>
              <a:defRPr sz="1400">
                <a:solidFill>
                  <a:schemeClr val="tx1">
                    <a:tint val="75000"/>
                  </a:schemeClr>
                </a:solidFill>
              </a:defRPr>
            </a:lvl4pPr>
            <a:lvl5pPr marL="1828764" indent="0">
              <a:buNone/>
              <a:defRPr sz="1400">
                <a:solidFill>
                  <a:schemeClr val="tx1">
                    <a:tint val="75000"/>
                  </a:schemeClr>
                </a:solidFill>
              </a:defRPr>
            </a:lvl5pPr>
            <a:lvl6pPr marL="2285955" indent="0">
              <a:buNone/>
              <a:defRPr sz="1400">
                <a:solidFill>
                  <a:schemeClr val="tx1">
                    <a:tint val="75000"/>
                  </a:schemeClr>
                </a:solidFill>
              </a:defRPr>
            </a:lvl6pPr>
            <a:lvl7pPr marL="2743146" indent="0">
              <a:buNone/>
              <a:defRPr sz="1400">
                <a:solidFill>
                  <a:schemeClr val="tx1">
                    <a:tint val="75000"/>
                  </a:schemeClr>
                </a:solidFill>
              </a:defRPr>
            </a:lvl7pPr>
            <a:lvl8pPr marL="3200336" indent="0">
              <a:buNone/>
              <a:defRPr sz="1400">
                <a:solidFill>
                  <a:schemeClr val="tx1">
                    <a:tint val="75000"/>
                  </a:schemeClr>
                </a:solidFill>
              </a:defRPr>
            </a:lvl8pPr>
            <a:lvl9pPr marL="3657526"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C870F2-1922-49EB-8437-F434F58D9835}" type="datetimeFigureOut">
              <a:rPr lang="en-US" smtClean="0">
                <a:solidFill>
                  <a:prstClr val="black">
                    <a:tint val="75000"/>
                  </a:prstClr>
                </a:solidFill>
              </a:rPr>
              <a:pPr/>
              <a:t>7/6/2022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68CAA7-7AE7-4289-9C3D-2AFD907223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05674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2"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CC870F2-1922-49EB-8437-F434F58D9835}" type="datetimeFigureOut">
              <a:rPr lang="en-US" smtClean="0">
                <a:solidFill>
                  <a:prstClr val="black">
                    <a:tint val="75000"/>
                  </a:prstClr>
                </a:solidFill>
              </a:rPr>
              <a:pPr/>
              <a:t>7/6/2022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68CAA7-7AE7-4289-9C3D-2AFD907223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57737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1" indent="0">
              <a:buNone/>
              <a:defRPr sz="2000" b="1"/>
            </a:lvl2pPr>
            <a:lvl3pPr marL="914382" indent="0">
              <a:buNone/>
              <a:defRPr sz="1800" b="1"/>
            </a:lvl3pPr>
            <a:lvl4pPr marL="1371573" indent="0">
              <a:buNone/>
              <a:defRPr sz="1600" b="1"/>
            </a:lvl4pPr>
            <a:lvl5pPr marL="1828764" indent="0">
              <a:buNone/>
              <a:defRPr sz="1600" b="1"/>
            </a:lvl5pPr>
            <a:lvl6pPr marL="2285955" indent="0">
              <a:buNone/>
              <a:defRPr sz="1600" b="1"/>
            </a:lvl6pPr>
            <a:lvl7pPr marL="2743146" indent="0">
              <a:buNone/>
              <a:defRPr sz="1600" b="1"/>
            </a:lvl7pPr>
            <a:lvl8pPr marL="3200336" indent="0">
              <a:buNone/>
              <a:defRPr sz="1600" b="1"/>
            </a:lvl8pPr>
            <a:lvl9pPr marL="365752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191" indent="0">
              <a:buNone/>
              <a:defRPr sz="2000" b="1"/>
            </a:lvl2pPr>
            <a:lvl3pPr marL="914382" indent="0">
              <a:buNone/>
              <a:defRPr sz="1800" b="1"/>
            </a:lvl3pPr>
            <a:lvl4pPr marL="1371573" indent="0">
              <a:buNone/>
              <a:defRPr sz="1600" b="1"/>
            </a:lvl4pPr>
            <a:lvl5pPr marL="1828764" indent="0">
              <a:buNone/>
              <a:defRPr sz="1600" b="1"/>
            </a:lvl5pPr>
            <a:lvl6pPr marL="2285955" indent="0">
              <a:buNone/>
              <a:defRPr sz="1600" b="1"/>
            </a:lvl6pPr>
            <a:lvl7pPr marL="2743146" indent="0">
              <a:buNone/>
              <a:defRPr sz="1600" b="1"/>
            </a:lvl7pPr>
            <a:lvl8pPr marL="3200336" indent="0">
              <a:buNone/>
              <a:defRPr sz="1600" b="1"/>
            </a:lvl8pPr>
            <a:lvl9pPr marL="365752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CC870F2-1922-49EB-8437-F434F58D9835}" type="datetimeFigureOut">
              <a:rPr lang="en-US" smtClean="0">
                <a:solidFill>
                  <a:prstClr val="black">
                    <a:tint val="75000"/>
                  </a:prstClr>
                </a:solidFill>
              </a:rPr>
              <a:pPr/>
              <a:t>7/6/2022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68CAA7-7AE7-4289-9C3D-2AFD907223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1716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CC870F2-1922-49EB-8437-F434F58D9835}" type="datetimeFigureOut">
              <a:rPr lang="en-US" smtClean="0">
                <a:solidFill>
                  <a:prstClr val="black">
                    <a:tint val="75000"/>
                  </a:prstClr>
                </a:solidFill>
              </a:rPr>
              <a:pPr/>
              <a:t>7/6/2022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68CAA7-7AE7-4289-9C3D-2AFD907223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13276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C870F2-1922-49EB-8437-F434F58D9835}" type="datetimeFigureOut">
              <a:rPr lang="en-US" smtClean="0">
                <a:solidFill>
                  <a:prstClr val="black">
                    <a:tint val="75000"/>
                  </a:prstClr>
                </a:solidFill>
              </a:rPr>
              <a:pPr/>
              <a:t>7/6/2022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68CAA7-7AE7-4289-9C3D-2AFD907223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26442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9" y="273052"/>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9" y="1435102"/>
            <a:ext cx="3008313" cy="4691063"/>
          </a:xfrm>
        </p:spPr>
        <p:txBody>
          <a:bodyPr/>
          <a:lstStyle>
            <a:lvl1pPr marL="0" indent="0">
              <a:buNone/>
              <a:defRPr sz="1400"/>
            </a:lvl1pPr>
            <a:lvl2pPr marL="457191" indent="0">
              <a:buNone/>
              <a:defRPr sz="1200"/>
            </a:lvl2pPr>
            <a:lvl3pPr marL="914382" indent="0">
              <a:buNone/>
              <a:defRPr sz="1000"/>
            </a:lvl3pPr>
            <a:lvl4pPr marL="1371573" indent="0">
              <a:buNone/>
              <a:defRPr sz="900"/>
            </a:lvl4pPr>
            <a:lvl5pPr marL="1828764" indent="0">
              <a:buNone/>
              <a:defRPr sz="900"/>
            </a:lvl5pPr>
            <a:lvl6pPr marL="2285955" indent="0">
              <a:buNone/>
              <a:defRPr sz="900"/>
            </a:lvl6pPr>
            <a:lvl7pPr marL="2743146" indent="0">
              <a:buNone/>
              <a:defRPr sz="900"/>
            </a:lvl7pPr>
            <a:lvl8pPr marL="3200336" indent="0">
              <a:buNone/>
              <a:defRPr sz="900"/>
            </a:lvl8pPr>
            <a:lvl9pPr marL="365752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CC870F2-1922-49EB-8437-F434F58D9835}" type="datetimeFigureOut">
              <a:rPr lang="en-US" smtClean="0">
                <a:solidFill>
                  <a:prstClr val="black">
                    <a:tint val="75000"/>
                  </a:prstClr>
                </a:solidFill>
              </a:rPr>
              <a:pPr/>
              <a:t>7/6/2022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68CAA7-7AE7-4289-9C3D-2AFD907223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58734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1" indent="0">
              <a:buNone/>
              <a:defRPr sz="2800"/>
            </a:lvl2pPr>
            <a:lvl3pPr marL="914382" indent="0">
              <a:buNone/>
              <a:defRPr sz="2400"/>
            </a:lvl3pPr>
            <a:lvl4pPr marL="1371573" indent="0">
              <a:buNone/>
              <a:defRPr sz="2000"/>
            </a:lvl4pPr>
            <a:lvl5pPr marL="1828764" indent="0">
              <a:buNone/>
              <a:defRPr sz="2000"/>
            </a:lvl5pPr>
            <a:lvl6pPr marL="2285955" indent="0">
              <a:buNone/>
              <a:defRPr sz="2000"/>
            </a:lvl6pPr>
            <a:lvl7pPr marL="2743146" indent="0">
              <a:buNone/>
              <a:defRPr sz="2000"/>
            </a:lvl7pPr>
            <a:lvl8pPr marL="3200336" indent="0">
              <a:buNone/>
              <a:defRPr sz="2000"/>
            </a:lvl8pPr>
            <a:lvl9pPr marL="3657526"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1" indent="0">
              <a:buNone/>
              <a:defRPr sz="1200"/>
            </a:lvl2pPr>
            <a:lvl3pPr marL="914382" indent="0">
              <a:buNone/>
              <a:defRPr sz="1000"/>
            </a:lvl3pPr>
            <a:lvl4pPr marL="1371573" indent="0">
              <a:buNone/>
              <a:defRPr sz="900"/>
            </a:lvl4pPr>
            <a:lvl5pPr marL="1828764" indent="0">
              <a:buNone/>
              <a:defRPr sz="900"/>
            </a:lvl5pPr>
            <a:lvl6pPr marL="2285955" indent="0">
              <a:buNone/>
              <a:defRPr sz="900"/>
            </a:lvl6pPr>
            <a:lvl7pPr marL="2743146" indent="0">
              <a:buNone/>
              <a:defRPr sz="900"/>
            </a:lvl7pPr>
            <a:lvl8pPr marL="3200336" indent="0">
              <a:buNone/>
              <a:defRPr sz="900"/>
            </a:lvl8pPr>
            <a:lvl9pPr marL="365752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CC870F2-1922-49EB-8437-F434F58D9835}" type="datetimeFigureOut">
              <a:rPr lang="en-US" smtClean="0">
                <a:solidFill>
                  <a:prstClr val="black">
                    <a:tint val="75000"/>
                  </a:prstClr>
                </a:solidFill>
              </a:rPr>
              <a:pPr/>
              <a:t>7/6/2022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68CAA7-7AE7-4289-9C3D-2AFD907223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5437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C870F2-1922-49EB-8437-F434F58D9835}" type="datetimeFigureOut">
              <a:rPr lang="en-US" smtClean="0">
                <a:solidFill>
                  <a:prstClr val="black">
                    <a:tint val="75000"/>
                  </a:prstClr>
                </a:solidFill>
              </a:rPr>
              <a:pPr/>
              <a:t>7/6/2022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68CAA7-7AE7-4289-9C3D-2AFD907223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3655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2"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C870F2-1922-49EB-8437-F434F58D9835}" type="datetimeFigureOut">
              <a:rPr lang="en-US" smtClean="0">
                <a:solidFill>
                  <a:prstClr val="black">
                    <a:tint val="75000"/>
                  </a:prstClr>
                </a:solidFill>
              </a:rPr>
              <a:pPr/>
              <a:t>7/6/2022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68CAA7-7AE7-4289-9C3D-2AFD907223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2310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pic>
        <p:nvPicPr>
          <p:cNvPr id="159" name="Picture 3" descr="Picture 3"/>
          <p:cNvPicPr>
            <a:picLocks noChangeAspect="1"/>
          </p:cNvPicPr>
          <p:nvPr/>
        </p:nvPicPr>
        <p:blipFill>
          <a:blip r:embed="rId2"/>
          <a:stretch>
            <a:fillRect/>
          </a:stretch>
        </p:blipFill>
        <p:spPr>
          <a:xfrm>
            <a:off x="124644" y="257429"/>
            <a:ext cx="3345065" cy="907139"/>
          </a:xfrm>
          <a:prstGeom prst="rect">
            <a:avLst/>
          </a:prstGeom>
          <a:ln w="12700">
            <a:miter lim="400000"/>
          </a:ln>
        </p:spPr>
      </p:pic>
      <p:sp>
        <p:nvSpPr>
          <p:cNvPr id="160" name="Shape 20"/>
          <p:cNvSpPr>
            <a:spLocks noGrp="1"/>
          </p:cNvSpPr>
          <p:nvPr>
            <p:ph type="pic" idx="13"/>
          </p:nvPr>
        </p:nvSpPr>
        <p:spPr>
          <a:xfrm>
            <a:off x="1129604" y="446485"/>
            <a:ext cx="6875862" cy="4161234"/>
          </a:xfrm>
          <a:prstGeom prst="rect">
            <a:avLst/>
          </a:prstGeom>
        </p:spPr>
        <p:txBody>
          <a:bodyPr lIns="91439" rIns="91439">
            <a:noAutofit/>
          </a:bodyPr>
          <a:lstStyle/>
          <a:p>
            <a:endParaRPr/>
          </a:p>
        </p:txBody>
      </p:sp>
      <p:sp>
        <p:nvSpPr>
          <p:cNvPr id="161" name="Title Text"/>
          <p:cNvSpPr txBox="1">
            <a:spLocks noGrp="1"/>
          </p:cNvSpPr>
          <p:nvPr>
            <p:ph type="title"/>
          </p:nvPr>
        </p:nvSpPr>
        <p:spPr>
          <a:xfrm>
            <a:off x="892969" y="4723805"/>
            <a:ext cx="7358065" cy="1000127"/>
          </a:xfrm>
          <a:prstGeom prst="rect">
            <a:avLst/>
          </a:prstGeom>
        </p:spPr>
        <p:txBody>
          <a:bodyPr lIns="45718" tIns="45718" rIns="45718" bIns="45718" anchor="b"/>
          <a:lstStyle>
            <a:lvl1pPr algn="ctr">
              <a:lnSpc>
                <a:spcPct val="100000"/>
              </a:lnSpc>
              <a:defRPr>
                <a:solidFill>
                  <a:srgbClr val="DFDEF6"/>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162" name="Body Level One…"/>
          <p:cNvSpPr txBox="1">
            <a:spLocks noGrp="1"/>
          </p:cNvSpPr>
          <p:nvPr>
            <p:ph type="body" sz="quarter" idx="1"/>
          </p:nvPr>
        </p:nvSpPr>
        <p:spPr>
          <a:xfrm>
            <a:off x="892969" y="5759648"/>
            <a:ext cx="7358065" cy="794744"/>
          </a:xfrm>
          <a:prstGeom prst="rect">
            <a:avLst/>
          </a:prstGeom>
        </p:spPr>
        <p:txBody>
          <a:bodyPr lIns="45718" tIns="45718" rIns="45718" bIns="45718"/>
          <a:lstStyle>
            <a:lvl1pPr marL="0" indent="0" algn="ctr">
              <a:lnSpc>
                <a:spcPct val="100000"/>
              </a:lnSpc>
              <a:spcBef>
                <a:spcPts val="0"/>
              </a:spcBef>
              <a:buSzTx/>
              <a:buFontTx/>
              <a:buNone/>
              <a:defRPr sz="2200">
                <a:solidFill>
                  <a:srgbClr val="FFFFFF"/>
                </a:solidFill>
                <a:effectLst>
                  <a:outerShdw blurRad="38100" dist="38100" dir="2700000" rotWithShape="0">
                    <a:srgbClr val="000000"/>
                  </a:outerShdw>
                </a:effectLst>
                <a:latin typeface="Arial"/>
                <a:ea typeface="Arial"/>
                <a:cs typeface="Arial"/>
                <a:sym typeface="Arial"/>
              </a:defRPr>
            </a:lvl1pPr>
            <a:lvl2pPr marL="0" indent="0" algn="ctr">
              <a:lnSpc>
                <a:spcPct val="100000"/>
              </a:lnSpc>
              <a:spcBef>
                <a:spcPts val="0"/>
              </a:spcBef>
              <a:buSzTx/>
              <a:buFontTx/>
              <a:buNone/>
              <a:defRPr sz="2200">
                <a:solidFill>
                  <a:srgbClr val="FFFFFF"/>
                </a:solidFill>
                <a:effectLst>
                  <a:outerShdw blurRad="38100" dist="38100" dir="2700000" rotWithShape="0">
                    <a:srgbClr val="000000"/>
                  </a:outerShdw>
                </a:effectLst>
                <a:latin typeface="Arial"/>
                <a:ea typeface="Arial"/>
                <a:cs typeface="Arial"/>
                <a:sym typeface="Arial"/>
              </a:defRPr>
            </a:lvl2pPr>
            <a:lvl3pPr marL="0" indent="0" algn="ctr">
              <a:lnSpc>
                <a:spcPct val="100000"/>
              </a:lnSpc>
              <a:spcBef>
                <a:spcPts val="0"/>
              </a:spcBef>
              <a:buSzTx/>
              <a:buFontTx/>
              <a:buNone/>
              <a:defRPr sz="2200">
                <a:solidFill>
                  <a:srgbClr val="FFFFFF"/>
                </a:solidFill>
                <a:effectLst>
                  <a:outerShdw blurRad="38100" dist="38100" dir="2700000" rotWithShape="0">
                    <a:srgbClr val="000000"/>
                  </a:outerShdw>
                </a:effectLst>
                <a:latin typeface="Arial"/>
                <a:ea typeface="Arial"/>
                <a:cs typeface="Arial"/>
                <a:sym typeface="Arial"/>
              </a:defRPr>
            </a:lvl3pPr>
            <a:lvl4pPr marL="0" indent="0" algn="ctr">
              <a:lnSpc>
                <a:spcPct val="100000"/>
              </a:lnSpc>
              <a:spcBef>
                <a:spcPts val="0"/>
              </a:spcBef>
              <a:buSzTx/>
              <a:buFontTx/>
              <a:buNone/>
              <a:defRPr sz="2200">
                <a:solidFill>
                  <a:srgbClr val="FFFFFF"/>
                </a:solidFill>
                <a:effectLst>
                  <a:outerShdw blurRad="38100" dist="38100" dir="2700000" rotWithShape="0">
                    <a:srgbClr val="000000"/>
                  </a:outerShdw>
                </a:effectLst>
                <a:latin typeface="Arial"/>
                <a:ea typeface="Arial"/>
                <a:cs typeface="Arial"/>
                <a:sym typeface="Arial"/>
              </a:defRPr>
            </a:lvl4pPr>
            <a:lvl5pPr marL="0" indent="0" algn="ctr">
              <a:lnSpc>
                <a:spcPct val="100000"/>
              </a:lnSpc>
              <a:spcBef>
                <a:spcPts val="0"/>
              </a:spcBef>
              <a:buSzTx/>
              <a:buFontTx/>
              <a:buNone/>
              <a:defRPr sz="2200">
                <a:solidFill>
                  <a:srgbClr val="FFFFFF"/>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63" name="Slide Number"/>
          <p:cNvSpPr txBox="1">
            <a:spLocks noGrp="1"/>
          </p:cNvSpPr>
          <p:nvPr>
            <p:ph type="sldNum" sz="quarter" idx="2"/>
          </p:nvPr>
        </p:nvSpPr>
        <p:spPr>
          <a:xfrm>
            <a:off x="4428876" y="6500812"/>
            <a:ext cx="443169" cy="459739"/>
          </a:xfrm>
          <a:prstGeom prst="rect">
            <a:avLst/>
          </a:prstGeom>
        </p:spPr>
        <p:txBody>
          <a:bodyPr lIns="45718" tIns="45718" rIns="45718" bIns="45718" anchor="t"/>
          <a:lstStyle>
            <a:lvl1pPr algn="l">
              <a:spcBef>
                <a:spcPts val="1400"/>
              </a:spcBef>
              <a:defRPr sz="2400">
                <a:solidFill>
                  <a:srgbClr val="000000"/>
                </a:solidFill>
                <a:latin typeface="Serif"/>
                <a:ea typeface="Serif"/>
                <a:cs typeface="Serif"/>
                <a:sym typeface="Serif"/>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924" name="Rectangle 8"/>
          <p:cNvSpPr/>
          <p:nvPr/>
        </p:nvSpPr>
        <p:spPr>
          <a:xfrm>
            <a:off x="4062662" y="228599"/>
            <a:ext cx="5081338" cy="691356"/>
          </a:xfrm>
          <a:prstGeom prst="rect">
            <a:avLst/>
          </a:prstGeom>
          <a:solidFill>
            <a:schemeClr val="accent1"/>
          </a:solidFill>
          <a:ln w="12700">
            <a:solidFill>
              <a:srgbClr val="32538F"/>
            </a:solidFill>
            <a:miter/>
          </a:ln>
        </p:spPr>
        <p:txBody>
          <a:bodyPr lIns="45719" rIns="45719" anchor="ctr"/>
          <a:lstStyle/>
          <a:p>
            <a:pPr algn="ctr">
              <a:defRPr>
                <a:solidFill>
                  <a:srgbClr val="FFFFFF"/>
                </a:solidFill>
              </a:defRPr>
            </a:pPr>
            <a:endParaRPr/>
          </a:p>
        </p:txBody>
      </p:sp>
      <p:pic>
        <p:nvPicPr>
          <p:cNvPr id="925" name="Picture 7" descr="Picture 7"/>
          <p:cNvPicPr>
            <a:picLocks noChangeAspect="1"/>
          </p:cNvPicPr>
          <p:nvPr/>
        </p:nvPicPr>
        <p:blipFill>
          <a:blip r:embed="rId2"/>
          <a:stretch>
            <a:fillRect/>
          </a:stretch>
        </p:blipFill>
        <p:spPr>
          <a:xfrm>
            <a:off x="24062" y="136525"/>
            <a:ext cx="5081339" cy="1301367"/>
          </a:xfrm>
          <a:prstGeom prst="rect">
            <a:avLst/>
          </a:prstGeom>
          <a:ln w="12700">
            <a:miter lim="400000"/>
          </a:ln>
        </p:spPr>
      </p:pic>
      <p:sp>
        <p:nvSpPr>
          <p:cNvPr id="926" name="Title Text"/>
          <p:cNvSpPr txBox="1">
            <a:spLocks noGrp="1"/>
          </p:cNvSpPr>
          <p:nvPr>
            <p:ph type="title"/>
          </p:nvPr>
        </p:nvSpPr>
        <p:spPr>
          <a:xfrm>
            <a:off x="892967" y="1151929"/>
            <a:ext cx="7358067" cy="2321720"/>
          </a:xfrm>
          <a:prstGeom prst="rect">
            <a:avLst/>
          </a:prstGeom>
        </p:spPr>
        <p:txBody>
          <a:bodyPr lIns="35716" tIns="35716" rIns="35716" bIns="35716" anchor="b"/>
          <a:lstStyle>
            <a:lvl1pPr algn="ctr" defTabSz="410763">
              <a:lnSpc>
                <a:spcPct val="100000"/>
              </a:lnSpc>
              <a:defRPr sz="5600">
                <a:latin typeface="Helvetica Light"/>
                <a:ea typeface="Helvetica Light"/>
                <a:cs typeface="Helvetica Light"/>
                <a:sym typeface="Helvetica Light"/>
              </a:defRPr>
            </a:lvl1pPr>
          </a:lstStyle>
          <a:p>
            <a:r>
              <a:t>Title Text</a:t>
            </a:r>
          </a:p>
        </p:txBody>
      </p:sp>
      <p:sp>
        <p:nvSpPr>
          <p:cNvPr id="927" name="Body Level One…"/>
          <p:cNvSpPr txBox="1">
            <a:spLocks noGrp="1"/>
          </p:cNvSpPr>
          <p:nvPr>
            <p:ph type="body" sz="quarter" idx="1"/>
          </p:nvPr>
        </p:nvSpPr>
        <p:spPr>
          <a:xfrm>
            <a:off x="892967" y="3536155"/>
            <a:ext cx="7358067" cy="794745"/>
          </a:xfrm>
          <a:prstGeom prst="rect">
            <a:avLst/>
          </a:prstGeom>
        </p:spPr>
        <p:txBody>
          <a:bodyPr lIns="35716" tIns="35716" rIns="35716" bIns="35716"/>
          <a:lstStyle>
            <a:lvl1pPr marL="0" indent="0" algn="ctr" defTabSz="410763">
              <a:lnSpc>
                <a:spcPct val="100000"/>
              </a:lnSpc>
              <a:spcBef>
                <a:spcPts val="0"/>
              </a:spcBef>
              <a:buSzTx/>
              <a:buFontTx/>
              <a:buNone/>
              <a:defRPr sz="2200">
                <a:latin typeface="Helvetica Light"/>
                <a:ea typeface="Helvetica Light"/>
                <a:cs typeface="Helvetica Light"/>
                <a:sym typeface="Helvetica Light"/>
              </a:defRPr>
            </a:lvl1pPr>
            <a:lvl2pPr marL="0" indent="0" algn="ctr" defTabSz="410763">
              <a:lnSpc>
                <a:spcPct val="100000"/>
              </a:lnSpc>
              <a:spcBef>
                <a:spcPts val="0"/>
              </a:spcBef>
              <a:buSzTx/>
              <a:buFontTx/>
              <a:buNone/>
              <a:defRPr sz="2200">
                <a:latin typeface="Helvetica Light"/>
                <a:ea typeface="Helvetica Light"/>
                <a:cs typeface="Helvetica Light"/>
                <a:sym typeface="Helvetica Light"/>
              </a:defRPr>
            </a:lvl2pPr>
            <a:lvl3pPr marL="0" indent="0" algn="ctr" defTabSz="410763">
              <a:lnSpc>
                <a:spcPct val="100000"/>
              </a:lnSpc>
              <a:spcBef>
                <a:spcPts val="0"/>
              </a:spcBef>
              <a:buSzTx/>
              <a:buFontTx/>
              <a:buNone/>
              <a:defRPr sz="2200">
                <a:latin typeface="Helvetica Light"/>
                <a:ea typeface="Helvetica Light"/>
                <a:cs typeface="Helvetica Light"/>
                <a:sym typeface="Helvetica Light"/>
              </a:defRPr>
            </a:lvl3pPr>
            <a:lvl4pPr marL="0" indent="0" algn="ctr" defTabSz="410763">
              <a:lnSpc>
                <a:spcPct val="100000"/>
              </a:lnSpc>
              <a:spcBef>
                <a:spcPts val="0"/>
              </a:spcBef>
              <a:buSzTx/>
              <a:buFontTx/>
              <a:buNone/>
              <a:defRPr sz="2200">
                <a:latin typeface="Helvetica Light"/>
                <a:ea typeface="Helvetica Light"/>
                <a:cs typeface="Helvetica Light"/>
                <a:sym typeface="Helvetica Light"/>
              </a:defRPr>
            </a:lvl4pPr>
            <a:lvl5pPr marL="0" indent="0" algn="ctr" defTabSz="410763">
              <a:lnSpc>
                <a:spcPct val="100000"/>
              </a:lnSpc>
              <a:spcBef>
                <a:spcPts val="0"/>
              </a:spcBef>
              <a:buSzTx/>
              <a:buFontTx/>
              <a:buNone/>
              <a:defRPr sz="2200">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928" name="Slide Number"/>
          <p:cNvSpPr txBox="1">
            <a:spLocks noGrp="1"/>
          </p:cNvSpPr>
          <p:nvPr>
            <p:ph type="sldNum" sz="quarter" idx="2"/>
          </p:nvPr>
        </p:nvSpPr>
        <p:spPr>
          <a:xfrm>
            <a:off x="4440733" y="6505277"/>
            <a:ext cx="253604" cy="249235"/>
          </a:xfrm>
          <a:prstGeom prst="rect">
            <a:avLst/>
          </a:prstGeom>
        </p:spPr>
        <p:txBody>
          <a:bodyPr lIns="35716" tIns="35716" rIns="35716" bIns="35716" anchor="t"/>
          <a:lstStyle>
            <a:lvl1pPr algn="ctr" defTabSz="410763">
              <a:defRPr>
                <a:solidFill>
                  <a:srgbClr val="000000"/>
                </a:solidFill>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051" name="Body Level One…"/>
          <p:cNvSpPr txBox="1">
            <a:spLocks noGrp="1"/>
          </p:cNvSpPr>
          <p:nvPr>
            <p:ph type="body" sz="half" idx="1"/>
          </p:nvPr>
        </p:nvSpPr>
        <p:spPr>
          <a:xfrm>
            <a:off x="517922" y="2616398"/>
            <a:ext cx="8108157" cy="1634134"/>
          </a:xfrm>
          <a:prstGeom prst="rect">
            <a:avLst/>
          </a:prstGeom>
        </p:spPr>
        <p:txBody>
          <a:bodyPr lIns="50800" tIns="50800" rIns="50800" bIns="50800" anchor="ctr"/>
          <a:lstStyle>
            <a:lvl1pPr marL="241093" indent="-160729" defTabSz="1219125">
              <a:spcBef>
                <a:spcPts val="0"/>
              </a:spcBef>
              <a:buSzTx/>
              <a:buFontTx/>
              <a:buNone/>
              <a:defRPr sz="4200" spc="-84">
                <a:latin typeface="Helvetica Neue Medium"/>
                <a:ea typeface="Helvetica Neue Medium"/>
                <a:cs typeface="Helvetica Neue Medium"/>
                <a:sym typeface="Helvetica Neue Medium"/>
              </a:defRPr>
            </a:lvl1pPr>
            <a:lvl2pPr marL="241093" indent="80363" defTabSz="1219125">
              <a:spcBef>
                <a:spcPts val="0"/>
              </a:spcBef>
              <a:buSzTx/>
              <a:buFontTx/>
              <a:buNone/>
              <a:defRPr sz="4200" spc="-84">
                <a:latin typeface="Helvetica Neue Medium"/>
                <a:ea typeface="Helvetica Neue Medium"/>
                <a:cs typeface="Helvetica Neue Medium"/>
                <a:sym typeface="Helvetica Neue Medium"/>
              </a:defRPr>
            </a:lvl2pPr>
            <a:lvl3pPr marL="241093" indent="80363" defTabSz="1219125">
              <a:spcBef>
                <a:spcPts val="0"/>
              </a:spcBef>
              <a:buSzTx/>
              <a:buFontTx/>
              <a:buNone/>
              <a:defRPr sz="4200" spc="-84">
                <a:latin typeface="Helvetica Neue Medium"/>
                <a:ea typeface="Helvetica Neue Medium"/>
                <a:cs typeface="Helvetica Neue Medium"/>
                <a:sym typeface="Helvetica Neue Medium"/>
              </a:defRPr>
            </a:lvl3pPr>
            <a:lvl4pPr marL="241093" indent="80363" defTabSz="1219125">
              <a:spcBef>
                <a:spcPts val="0"/>
              </a:spcBef>
              <a:buSzTx/>
              <a:buFontTx/>
              <a:buNone/>
              <a:defRPr sz="4200" spc="-84">
                <a:latin typeface="Helvetica Neue Medium"/>
                <a:ea typeface="Helvetica Neue Medium"/>
                <a:cs typeface="Helvetica Neue Medium"/>
                <a:sym typeface="Helvetica Neue Medium"/>
              </a:defRPr>
            </a:lvl4pPr>
            <a:lvl5pPr marL="241093" indent="80363" defTabSz="1219125">
              <a:spcBef>
                <a:spcPts val="0"/>
              </a:spcBef>
              <a:buSzTx/>
              <a:buFontTx/>
              <a:buNone/>
              <a:defRPr sz="4200" spc="-84">
                <a:latin typeface="Helvetica Neue Medium"/>
                <a:ea typeface="Helvetica Neue Medium"/>
                <a:cs typeface="Helvetica Neue Medium"/>
                <a:sym typeface="Helvetica Neue Medium"/>
              </a:defRPr>
            </a:lvl5pPr>
          </a:lstStyle>
          <a:p>
            <a:r>
              <a:t>Body Level One</a:t>
            </a:r>
          </a:p>
          <a:p>
            <a:pPr lvl="1"/>
            <a:r>
              <a:t>Body Level Two</a:t>
            </a:r>
          </a:p>
          <a:p>
            <a:pPr lvl="2"/>
            <a:r>
              <a:t>Body Level Three</a:t>
            </a:r>
          </a:p>
          <a:p>
            <a:pPr lvl="3"/>
            <a:r>
              <a:t>Body Level Four</a:t>
            </a:r>
          </a:p>
          <a:p>
            <a:pPr lvl="4"/>
            <a:r>
              <a:t>Body Level Five</a:t>
            </a:r>
          </a:p>
        </p:txBody>
      </p:sp>
      <p:sp>
        <p:nvSpPr>
          <p:cNvPr id="1052" name="Attribution"/>
          <p:cNvSpPr txBox="1">
            <a:spLocks noGrp="1"/>
          </p:cNvSpPr>
          <p:nvPr>
            <p:ph type="body" sz="quarter" idx="13"/>
          </p:nvPr>
        </p:nvSpPr>
        <p:spPr>
          <a:xfrm>
            <a:off x="857249" y="4518421"/>
            <a:ext cx="7768830" cy="324183"/>
          </a:xfrm>
          <a:prstGeom prst="rect">
            <a:avLst/>
          </a:prstGeom>
        </p:spPr>
        <p:txBody>
          <a:bodyPr lIns="50800" tIns="50800" rIns="50800" bIns="50800"/>
          <a:lstStyle/>
          <a:p>
            <a:pPr marL="0" indent="0" defTabSz="392263">
              <a:lnSpc>
                <a:spcPct val="100000"/>
              </a:lnSpc>
              <a:spcBef>
                <a:spcPts val="0"/>
              </a:spcBef>
              <a:buSzTx/>
              <a:buFontTx/>
              <a:buNone/>
              <a:defRPr sz="1584" b="1">
                <a:latin typeface="Helvetica Neue"/>
                <a:ea typeface="Helvetica Neue"/>
                <a:cs typeface="Helvetica Neue"/>
                <a:sym typeface="Helvetica Neue"/>
              </a:defRPr>
            </a:pPr>
            <a:endParaRPr/>
          </a:p>
        </p:txBody>
      </p:sp>
      <p:sp>
        <p:nvSpPr>
          <p:cNvPr id="1053" name="Slide Number"/>
          <p:cNvSpPr txBox="1">
            <a:spLocks noGrp="1"/>
          </p:cNvSpPr>
          <p:nvPr>
            <p:ph type="sldNum" sz="quarter" idx="2"/>
          </p:nvPr>
        </p:nvSpPr>
        <p:spPr>
          <a:xfrm>
            <a:off x="4450195" y="6446987"/>
            <a:ext cx="241402" cy="238100"/>
          </a:xfrm>
          <a:prstGeom prst="rect">
            <a:avLst/>
          </a:prstGeom>
        </p:spPr>
        <p:txBody>
          <a:bodyPr lIns="50800" tIns="50800" rIns="50800" bIns="50800" anchor="b"/>
          <a:lstStyle>
            <a:lvl1pPr algn="l" defTabSz="410750">
              <a:defRPr sz="9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060" name="Image"/>
          <p:cNvSpPr>
            <a:spLocks noGrp="1"/>
          </p:cNvSpPr>
          <p:nvPr>
            <p:ph type="pic" idx="13"/>
          </p:nvPr>
        </p:nvSpPr>
        <p:spPr>
          <a:xfrm>
            <a:off x="-1464470" y="483438"/>
            <a:ext cx="7850525" cy="5887894"/>
          </a:xfrm>
          <a:prstGeom prst="rect">
            <a:avLst/>
          </a:prstGeom>
        </p:spPr>
        <p:txBody>
          <a:bodyPr lIns="91439" rIns="91439">
            <a:noAutofit/>
          </a:bodyPr>
          <a:lstStyle/>
          <a:p>
            <a:endParaRPr/>
          </a:p>
        </p:txBody>
      </p:sp>
      <p:sp>
        <p:nvSpPr>
          <p:cNvPr id="1061" name="Image"/>
          <p:cNvSpPr>
            <a:spLocks noGrp="1"/>
          </p:cNvSpPr>
          <p:nvPr>
            <p:ph type="pic" sz="half" idx="14"/>
          </p:nvPr>
        </p:nvSpPr>
        <p:spPr>
          <a:xfrm>
            <a:off x="4638973" y="205383"/>
            <a:ext cx="4036220" cy="3228976"/>
          </a:xfrm>
          <a:prstGeom prst="rect">
            <a:avLst/>
          </a:prstGeom>
        </p:spPr>
        <p:txBody>
          <a:bodyPr lIns="91439" rIns="91439">
            <a:noAutofit/>
          </a:bodyPr>
          <a:lstStyle/>
          <a:p>
            <a:endParaRPr/>
          </a:p>
        </p:txBody>
      </p:sp>
      <p:sp>
        <p:nvSpPr>
          <p:cNvPr id="1062" name="Image"/>
          <p:cNvSpPr>
            <a:spLocks noGrp="1"/>
          </p:cNvSpPr>
          <p:nvPr>
            <p:ph type="pic" idx="15"/>
          </p:nvPr>
        </p:nvSpPr>
        <p:spPr>
          <a:xfrm>
            <a:off x="3504901" y="1933276"/>
            <a:ext cx="5581057" cy="6495664"/>
          </a:xfrm>
          <a:prstGeom prst="rect">
            <a:avLst/>
          </a:prstGeom>
        </p:spPr>
        <p:txBody>
          <a:bodyPr lIns="91439" rIns="91439">
            <a:noAutofit/>
          </a:bodyPr>
          <a:lstStyle/>
          <a:p>
            <a:endParaRPr/>
          </a:p>
        </p:txBody>
      </p:sp>
      <p:sp>
        <p:nvSpPr>
          <p:cNvPr id="1063" name="Slide Number"/>
          <p:cNvSpPr txBox="1">
            <a:spLocks noGrp="1"/>
          </p:cNvSpPr>
          <p:nvPr>
            <p:ph type="sldNum" sz="quarter" idx="2"/>
          </p:nvPr>
        </p:nvSpPr>
        <p:spPr>
          <a:xfrm>
            <a:off x="4450195" y="6446987"/>
            <a:ext cx="241402" cy="238100"/>
          </a:xfrm>
          <a:prstGeom prst="rect">
            <a:avLst/>
          </a:prstGeom>
        </p:spPr>
        <p:txBody>
          <a:bodyPr lIns="50800" tIns="50800" rIns="50800" bIns="50800" anchor="b"/>
          <a:lstStyle>
            <a:lvl1pPr algn="l" defTabSz="410750">
              <a:defRPr sz="9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70" name="886640052_3195x2556.jpeg"/>
          <p:cNvSpPr>
            <a:spLocks noGrp="1"/>
          </p:cNvSpPr>
          <p:nvPr>
            <p:ph type="pic" idx="13"/>
          </p:nvPr>
        </p:nvSpPr>
        <p:spPr>
          <a:xfrm>
            <a:off x="-714375" y="-741165"/>
            <a:ext cx="10144125" cy="8115301"/>
          </a:xfrm>
          <a:prstGeom prst="rect">
            <a:avLst/>
          </a:prstGeom>
        </p:spPr>
        <p:txBody>
          <a:bodyPr lIns="91439" rIns="91439">
            <a:noAutofit/>
          </a:bodyPr>
          <a:lstStyle/>
          <a:p>
            <a:endParaRPr/>
          </a:p>
        </p:txBody>
      </p:sp>
      <p:sp>
        <p:nvSpPr>
          <p:cNvPr id="1071" name="Slide Number"/>
          <p:cNvSpPr txBox="1">
            <a:spLocks noGrp="1"/>
          </p:cNvSpPr>
          <p:nvPr>
            <p:ph type="sldNum" sz="quarter" idx="2"/>
          </p:nvPr>
        </p:nvSpPr>
        <p:spPr>
          <a:xfrm>
            <a:off x="4452577" y="6446987"/>
            <a:ext cx="241402" cy="238100"/>
          </a:xfrm>
          <a:prstGeom prst="rect">
            <a:avLst/>
          </a:prstGeom>
        </p:spPr>
        <p:txBody>
          <a:bodyPr lIns="50800" tIns="50800" rIns="50800" bIns="50800" anchor="b"/>
          <a:lstStyle>
            <a:lvl1pPr algn="l" defTabSz="410750">
              <a:defRPr sz="900">
                <a:solidFill>
                  <a:srgbClr val="FFFFFF"/>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78" name="Slide Number"/>
          <p:cNvSpPr txBox="1">
            <a:spLocks noGrp="1"/>
          </p:cNvSpPr>
          <p:nvPr>
            <p:ph type="sldNum" sz="quarter" idx="2"/>
          </p:nvPr>
        </p:nvSpPr>
        <p:spPr>
          <a:xfrm>
            <a:off x="4450195" y="6446987"/>
            <a:ext cx="241402" cy="238100"/>
          </a:xfrm>
          <a:prstGeom prst="rect">
            <a:avLst/>
          </a:prstGeom>
        </p:spPr>
        <p:txBody>
          <a:bodyPr lIns="50800" tIns="50800" rIns="50800" bIns="50800" anchor="b"/>
          <a:lstStyle>
            <a:lvl1pPr algn="l" defTabSz="410750">
              <a:defRPr sz="9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4.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28650" y="365125"/>
            <a:ext cx="7886700" cy="13255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628650" y="1825625"/>
            <a:ext cx="78867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256726" y="6414761"/>
            <a:ext cx="258624" cy="248306"/>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4" r:id="rId1"/>
    <p:sldLayoutId id="2147483655" r:id="rId2"/>
    <p:sldLayoutId id="2147484034" r:id="rId3"/>
    <p:sldLayoutId id="2147483666" r:id="rId4"/>
    <p:sldLayoutId id="2147483745"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7" r:id="rId14"/>
    <p:sldLayoutId id="2147484031" r:id="rId15"/>
    <p:sldLayoutId id="2147484032" r:id="rId16"/>
    <p:sldLayoutId id="2147484033" r:id="rId17"/>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3" name="Rectangle 1">
            <a:extLst>
              <a:ext uri="{FF2B5EF4-FFF2-40B4-BE49-F238E27FC236}">
                <a16:creationId xmlns:a16="http://schemas.microsoft.com/office/drawing/2014/main" id="{154489ED-87E9-D576-95AB-838A4AC53E0B}"/>
              </a:ext>
            </a:extLst>
          </p:cNvPr>
          <p:cNvSpPr>
            <a:spLocks noGrp="1" noChangeArrowheads="1"/>
          </p:cNvSpPr>
          <p:nvPr>
            <p:ph type="title"/>
          </p:nvPr>
        </p:nvSpPr>
        <p:spPr bwMode="auto">
          <a:xfrm>
            <a:off x="889000" y="152400"/>
            <a:ext cx="7366000" cy="177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8100" tIns="38100" rIns="38100" bIns="38100" numCol="1" anchor="ctr" anchorCtr="0" compatLnSpc="1">
            <a:prstTxWarp prst="textNoShape">
              <a:avLst/>
            </a:prstTxWarp>
          </a:bodyPr>
          <a:lstStyle/>
          <a:p>
            <a:pPr lvl="0"/>
            <a:r>
              <a:rPr lang="en-US" altLang="en-US">
                <a:sym typeface="Chalkboard" charset="0"/>
              </a:rPr>
              <a:t>Click to edit Master title style</a:t>
            </a:r>
          </a:p>
        </p:txBody>
      </p:sp>
      <p:sp>
        <p:nvSpPr>
          <p:cNvPr id="3074" name="Rectangle 2">
            <a:extLst>
              <a:ext uri="{FF2B5EF4-FFF2-40B4-BE49-F238E27FC236}">
                <a16:creationId xmlns:a16="http://schemas.microsoft.com/office/drawing/2014/main" id="{DABB7F56-4A08-C7CA-B872-037C25E85B76}"/>
              </a:ext>
            </a:extLst>
          </p:cNvPr>
          <p:cNvSpPr>
            <a:spLocks noGrp="1" noChangeArrowheads="1"/>
          </p:cNvSpPr>
          <p:nvPr>
            <p:ph type="body" idx="1"/>
          </p:nvPr>
        </p:nvSpPr>
        <p:spPr bwMode="auto">
          <a:xfrm>
            <a:off x="889000" y="2070100"/>
            <a:ext cx="7366000" cy="403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8100" tIns="38100" rIns="38100" bIns="38100" numCol="1" anchor="ctr" anchorCtr="0" compatLnSpc="1">
            <a:prstTxWarp prst="textNoShape">
              <a:avLst/>
            </a:prstTxWarp>
          </a:bodyPr>
          <a:lstStyle/>
          <a:p>
            <a:pPr lvl="0"/>
            <a:r>
              <a:rPr lang="en-US" altLang="en-US">
                <a:sym typeface="Chalkboard" charset="0"/>
              </a:rPr>
              <a:t>Click to edit Master text styles</a:t>
            </a:r>
          </a:p>
          <a:p>
            <a:pPr lvl="1"/>
            <a:r>
              <a:rPr lang="en-US" altLang="en-US">
                <a:sym typeface="Chalkboard" charset="0"/>
              </a:rPr>
              <a:t>Second level</a:t>
            </a:r>
          </a:p>
          <a:p>
            <a:pPr lvl="2"/>
            <a:r>
              <a:rPr lang="en-US" altLang="en-US">
                <a:sym typeface="Chalkboard" charset="0"/>
              </a:rPr>
              <a:t>Third level</a:t>
            </a:r>
          </a:p>
          <a:p>
            <a:pPr lvl="3"/>
            <a:r>
              <a:rPr lang="en-US" altLang="en-US">
                <a:sym typeface="Chalkboard" charset="0"/>
              </a:rPr>
              <a:t>Fourth level</a:t>
            </a:r>
          </a:p>
          <a:p>
            <a:pPr lvl="4"/>
            <a:r>
              <a:rPr lang="en-US" altLang="en-US">
                <a:sym typeface="Chalkboard" charset="0"/>
              </a:rPr>
              <a:t>Fifth level</a:t>
            </a:r>
          </a:p>
        </p:txBody>
      </p:sp>
    </p:spTree>
    <p:extLst>
      <p:ext uri="{BB962C8B-B14F-4D97-AF65-F5344CB8AC3E}">
        <p14:creationId xmlns:p14="http://schemas.microsoft.com/office/powerpoint/2010/main" val="1414463078"/>
      </p:ext>
    </p:extLst>
  </p:cSld>
  <p:clrMap bg1="dk2" tx1="lt1" bg2="dk1" tx2="lt2" accent1="accent1" accent2="accent2" accent3="accent3" accent4="accent4" accent5="accent5" accent6="accent6" hlink="hlink" folHlink="folHlink"/>
  <p:sldLayoutIdLst>
    <p:sldLayoutId id="2147485151" r:id="rId1"/>
    <p:sldLayoutId id="2147485152" r:id="rId2"/>
    <p:sldLayoutId id="2147485153" r:id="rId3"/>
    <p:sldLayoutId id="2147485154" r:id="rId4"/>
    <p:sldLayoutId id="2147485155" r:id="rId5"/>
    <p:sldLayoutId id="2147485156" r:id="rId6"/>
    <p:sldLayoutId id="2147485157" r:id="rId7"/>
    <p:sldLayoutId id="2147485158" r:id="rId8"/>
    <p:sldLayoutId id="2147485159" r:id="rId9"/>
    <p:sldLayoutId id="2147485160" r:id="rId10"/>
    <p:sldLayoutId id="2147485161" r:id="rId11"/>
  </p:sldLayoutIdLst>
  <p:transition/>
  <p:txStyles>
    <p:titleStyle>
      <a:lvl1pPr algn="ctr" rtl="0" fontAlgn="base">
        <a:spcBef>
          <a:spcPct val="0"/>
        </a:spcBef>
        <a:spcAft>
          <a:spcPct val="0"/>
        </a:spcAft>
        <a:defRPr sz="5000" kern="1200">
          <a:solidFill>
            <a:schemeClr val="tx1"/>
          </a:solidFill>
          <a:latin typeface="+mj-lt"/>
          <a:ea typeface="+mj-ea"/>
          <a:cs typeface="+mj-cs"/>
          <a:sym typeface="Chalkboard" charset="0"/>
        </a:defRPr>
      </a:lvl1pPr>
      <a:lvl2pPr algn="ctr" rtl="0" fontAlgn="base">
        <a:spcBef>
          <a:spcPct val="0"/>
        </a:spcBef>
        <a:spcAft>
          <a:spcPct val="0"/>
        </a:spcAft>
        <a:defRPr sz="5000">
          <a:solidFill>
            <a:schemeClr val="tx1"/>
          </a:solidFill>
          <a:latin typeface="Chalkboard" charset="0"/>
          <a:cs typeface="ヒラギノ角ゴ ProN W3" charset="0"/>
          <a:sym typeface="Chalkboard" charset="0"/>
        </a:defRPr>
      </a:lvl2pPr>
      <a:lvl3pPr algn="ctr" rtl="0" fontAlgn="base">
        <a:spcBef>
          <a:spcPct val="0"/>
        </a:spcBef>
        <a:spcAft>
          <a:spcPct val="0"/>
        </a:spcAft>
        <a:defRPr sz="5000">
          <a:solidFill>
            <a:schemeClr val="tx1"/>
          </a:solidFill>
          <a:latin typeface="Chalkboard" charset="0"/>
          <a:cs typeface="ヒラギノ角ゴ ProN W3" charset="0"/>
          <a:sym typeface="Chalkboard" charset="0"/>
        </a:defRPr>
      </a:lvl3pPr>
      <a:lvl4pPr algn="ctr" rtl="0" fontAlgn="base">
        <a:spcBef>
          <a:spcPct val="0"/>
        </a:spcBef>
        <a:spcAft>
          <a:spcPct val="0"/>
        </a:spcAft>
        <a:defRPr sz="5000">
          <a:solidFill>
            <a:schemeClr val="tx1"/>
          </a:solidFill>
          <a:latin typeface="Chalkboard" charset="0"/>
          <a:cs typeface="ヒラギノ角ゴ ProN W3" charset="0"/>
          <a:sym typeface="Chalkboard" charset="0"/>
        </a:defRPr>
      </a:lvl4pPr>
      <a:lvl5pPr algn="ctr" rtl="0" fontAlgn="base">
        <a:spcBef>
          <a:spcPct val="0"/>
        </a:spcBef>
        <a:spcAft>
          <a:spcPct val="0"/>
        </a:spcAft>
        <a:defRPr sz="5000">
          <a:solidFill>
            <a:schemeClr val="tx1"/>
          </a:solidFill>
          <a:latin typeface="Chalkboard" charset="0"/>
          <a:cs typeface="ヒラギノ角ゴ ProN W3" charset="0"/>
          <a:sym typeface="Chalkboard" charset="0"/>
        </a:defRPr>
      </a:lvl5pPr>
      <a:lvl6pPr marL="457200" algn="ctr" rtl="0" fontAlgn="base">
        <a:spcBef>
          <a:spcPct val="0"/>
        </a:spcBef>
        <a:spcAft>
          <a:spcPct val="0"/>
        </a:spcAft>
        <a:defRPr sz="5000">
          <a:solidFill>
            <a:schemeClr val="tx1"/>
          </a:solidFill>
          <a:latin typeface="Chalkboard" charset="0"/>
          <a:cs typeface="ヒラギノ角ゴ ProN W3" charset="0"/>
          <a:sym typeface="Chalkboard" charset="0"/>
        </a:defRPr>
      </a:lvl6pPr>
      <a:lvl7pPr marL="914400" algn="ctr" rtl="0" fontAlgn="base">
        <a:spcBef>
          <a:spcPct val="0"/>
        </a:spcBef>
        <a:spcAft>
          <a:spcPct val="0"/>
        </a:spcAft>
        <a:defRPr sz="5000">
          <a:solidFill>
            <a:schemeClr val="tx1"/>
          </a:solidFill>
          <a:latin typeface="Chalkboard" charset="0"/>
          <a:cs typeface="ヒラギノ角ゴ ProN W3" charset="0"/>
          <a:sym typeface="Chalkboard" charset="0"/>
        </a:defRPr>
      </a:lvl7pPr>
      <a:lvl8pPr marL="1371600" algn="ctr" rtl="0" fontAlgn="base">
        <a:spcBef>
          <a:spcPct val="0"/>
        </a:spcBef>
        <a:spcAft>
          <a:spcPct val="0"/>
        </a:spcAft>
        <a:defRPr sz="5000">
          <a:solidFill>
            <a:schemeClr val="tx1"/>
          </a:solidFill>
          <a:latin typeface="Chalkboard" charset="0"/>
          <a:cs typeface="ヒラギノ角ゴ ProN W3" charset="0"/>
          <a:sym typeface="Chalkboard" charset="0"/>
        </a:defRPr>
      </a:lvl8pPr>
      <a:lvl9pPr marL="1828800" algn="ctr" rtl="0" fontAlgn="base">
        <a:spcBef>
          <a:spcPct val="0"/>
        </a:spcBef>
        <a:spcAft>
          <a:spcPct val="0"/>
        </a:spcAft>
        <a:defRPr sz="5000">
          <a:solidFill>
            <a:schemeClr val="tx1"/>
          </a:solidFill>
          <a:latin typeface="Chalkboard" charset="0"/>
          <a:cs typeface="ヒラギノ角ゴ ProN W3" charset="0"/>
          <a:sym typeface="Chalkboard" charset="0"/>
        </a:defRPr>
      </a:lvl9pPr>
    </p:titleStyle>
    <p:bodyStyle>
      <a:lvl1pPr marL="657225" indent="-339725" algn="l" rtl="0" fontAlgn="base">
        <a:spcBef>
          <a:spcPts val="2100"/>
        </a:spcBef>
        <a:spcAft>
          <a:spcPct val="0"/>
        </a:spcAft>
        <a:buSzPct val="66000"/>
        <a:buChar char="•"/>
        <a:defRPr sz="2400" kern="1200">
          <a:solidFill>
            <a:schemeClr val="tx1"/>
          </a:solidFill>
          <a:latin typeface="+mn-lt"/>
          <a:ea typeface="+mn-ea"/>
          <a:cs typeface="+mn-cs"/>
          <a:sym typeface="Chalkboard" charset="0"/>
        </a:defRPr>
      </a:lvl1pPr>
      <a:lvl2pPr marL="1089025" indent="-339725" algn="l" rtl="0" fontAlgn="base">
        <a:spcBef>
          <a:spcPts val="2100"/>
        </a:spcBef>
        <a:spcAft>
          <a:spcPct val="0"/>
        </a:spcAft>
        <a:buSzPct val="66000"/>
        <a:buChar char="•"/>
        <a:defRPr sz="2400" kern="1200">
          <a:solidFill>
            <a:schemeClr val="tx1"/>
          </a:solidFill>
          <a:latin typeface="+mn-lt"/>
          <a:ea typeface="+mn-ea"/>
          <a:cs typeface="+mn-cs"/>
          <a:sym typeface="Chalkboard" charset="0"/>
        </a:defRPr>
      </a:lvl2pPr>
      <a:lvl3pPr marL="1508125" indent="-339725" algn="l" rtl="0" fontAlgn="base">
        <a:spcBef>
          <a:spcPts val="2100"/>
        </a:spcBef>
        <a:spcAft>
          <a:spcPct val="0"/>
        </a:spcAft>
        <a:buSzPct val="66000"/>
        <a:buChar char="•"/>
        <a:defRPr sz="2400" kern="1200">
          <a:solidFill>
            <a:schemeClr val="tx1"/>
          </a:solidFill>
          <a:latin typeface="+mn-lt"/>
          <a:ea typeface="+mn-ea"/>
          <a:cs typeface="+mn-cs"/>
          <a:sym typeface="Chalkboard" charset="0"/>
        </a:defRPr>
      </a:lvl3pPr>
      <a:lvl4pPr marL="1952625" indent="-339725" algn="l" rtl="0" fontAlgn="base">
        <a:spcBef>
          <a:spcPts val="2100"/>
        </a:spcBef>
        <a:spcAft>
          <a:spcPct val="0"/>
        </a:spcAft>
        <a:buSzPct val="66000"/>
        <a:buChar char="•"/>
        <a:defRPr sz="2400" kern="1200">
          <a:solidFill>
            <a:schemeClr val="tx1"/>
          </a:solidFill>
          <a:latin typeface="+mn-lt"/>
          <a:ea typeface="+mn-ea"/>
          <a:cs typeface="+mn-cs"/>
          <a:sym typeface="Chalkboard" charset="0"/>
        </a:defRPr>
      </a:lvl4pPr>
      <a:lvl5pPr marL="2409825" indent="-339725" algn="l" rtl="0" fontAlgn="base">
        <a:spcBef>
          <a:spcPts val="2100"/>
        </a:spcBef>
        <a:spcAft>
          <a:spcPct val="0"/>
        </a:spcAft>
        <a:buSzPct val="66000"/>
        <a:buChar char="•"/>
        <a:defRPr sz="2400" kern="1200">
          <a:solidFill>
            <a:schemeClr val="tx1"/>
          </a:solidFill>
          <a:latin typeface="+mn-lt"/>
          <a:ea typeface="+mn-ea"/>
          <a:cs typeface="+mn-cs"/>
          <a:sym typeface="Chalkboard"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38" tIns="45718" rIns="91438" bIns="45718" rtlCol="0" anchor="ctr">
            <a:normAutofit/>
          </a:bodyPr>
          <a:lstStyle/>
          <a:p>
            <a:r>
              <a:rPr lang="en-US"/>
              <a:t>Click to edit Master title style</a:t>
            </a:r>
          </a:p>
        </p:txBody>
      </p:sp>
      <p:sp>
        <p:nvSpPr>
          <p:cNvPr id="3" name="Text Placeholder 2"/>
          <p:cNvSpPr>
            <a:spLocks noGrp="1"/>
          </p:cNvSpPr>
          <p:nvPr>
            <p:ph type="body" idx="1"/>
          </p:nvPr>
        </p:nvSpPr>
        <p:spPr>
          <a:xfrm>
            <a:off x="457200" y="1600204"/>
            <a:ext cx="8229600" cy="4525963"/>
          </a:xfrm>
          <a:prstGeom prst="rect">
            <a:avLst/>
          </a:prstGeom>
        </p:spPr>
        <p:txBody>
          <a:bodyPr vert="horz" lIns="91438" tIns="45718" rIns="91438"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2" y="6356366"/>
            <a:ext cx="2133600" cy="365125"/>
          </a:xfrm>
          <a:prstGeom prst="rect">
            <a:avLst/>
          </a:prstGeom>
        </p:spPr>
        <p:txBody>
          <a:bodyPr vert="horz" lIns="91438" tIns="45718" rIns="91438" bIns="45718" rtlCol="0" anchor="ctr"/>
          <a:lstStyle>
            <a:lvl1pPr algn="l">
              <a:defRPr sz="1200">
                <a:solidFill>
                  <a:schemeClr val="tx1">
                    <a:tint val="75000"/>
                  </a:schemeClr>
                </a:solidFill>
              </a:defRPr>
            </a:lvl1pPr>
          </a:lstStyle>
          <a:p>
            <a:pPr eaLnBrk="1" fontAlgn="auto" hangingPunct="1">
              <a:spcBef>
                <a:spcPts val="0"/>
              </a:spcBef>
              <a:spcAft>
                <a:spcPts val="0"/>
              </a:spcAft>
            </a:pPr>
            <a:fld id="{5CC870F2-1922-49EB-8437-F434F58D9835}" type="datetimeFigureOut">
              <a:rPr lang="en-US" b="0" smtClean="0">
                <a:solidFill>
                  <a:prstClr val="black">
                    <a:tint val="75000"/>
                  </a:prstClr>
                </a:solidFill>
                <a:latin typeface="Calibri"/>
              </a:rPr>
              <a:pPr eaLnBrk="1" fontAlgn="auto" hangingPunct="1">
                <a:spcBef>
                  <a:spcPts val="0"/>
                </a:spcBef>
                <a:spcAft>
                  <a:spcPts val="0"/>
                </a:spcAft>
              </a:pPr>
              <a:t>7/6/2022</a:t>
            </a:fld>
            <a:endParaRPr lang="en-US" b="0">
              <a:solidFill>
                <a:prstClr val="black">
                  <a:tint val="75000"/>
                </a:prstClr>
              </a:solidFill>
              <a:latin typeface="Calibri"/>
            </a:endParaRPr>
          </a:p>
        </p:txBody>
      </p:sp>
      <p:sp>
        <p:nvSpPr>
          <p:cNvPr id="5" name="Footer Placeholder 4"/>
          <p:cNvSpPr>
            <a:spLocks noGrp="1"/>
          </p:cNvSpPr>
          <p:nvPr>
            <p:ph type="ftr" sz="quarter" idx="3"/>
          </p:nvPr>
        </p:nvSpPr>
        <p:spPr>
          <a:xfrm>
            <a:off x="3124202" y="6356366"/>
            <a:ext cx="2895600" cy="365125"/>
          </a:xfrm>
          <a:prstGeom prst="rect">
            <a:avLst/>
          </a:prstGeom>
        </p:spPr>
        <p:txBody>
          <a:bodyPr vert="horz" lIns="91438" tIns="45718" rIns="91438" bIns="45718"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b="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66"/>
            <a:ext cx="2133600" cy="365125"/>
          </a:xfrm>
          <a:prstGeom prst="rect">
            <a:avLst/>
          </a:prstGeom>
        </p:spPr>
        <p:txBody>
          <a:bodyPr vert="horz" lIns="91438" tIns="45718" rIns="91438" bIns="45718" rtlCol="0" anchor="ctr"/>
          <a:lstStyle>
            <a:lvl1pPr algn="r">
              <a:defRPr sz="1200">
                <a:solidFill>
                  <a:schemeClr val="tx1">
                    <a:tint val="75000"/>
                  </a:schemeClr>
                </a:solidFill>
              </a:defRPr>
            </a:lvl1pPr>
          </a:lstStyle>
          <a:p>
            <a:pPr eaLnBrk="1" fontAlgn="auto" hangingPunct="1">
              <a:spcBef>
                <a:spcPts val="0"/>
              </a:spcBef>
              <a:spcAft>
                <a:spcPts val="0"/>
              </a:spcAft>
            </a:pPr>
            <a:fld id="{5668CAA7-7AE7-4289-9C3D-2AFD90722341}" type="slidenum">
              <a:rPr lang="en-US" b="0" smtClean="0">
                <a:solidFill>
                  <a:prstClr val="black">
                    <a:tint val="75000"/>
                  </a:prstClr>
                </a:solidFill>
                <a:latin typeface="Calibri"/>
              </a:rPr>
              <a:pPr eaLnBrk="1" fontAlgn="auto" hangingPunct="1">
                <a:spcBef>
                  <a:spcPts val="0"/>
                </a:spcBef>
                <a:spcAft>
                  <a:spcPts val="0"/>
                </a:spcAft>
              </a:pPr>
              <a:t>‹#›</a:t>
            </a:fld>
            <a:endParaRPr lang="en-US" b="0">
              <a:solidFill>
                <a:prstClr val="black">
                  <a:tint val="75000"/>
                </a:prstClr>
              </a:solidFill>
              <a:latin typeface="Calibri"/>
            </a:endParaRPr>
          </a:p>
        </p:txBody>
      </p:sp>
    </p:spTree>
    <p:extLst>
      <p:ext uri="{BB962C8B-B14F-4D97-AF65-F5344CB8AC3E}">
        <p14:creationId xmlns:p14="http://schemas.microsoft.com/office/powerpoint/2010/main" val="3362650589"/>
      </p:ext>
    </p:extLst>
  </p:cSld>
  <p:clrMap bg1="lt1" tx1="dk1" bg2="lt2" tx2="dk2" accent1="accent1" accent2="accent2" accent3="accent3" accent4="accent4" accent5="accent5" accent6="accent6" hlink="hlink" folHlink="folHlink"/>
  <p:sldLayoutIdLst>
    <p:sldLayoutId id="2147485163" r:id="rId1"/>
    <p:sldLayoutId id="2147485164" r:id="rId2"/>
    <p:sldLayoutId id="2147485165" r:id="rId3"/>
    <p:sldLayoutId id="2147485166" r:id="rId4"/>
    <p:sldLayoutId id="2147485167" r:id="rId5"/>
    <p:sldLayoutId id="2147485168" r:id="rId6"/>
    <p:sldLayoutId id="2147485169" r:id="rId7"/>
    <p:sldLayoutId id="2147485170" r:id="rId8"/>
    <p:sldLayoutId id="2147485171" r:id="rId9"/>
    <p:sldLayoutId id="2147485172" r:id="rId10"/>
    <p:sldLayoutId id="2147485173" r:id="rId11"/>
  </p:sldLayoutIdLst>
  <p:txStyles>
    <p:titleStyle>
      <a:lvl1pPr algn="ctr" defTabSz="914382" rtl="0" eaLnBrk="1" latinLnBrk="0" hangingPunct="1">
        <a:spcBef>
          <a:spcPct val="0"/>
        </a:spcBef>
        <a:buNone/>
        <a:defRPr sz="4400" kern="1200">
          <a:solidFill>
            <a:schemeClr val="tx1"/>
          </a:solidFill>
          <a:latin typeface="+mj-lt"/>
          <a:ea typeface="+mj-ea"/>
          <a:cs typeface="+mj-cs"/>
        </a:defRPr>
      </a:lvl1pPr>
    </p:titleStyle>
    <p:bodyStyle>
      <a:lvl1pPr marL="342893" indent="-342893" algn="l" defTabSz="914382"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6" indent="-285744" algn="l" defTabSz="914382"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7" indent="-228595" algn="l" defTabSz="914382"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8" indent="-228595" algn="l" defTabSz="914382"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59" indent="-228595" algn="l" defTabSz="914382"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50" indent="-228595" algn="l" defTabSz="91438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41" indent="-228595" algn="l" defTabSz="91438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32" indent="-228595" algn="l" defTabSz="91438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22" indent="-228595" algn="l" defTabSz="91438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82" rtl="0" eaLnBrk="1" latinLnBrk="0" hangingPunct="1">
        <a:defRPr sz="1800" kern="1200">
          <a:solidFill>
            <a:schemeClr val="tx1"/>
          </a:solidFill>
          <a:latin typeface="+mn-lt"/>
          <a:ea typeface="+mn-ea"/>
          <a:cs typeface="+mn-cs"/>
        </a:defRPr>
      </a:lvl1pPr>
      <a:lvl2pPr marL="457191" algn="l" defTabSz="914382" rtl="0" eaLnBrk="1" latinLnBrk="0" hangingPunct="1">
        <a:defRPr sz="1800" kern="1200">
          <a:solidFill>
            <a:schemeClr val="tx1"/>
          </a:solidFill>
          <a:latin typeface="+mn-lt"/>
          <a:ea typeface="+mn-ea"/>
          <a:cs typeface="+mn-cs"/>
        </a:defRPr>
      </a:lvl2pPr>
      <a:lvl3pPr marL="914382" algn="l" defTabSz="914382" rtl="0" eaLnBrk="1" latinLnBrk="0" hangingPunct="1">
        <a:defRPr sz="1800" kern="1200">
          <a:solidFill>
            <a:schemeClr val="tx1"/>
          </a:solidFill>
          <a:latin typeface="+mn-lt"/>
          <a:ea typeface="+mn-ea"/>
          <a:cs typeface="+mn-cs"/>
        </a:defRPr>
      </a:lvl3pPr>
      <a:lvl4pPr marL="1371573" algn="l" defTabSz="914382" rtl="0" eaLnBrk="1" latinLnBrk="0" hangingPunct="1">
        <a:defRPr sz="1800" kern="1200">
          <a:solidFill>
            <a:schemeClr val="tx1"/>
          </a:solidFill>
          <a:latin typeface="+mn-lt"/>
          <a:ea typeface="+mn-ea"/>
          <a:cs typeface="+mn-cs"/>
        </a:defRPr>
      </a:lvl4pPr>
      <a:lvl5pPr marL="1828764" algn="l" defTabSz="914382" rtl="0" eaLnBrk="1" latinLnBrk="0" hangingPunct="1">
        <a:defRPr sz="1800" kern="1200">
          <a:solidFill>
            <a:schemeClr val="tx1"/>
          </a:solidFill>
          <a:latin typeface="+mn-lt"/>
          <a:ea typeface="+mn-ea"/>
          <a:cs typeface="+mn-cs"/>
        </a:defRPr>
      </a:lvl5pPr>
      <a:lvl6pPr marL="2285955" algn="l" defTabSz="914382" rtl="0" eaLnBrk="1" latinLnBrk="0" hangingPunct="1">
        <a:defRPr sz="1800" kern="1200">
          <a:solidFill>
            <a:schemeClr val="tx1"/>
          </a:solidFill>
          <a:latin typeface="+mn-lt"/>
          <a:ea typeface="+mn-ea"/>
          <a:cs typeface="+mn-cs"/>
        </a:defRPr>
      </a:lvl6pPr>
      <a:lvl7pPr marL="2743146" algn="l" defTabSz="914382" rtl="0" eaLnBrk="1" latinLnBrk="0" hangingPunct="1">
        <a:defRPr sz="1800" kern="1200">
          <a:solidFill>
            <a:schemeClr val="tx1"/>
          </a:solidFill>
          <a:latin typeface="+mn-lt"/>
          <a:ea typeface="+mn-ea"/>
          <a:cs typeface="+mn-cs"/>
        </a:defRPr>
      </a:lvl7pPr>
      <a:lvl8pPr marL="3200336" algn="l" defTabSz="914382" rtl="0" eaLnBrk="1" latinLnBrk="0" hangingPunct="1">
        <a:defRPr sz="1800" kern="1200">
          <a:solidFill>
            <a:schemeClr val="tx1"/>
          </a:solidFill>
          <a:latin typeface="+mn-lt"/>
          <a:ea typeface="+mn-ea"/>
          <a:cs typeface="+mn-cs"/>
        </a:defRPr>
      </a:lvl8pPr>
      <a:lvl9pPr marL="3657526" algn="l" defTabSz="91438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100.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02.tif"/><Relationship Id="rId2" Type="http://schemas.openxmlformats.org/officeDocument/2006/relationships/image" Target="../media/image101.tif"/><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9.xml"/></Relationships>
</file>

<file path=ppt/slides/_rels/slide10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5.png"/><Relationship Id="rId1" Type="http://schemas.openxmlformats.org/officeDocument/2006/relationships/slideLayout" Target="../slideLayouts/slideLayout3.xml"/><Relationship Id="rId4" Type="http://schemas.openxmlformats.org/officeDocument/2006/relationships/image" Target="../media/image116.png"/></Relationships>
</file>

<file path=ppt/slides/_rels/slide108.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110.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9.xml"/></Relationships>
</file>

<file path=ppt/slides/_rels/slide111.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9.xml"/></Relationships>
</file>

<file path=ppt/slides/_rels/slide112.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1.xml"/></Relationships>
</file>

<file path=ppt/slides/_rels/slide113.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4.xml"/></Relationships>
</file>

<file path=ppt/slides/_rels/slide114.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35.xml"/><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46.png"/><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4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5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1.xml"/><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64.png"/></Relationships>
</file>

<file path=ppt/slides/_rels/slide5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6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7.xml"/><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1.png"/><Relationship Id="rId1" Type="http://schemas.openxmlformats.org/officeDocument/2006/relationships/slideLayout" Target="../slideLayouts/slideLayout3.xml"/><Relationship Id="rId4" Type="http://schemas.openxmlformats.org/officeDocument/2006/relationships/image" Target="../media/image71.png"/></Relationships>
</file>

<file path=ppt/slides/_rels/slide6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0.xml"/><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7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image" Target="../media/image78.png"/></Relationships>
</file>

<file path=ppt/slides/_rels/slide7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5.xml"/><Relationship Id="rId1" Type="http://schemas.openxmlformats.org/officeDocument/2006/relationships/slideLayout" Target="../slideLayouts/slideLayout19.xml"/></Relationships>
</file>

<file path=ppt/slides/_rels/slide7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6.xml"/><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image" Target="../media/image80.png"/></Relationships>
</file>

<file path=ppt/slides/_rels/slide7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8.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7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9.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7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1.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8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4.xml"/><Relationship Id="rId1" Type="http://schemas.openxmlformats.org/officeDocument/2006/relationships/slideLayout" Target="../slideLayouts/slideLayout19.xml"/></Relationships>
</file>

<file path=ppt/slides/_rels/slide8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7.xml"/><Relationship Id="rId1" Type="http://schemas.openxmlformats.org/officeDocument/2006/relationships/slideLayout" Target="../slideLayouts/slideLayout3.xml"/><Relationship Id="rId4" Type="http://schemas.openxmlformats.org/officeDocument/2006/relationships/image" Target="../media/image88.png"/></Relationships>
</file>

<file path=ppt/slides/_rels/slide8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9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2.xml"/><Relationship Id="rId1" Type="http://schemas.openxmlformats.org/officeDocument/2006/relationships/slideLayout" Target="../slideLayouts/slideLayout3.xml"/><Relationship Id="rId4" Type="http://schemas.openxmlformats.org/officeDocument/2006/relationships/image" Target="../media/image94.png"/></Relationships>
</file>

<file path=ppt/slides/_rels/slide9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4.xml"/><Relationship Id="rId1" Type="http://schemas.openxmlformats.org/officeDocument/2006/relationships/slideLayout" Target="../slideLayouts/slideLayout3.xml"/><Relationship Id="rId5" Type="http://schemas.openxmlformats.org/officeDocument/2006/relationships/image" Target="../media/image98.png"/><Relationship Id="rId4" Type="http://schemas.openxmlformats.org/officeDocument/2006/relationships/image" Target="../media/image97.png"/></Relationships>
</file>

<file path=ppt/slides/_rels/slide9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02.tif"/><Relationship Id="rId2" Type="http://schemas.openxmlformats.org/officeDocument/2006/relationships/image" Target="../media/image101.tif"/><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5.xml"/><Relationship Id="rId1" Type="http://schemas.openxmlformats.org/officeDocument/2006/relationships/slideLayout" Target="../slideLayouts/slideLayout2.xml"/><Relationship Id="rId5" Type="http://schemas.openxmlformats.org/officeDocument/2006/relationships/image" Target="../media/image107.png"/><Relationship Id="rId4" Type="http://schemas.openxmlformats.org/officeDocument/2006/relationships/image" Target="../media/image106.png"/></Relationships>
</file>

<file path=ppt/slides/_rels/slide9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 name="7.png" descr="7.png"/>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66" name="Webinar Title Goes Here"/>
          <p:cNvSpPr txBox="1">
            <a:spLocks noGrp="1"/>
          </p:cNvSpPr>
          <p:nvPr>
            <p:ph type="ctrTitle"/>
          </p:nvPr>
        </p:nvSpPr>
        <p:spPr>
          <a:xfrm>
            <a:off x="319201" y="1940061"/>
            <a:ext cx="5034789" cy="1673995"/>
          </a:xfrm>
          <a:prstGeom prst="rect">
            <a:avLst/>
          </a:prstGeom>
        </p:spPr>
        <p:txBody>
          <a:bodyPr>
            <a:noAutofit/>
          </a:bodyPr>
          <a:lstStyle>
            <a:lvl1pPr algn="l" defTabSz="502412">
              <a:defRPr sz="4600">
                <a:solidFill>
                  <a:srgbClr val="0947AD"/>
                </a:solidFill>
              </a:defRPr>
            </a:lvl1pPr>
          </a:lstStyle>
          <a:p>
            <a:pPr algn="ctr"/>
            <a:r>
              <a:rPr lang="en-US" sz="2800" b="1" i="0" dirty="0">
                <a:solidFill>
                  <a:schemeClr val="tx1"/>
                </a:solidFill>
                <a:effectLst/>
                <a:latin typeface="Open Sans" panose="020B0606030504020204" pitchFamily="34" charset="0"/>
              </a:rPr>
              <a:t>Rising Interest Rates</a:t>
            </a:r>
            <a:br>
              <a:rPr lang="en-US" sz="2800" b="1" i="0" dirty="0">
                <a:solidFill>
                  <a:schemeClr val="tx1"/>
                </a:solidFill>
                <a:effectLst/>
                <a:latin typeface="Open Sans" panose="020B0606030504020204" pitchFamily="34" charset="0"/>
              </a:rPr>
            </a:br>
            <a:r>
              <a:rPr lang="en-US" sz="2800" b="1" i="0" dirty="0">
                <a:solidFill>
                  <a:schemeClr val="tx1"/>
                </a:solidFill>
                <a:effectLst/>
                <a:latin typeface="Open Sans" panose="020B0606030504020204" pitchFamily="34" charset="0"/>
              </a:rPr>
              <a:t>and Slowing Sales:</a:t>
            </a:r>
            <a:br>
              <a:rPr lang="en-US" sz="2400" b="1" i="0" dirty="0">
                <a:solidFill>
                  <a:srgbClr val="404040"/>
                </a:solidFill>
                <a:effectLst/>
                <a:latin typeface="Open Sans" panose="020B0606030504020204" pitchFamily="34" charset="0"/>
              </a:rPr>
            </a:br>
            <a:r>
              <a:rPr lang="en-US" sz="2400" b="1" i="1" dirty="0">
                <a:solidFill>
                  <a:srgbClr val="404040"/>
                </a:solidFill>
                <a:effectLst/>
                <a:latin typeface="Open Sans" panose="020B0606030504020204" pitchFamily="34" charset="0"/>
              </a:rPr>
              <a:t>How to Double Your Production</a:t>
            </a:r>
            <a:br>
              <a:rPr lang="en-US" sz="2400" b="1" i="1" dirty="0">
                <a:solidFill>
                  <a:srgbClr val="404040"/>
                </a:solidFill>
                <a:effectLst/>
                <a:latin typeface="Open Sans" panose="020B0606030504020204" pitchFamily="34" charset="0"/>
              </a:rPr>
            </a:br>
            <a:r>
              <a:rPr lang="en-US" sz="2400" b="1" i="1" dirty="0">
                <a:solidFill>
                  <a:srgbClr val="404040"/>
                </a:solidFill>
                <a:effectLst/>
                <a:latin typeface="Open Sans" panose="020B0606030504020204" pitchFamily="34" charset="0"/>
              </a:rPr>
              <a:t>In this New Real Estate Reality</a:t>
            </a:r>
          </a:p>
        </p:txBody>
      </p:sp>
      <p:sp>
        <p:nvSpPr>
          <p:cNvPr id="167" name="Webinar Title Goes Here"/>
          <p:cNvSpPr txBox="1"/>
          <p:nvPr/>
        </p:nvSpPr>
        <p:spPr>
          <a:xfrm>
            <a:off x="416116" y="4530784"/>
            <a:ext cx="4470182" cy="5204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b">
            <a:normAutofit/>
          </a:bodyPr>
          <a:lstStyle>
            <a:lvl1pPr algn="l">
              <a:defRPr sz="3100">
                <a:solidFill>
                  <a:srgbClr val="FFFFFF"/>
                </a:solidFill>
              </a:defRPr>
            </a:lvl1pPr>
          </a:lstStyle>
          <a:p>
            <a:pPr marL="0" marR="0" lvl="0" indent="0" algn="l" defTabSz="410751" rtl="0" eaLnBrk="1" fontAlgn="auto" latinLnBrk="0" hangingPunct="0">
              <a:lnSpc>
                <a:spcPct val="100000"/>
              </a:lnSpc>
              <a:spcBef>
                <a:spcPts val="0"/>
              </a:spcBef>
              <a:spcAft>
                <a:spcPts val="0"/>
              </a:spcAft>
              <a:buClrTx/>
              <a:buSzTx/>
              <a:buFontTx/>
              <a:buNone/>
              <a:tabLst/>
              <a:defRPr/>
            </a:pPr>
            <a:r>
              <a:rPr kumimoji="0" lang="en-US" sz="2180" b="1" i="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Helvetica Neue Medium"/>
                <a:sym typeface="Helvetica Neue Medium"/>
              </a:rPr>
              <a:t>DARRYL DAVIS, CSP</a:t>
            </a:r>
            <a:endParaRPr kumimoji="0" sz="2180" b="1" i="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Helvetica Neue Medium"/>
              <a:sym typeface="Helvetica Neue Medium"/>
            </a:endParaRPr>
          </a:p>
        </p:txBody>
      </p:sp>
      <p:sp>
        <p:nvSpPr>
          <p:cNvPr id="169" name="Webinar Title Goes Here"/>
          <p:cNvSpPr txBox="1"/>
          <p:nvPr/>
        </p:nvSpPr>
        <p:spPr>
          <a:xfrm>
            <a:off x="416116" y="838139"/>
            <a:ext cx="4107346" cy="9084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b">
            <a:normAutofit lnSpcReduction="10000"/>
          </a:bodyPr>
          <a:lstStyle/>
          <a:p>
            <a:pPr marL="0" marR="0" lvl="0" indent="0" algn="just" defTabSz="361460" rtl="0" eaLnBrk="1" fontAlgn="auto" latinLnBrk="0" hangingPunct="0">
              <a:lnSpc>
                <a:spcPct val="100000"/>
              </a:lnSpc>
              <a:spcBef>
                <a:spcPts val="0"/>
              </a:spcBef>
              <a:spcAft>
                <a:spcPts val="0"/>
              </a:spcAft>
              <a:buClrTx/>
              <a:buSzTx/>
              <a:buFontTx/>
              <a:buNone/>
              <a:tabLst/>
              <a:defRPr sz="8096" b="1">
                <a:solidFill>
                  <a:srgbClr val="191C49"/>
                </a:solidFill>
                <a:latin typeface="+mn-lt"/>
                <a:ea typeface="+mn-ea"/>
                <a:cs typeface="+mn-cs"/>
                <a:sym typeface="Helvetica Neue"/>
              </a:defRPr>
            </a:pPr>
            <a:r>
              <a:rPr kumimoji="0" sz="5692" b="1" i="0" u="none" strike="noStrike" kern="0" cap="none" spc="0" normalizeH="0" baseline="0" noProof="0" dirty="0">
                <a:ln>
                  <a:noFill/>
                </a:ln>
                <a:solidFill>
                  <a:srgbClr val="191C49"/>
                </a:solidFill>
                <a:effectLst/>
                <a:uLnTx/>
                <a:uFillTx/>
                <a:latin typeface="Helvetica Neue"/>
                <a:sym typeface="Helvetica Neue"/>
              </a:rPr>
              <a:t>WELCOME</a:t>
            </a:r>
          </a:p>
        </p:txBody>
      </p:sp>
      <p:sp>
        <p:nvSpPr>
          <p:cNvPr id="170" name="Webinar Title Goes Here"/>
          <p:cNvSpPr txBox="1"/>
          <p:nvPr/>
        </p:nvSpPr>
        <p:spPr>
          <a:xfrm>
            <a:off x="416116" y="6199467"/>
            <a:ext cx="4470182" cy="5204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b">
            <a:normAutofit/>
          </a:bodyPr>
          <a:lstStyle>
            <a:lvl1pPr algn="l">
              <a:defRPr sz="3200" b="1">
                <a:solidFill>
                  <a:srgbClr val="041B48"/>
                </a:solidFill>
                <a:latin typeface="+mn-lt"/>
                <a:ea typeface="+mn-ea"/>
                <a:cs typeface="+mn-cs"/>
                <a:sym typeface="Helvetica Neue"/>
              </a:defRPr>
            </a:lvl1pPr>
          </a:lstStyle>
          <a:p>
            <a:pPr marL="0" marR="0" lvl="0" indent="0" algn="l" defTabSz="410751" rtl="0" eaLnBrk="1" fontAlgn="auto" latinLnBrk="0" hangingPunct="0">
              <a:lnSpc>
                <a:spcPct val="100000"/>
              </a:lnSpc>
              <a:spcBef>
                <a:spcPts val="0"/>
              </a:spcBef>
              <a:spcAft>
                <a:spcPts val="0"/>
              </a:spcAft>
              <a:buClrTx/>
              <a:buSzTx/>
              <a:buFontTx/>
              <a:buNone/>
              <a:tabLst/>
              <a:defRPr/>
            </a:pPr>
            <a:r>
              <a:rPr kumimoji="0" lang="en-US" sz="2250" b="1" i="0" u="none" strike="noStrike" kern="0" cap="none" spc="0" normalizeH="0" baseline="0" noProof="0" dirty="0">
                <a:ln>
                  <a:noFill/>
                </a:ln>
                <a:solidFill>
                  <a:srgbClr val="041B48"/>
                </a:solidFill>
                <a:effectLst/>
                <a:uLnTx/>
                <a:uFillTx/>
                <a:latin typeface="Helvetica Neue"/>
                <a:sym typeface="Helvetica Neue"/>
              </a:rPr>
              <a:t>TryThePowerProgram.com</a:t>
            </a:r>
            <a:endParaRPr kumimoji="0" sz="2250" b="1" i="0" u="none" strike="noStrike" kern="0" cap="none" spc="0" normalizeH="0" baseline="0" noProof="0" dirty="0">
              <a:ln>
                <a:noFill/>
              </a:ln>
              <a:solidFill>
                <a:srgbClr val="041B48"/>
              </a:solidFill>
              <a:effectLst/>
              <a:uLnTx/>
              <a:uFillTx/>
              <a:latin typeface="Helvetica Neue"/>
              <a:sym typeface="Helvetica Neue"/>
            </a:endParaRPr>
          </a:p>
        </p:txBody>
      </p:sp>
    </p:spTree>
    <p:extLst>
      <p:ext uri="{BB962C8B-B14F-4D97-AF65-F5344CB8AC3E}">
        <p14:creationId xmlns:p14="http://schemas.microsoft.com/office/powerpoint/2010/main" val="3880924805"/>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649C50-7DD3-4131-94B2-518FC768A5E1}"/>
              </a:ext>
            </a:extLst>
          </p:cNvPr>
          <p:cNvPicPr>
            <a:picLocks noChangeAspect="1"/>
          </p:cNvPicPr>
          <p:nvPr/>
        </p:nvPicPr>
        <p:blipFill>
          <a:blip r:embed="rId3"/>
          <a:stretch>
            <a:fillRect/>
          </a:stretch>
        </p:blipFill>
        <p:spPr>
          <a:xfrm>
            <a:off x="0" y="1773603"/>
            <a:ext cx="9144000" cy="3637366"/>
          </a:xfrm>
          <a:prstGeom prst="rect">
            <a:avLst/>
          </a:prstGeom>
        </p:spPr>
      </p:pic>
      <p:pic>
        <p:nvPicPr>
          <p:cNvPr id="3" name="Picture 2" descr="Text, logo&#10;&#10;Description automatically generated">
            <a:extLst>
              <a:ext uri="{FF2B5EF4-FFF2-40B4-BE49-F238E27FC236}">
                <a16:creationId xmlns:a16="http://schemas.microsoft.com/office/drawing/2014/main" id="{3B9930F9-9264-EF3B-FE73-CB35C8EDDF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6219028"/>
            <a:ext cx="1886489" cy="429833"/>
          </a:xfrm>
          <a:prstGeom prst="rect">
            <a:avLst/>
          </a:prstGeom>
        </p:spPr>
      </p:pic>
      <p:sp>
        <p:nvSpPr>
          <p:cNvPr id="6" name="Rectangle 5">
            <a:extLst>
              <a:ext uri="{FF2B5EF4-FFF2-40B4-BE49-F238E27FC236}">
                <a16:creationId xmlns:a16="http://schemas.microsoft.com/office/drawing/2014/main" id="{A06B6A81-EEC6-094D-754A-86CFBD03FCCE}"/>
              </a:ext>
            </a:extLst>
          </p:cNvPr>
          <p:cNvSpPr/>
          <p:nvPr/>
        </p:nvSpPr>
        <p:spPr>
          <a:xfrm>
            <a:off x="6677025" y="2886075"/>
            <a:ext cx="2381251" cy="2162175"/>
          </a:xfrm>
          <a:prstGeom prst="rect">
            <a:avLst/>
          </a:prstGeom>
          <a:solidFill>
            <a:schemeClr val="bg1"/>
          </a:solidFill>
          <a:ln w="127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7" name="TextBox 6">
            <a:extLst>
              <a:ext uri="{FF2B5EF4-FFF2-40B4-BE49-F238E27FC236}">
                <a16:creationId xmlns:a16="http://schemas.microsoft.com/office/drawing/2014/main" id="{AC2295C6-E05C-1E4D-66DF-4453C780059A}"/>
              </a:ext>
            </a:extLst>
          </p:cNvPr>
          <p:cNvSpPr txBox="1"/>
          <p:nvPr/>
        </p:nvSpPr>
        <p:spPr>
          <a:xfrm>
            <a:off x="380999" y="286878"/>
            <a:ext cx="8201025"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Calibri"/>
                <a:ea typeface="+mj-ea"/>
                <a:cs typeface="Calibri"/>
                <a:sym typeface="Calibri"/>
              </a:rPr>
              <a:t>If You Were Going To Time The Market &amp; Buy the Dip, Would You Buy Now?</a:t>
            </a:r>
          </a:p>
        </p:txBody>
      </p:sp>
    </p:spTree>
    <p:extLst>
      <p:ext uri="{BB962C8B-B14F-4D97-AF65-F5344CB8AC3E}">
        <p14:creationId xmlns:p14="http://schemas.microsoft.com/office/powerpoint/2010/main" val="3069484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928A06-E69D-4682-948E-D249DE1186C6}"/>
              </a:ext>
            </a:extLst>
          </p:cNvPr>
          <p:cNvPicPr>
            <a:picLocks noChangeAspect="1"/>
          </p:cNvPicPr>
          <p:nvPr/>
        </p:nvPicPr>
        <p:blipFill>
          <a:blip r:embed="rId2"/>
          <a:stretch>
            <a:fillRect/>
          </a:stretch>
        </p:blipFill>
        <p:spPr>
          <a:xfrm>
            <a:off x="1176619" y="891955"/>
            <a:ext cx="6607356" cy="5331015"/>
          </a:xfrm>
          <a:prstGeom prst="rect">
            <a:avLst/>
          </a:prstGeom>
        </p:spPr>
      </p:pic>
      <p:sp>
        <p:nvSpPr>
          <p:cNvPr id="6" name="Text Box 12">
            <a:extLst>
              <a:ext uri="{FF2B5EF4-FFF2-40B4-BE49-F238E27FC236}">
                <a16:creationId xmlns:a16="http://schemas.microsoft.com/office/drawing/2014/main" id="{BB2B0A64-1AD5-45CB-B8A1-0164175403BE}"/>
              </a:ext>
            </a:extLst>
          </p:cNvPr>
          <p:cNvSpPr txBox="1">
            <a:spLocks noChangeArrowheads="1"/>
          </p:cNvSpPr>
          <p:nvPr/>
        </p:nvSpPr>
        <p:spPr bwMode="auto">
          <a:xfrm>
            <a:off x="161365" y="206154"/>
            <a:ext cx="8842786"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ts val="6000"/>
              </a:lnSpc>
              <a:spcBef>
                <a:spcPts val="0"/>
              </a:spcBef>
              <a:spcAft>
                <a:spcPct val="0"/>
              </a:spcAft>
              <a:buClr>
                <a:srgbClr val="CFC60D"/>
              </a:buClr>
              <a:buSzPct val="80000"/>
              <a:buFont typeface="Wingdings" pitchFamily="2" charset="2"/>
              <a:buNone/>
              <a:tabLst/>
              <a:defRPr/>
            </a:pPr>
            <a:r>
              <a:rPr kumimoji="0" lang="en-US" altLang="en-US" sz="6000" b="1" i="0" u="none" strike="noStrike" kern="1200" cap="none" spc="0" normalizeH="0" baseline="0" noProof="0" dirty="0">
                <a:ln>
                  <a:noFill/>
                </a:ln>
                <a:solidFill>
                  <a:prstClr val="black"/>
                </a:solidFill>
                <a:effectLst/>
                <a:uLnTx/>
                <a:uFillTx/>
                <a:latin typeface="Impact" panose="020B0806030902050204" pitchFamily="34" charset="0"/>
                <a:ea typeface="+mj-ea"/>
                <a:cs typeface="Times New Roman" panose="02020603050405020304" pitchFamily="18" charset="0"/>
                <a:sym typeface="Calibri"/>
              </a:rPr>
              <a:t>Dialogue</a:t>
            </a:r>
          </a:p>
        </p:txBody>
      </p:sp>
    </p:spTree>
    <p:extLst>
      <p:ext uri="{BB962C8B-B14F-4D97-AF65-F5344CB8AC3E}">
        <p14:creationId xmlns:p14="http://schemas.microsoft.com/office/powerpoint/2010/main" val="13333045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B029C70-095D-417D-E5A3-1DAA9824BB2D}"/>
              </a:ext>
            </a:extLst>
          </p:cNvPr>
          <p:cNvSpPr txBox="1"/>
          <p:nvPr/>
        </p:nvSpPr>
        <p:spPr>
          <a:xfrm>
            <a:off x="667269" y="3193233"/>
            <a:ext cx="8170543" cy="1764739"/>
          </a:xfrm>
          <a:prstGeom prst="rect">
            <a:avLst/>
          </a:prstGeom>
          <a:noFill/>
          <a:ln w="3175" cap="flat">
            <a:noFill/>
            <a:miter lim="400000"/>
          </a:ln>
          <a:effectLst/>
          <a:sp3d/>
        </p:spPr>
        <p:txBody>
          <a:bodyPr rot="0" spcFirstLastPara="1" vertOverflow="overflow" horzOverflow="overflow" vert="horz" wrap="square" lIns="35636" tIns="35636" rIns="35636" bIns="35636" numCol="1" spcCol="38018" rtlCol="0" anchor="ctr">
            <a:spAutoFit/>
          </a:bodyPr>
          <a:lstStyle/>
          <a:p>
            <a:pPr marL="0" marR="0" lvl="0" indent="0" algn="ctr" defTabSz="409904" eaLnBrk="0"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ysClr val="windowText" lastClr="000000"/>
                </a:solidFill>
                <a:effectLst/>
                <a:uLnTx/>
                <a:uFillTx/>
                <a:latin typeface="Impact" panose="020B0806030902050204" pitchFamily="34" charset="0"/>
                <a:sym typeface="Helvetica Light"/>
              </a:rPr>
              <a:t>Keep Improving Your</a:t>
            </a:r>
          </a:p>
          <a:p>
            <a:pPr marL="0" marR="0" lvl="0" indent="0" algn="ctr" defTabSz="409904" eaLnBrk="0"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ysClr val="windowText" lastClr="000000"/>
                </a:solidFill>
                <a:effectLst/>
                <a:uLnTx/>
                <a:uFillTx/>
                <a:latin typeface="Impact" panose="020B0806030902050204" pitchFamily="34" charset="0"/>
                <a:sym typeface="Helvetica Light"/>
              </a:rPr>
              <a:t>Listing Conversation</a:t>
            </a:r>
          </a:p>
        </p:txBody>
      </p:sp>
      <p:sp>
        <p:nvSpPr>
          <p:cNvPr id="3" name="Shape 365">
            <a:extLst>
              <a:ext uri="{FF2B5EF4-FFF2-40B4-BE49-F238E27FC236}">
                <a16:creationId xmlns:a16="http://schemas.microsoft.com/office/drawing/2014/main" id="{BFD2CB3A-48CD-59AB-72D1-F0E1CB62DC7C}"/>
              </a:ext>
            </a:extLst>
          </p:cNvPr>
          <p:cNvSpPr/>
          <p:nvPr/>
        </p:nvSpPr>
        <p:spPr>
          <a:xfrm>
            <a:off x="3388659" y="580085"/>
            <a:ext cx="5110617" cy="687687"/>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square" lIns="35718" tIns="35718" rIns="35718" bIns="35718" numCol="1" anchor="ctr">
            <a:spAutoFit/>
          </a:bodyPr>
          <a:lstStyle>
            <a:lvl1pPr algn="l" defTabSz="914400">
              <a:defRPr sz="2900" b="1">
                <a:solidFill>
                  <a:srgbClr val="53585F"/>
                </a:solidFill>
                <a:effectLst>
                  <a:outerShdw blurRad="38100" dist="38100" dir="2700000" rotWithShape="0">
                    <a:srgbClr val="000000">
                      <a:alpha val="43137"/>
                    </a:srgbClr>
                  </a:outerShdw>
                </a:effectLst>
                <a:latin typeface="Verdana"/>
                <a:ea typeface="Verdana"/>
                <a:cs typeface="Verdana"/>
                <a:sym typeface="Verdana"/>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00"/>
                </a:solidFill>
                <a:effectLst>
                  <a:outerShdw blurRad="38100" dist="38100" dir="2700000" rotWithShape="0">
                    <a:srgbClr val="000000">
                      <a:alpha val="43137"/>
                    </a:srgbClr>
                  </a:outerShdw>
                </a:effectLst>
                <a:uLnTx/>
                <a:uFillTx/>
                <a:latin typeface="Verdana"/>
                <a:ea typeface="Verdana"/>
                <a:sym typeface="Verdana"/>
              </a:rPr>
              <a:t>Your 30-Day</a:t>
            </a:r>
            <a:endParaRPr kumimoji="0" sz="4000" b="1" i="0" u="none" strike="noStrike" kern="0" cap="none" spc="0" normalizeH="0" baseline="0" noProof="0" dirty="0">
              <a:ln>
                <a:noFill/>
              </a:ln>
              <a:solidFill>
                <a:srgbClr val="000000"/>
              </a:solidFill>
              <a:effectLst>
                <a:outerShdw blurRad="38100" dist="38100" dir="2700000" rotWithShape="0">
                  <a:srgbClr val="000000">
                    <a:alpha val="43137"/>
                  </a:srgbClr>
                </a:outerShdw>
              </a:effectLst>
              <a:uLnTx/>
              <a:uFillTx/>
              <a:latin typeface="Verdana"/>
              <a:ea typeface="Verdana"/>
              <a:sym typeface="Verdana"/>
            </a:endParaRPr>
          </a:p>
        </p:txBody>
      </p:sp>
      <p:sp>
        <p:nvSpPr>
          <p:cNvPr id="4" name="Shape 366">
            <a:extLst>
              <a:ext uri="{FF2B5EF4-FFF2-40B4-BE49-F238E27FC236}">
                <a16:creationId xmlns:a16="http://schemas.microsoft.com/office/drawing/2014/main" id="{352A89DB-922F-455F-6759-DD1747A79BB4}"/>
              </a:ext>
            </a:extLst>
          </p:cNvPr>
          <p:cNvSpPr/>
          <p:nvPr/>
        </p:nvSpPr>
        <p:spPr>
          <a:xfrm>
            <a:off x="3622249" y="1411467"/>
            <a:ext cx="4948009" cy="903130"/>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square" lIns="35718" tIns="35718" rIns="35718" bIns="35718" numCol="1" anchor="ctr">
            <a:spAutoFit/>
          </a:bodyPr>
          <a:lstStyle>
            <a:lvl1pPr algn="l" defTabSz="914400">
              <a:defRPr sz="6700">
                <a:solidFill>
                  <a:srgbClr val="EB5E57"/>
                </a:solidFill>
                <a:effectLst>
                  <a:outerShdw blurRad="38100" dist="38100" dir="2700000" rotWithShape="0">
                    <a:srgbClr val="000000">
                      <a:alpha val="43137"/>
                    </a:srgbClr>
                  </a:outerShdw>
                </a:effectLst>
                <a:latin typeface="Impact"/>
                <a:ea typeface="Impact"/>
                <a:cs typeface="Impact"/>
                <a:sym typeface="Impact"/>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0" i="0" u="none" strike="noStrike" kern="0" cap="none" spc="0" normalizeH="0" baseline="0" noProof="0" dirty="0">
                <a:ln>
                  <a:noFill/>
                </a:ln>
                <a:solidFill>
                  <a:srgbClr val="0365C0">
                    <a:lumMod val="75000"/>
                  </a:srgbClr>
                </a:solidFill>
                <a:effectLst>
                  <a:outerShdw blurRad="38100" dist="38100" dir="2700000" rotWithShape="0">
                    <a:srgbClr val="000000">
                      <a:alpha val="43137"/>
                    </a:srgbClr>
                  </a:outerShdw>
                </a:effectLst>
                <a:uLnTx/>
                <a:uFillTx/>
                <a:latin typeface="Impact"/>
                <a:sym typeface="Impact"/>
              </a:rPr>
              <a:t>PLAN For Success</a:t>
            </a:r>
            <a:endParaRPr kumimoji="0" sz="4400" b="0" i="0" u="none" strike="noStrike" kern="0" cap="none" spc="0" normalizeH="0" baseline="70000" noProof="0" dirty="0">
              <a:ln>
                <a:noFill/>
              </a:ln>
              <a:solidFill>
                <a:srgbClr val="0365C0">
                  <a:lumMod val="75000"/>
                </a:srgbClr>
              </a:solidFill>
              <a:effectLst>
                <a:outerShdw blurRad="38100" dist="38100" dir="2700000" rotWithShape="0">
                  <a:srgbClr val="000000">
                    <a:alpha val="43137"/>
                  </a:srgbClr>
                </a:outerShdw>
              </a:effectLst>
              <a:uLnTx/>
              <a:uFillTx/>
              <a:latin typeface="Impact"/>
              <a:sym typeface="Impact"/>
            </a:endParaRPr>
          </a:p>
        </p:txBody>
      </p:sp>
      <p:sp>
        <p:nvSpPr>
          <p:cNvPr id="5" name="Shape 367">
            <a:extLst>
              <a:ext uri="{FF2B5EF4-FFF2-40B4-BE49-F238E27FC236}">
                <a16:creationId xmlns:a16="http://schemas.microsoft.com/office/drawing/2014/main" id="{43424E53-229A-E7F2-9A12-6375BABD4850}"/>
              </a:ext>
            </a:extLst>
          </p:cNvPr>
          <p:cNvSpPr/>
          <p:nvPr/>
        </p:nvSpPr>
        <p:spPr>
          <a:xfrm flipV="1">
            <a:off x="3635095" y="1420432"/>
            <a:ext cx="4872411" cy="21370"/>
          </a:xfrm>
          <a:prstGeom prst="line">
            <a:avLst/>
          </a:prstGeom>
          <a:noFill/>
          <a:ln w="38100" cap="flat">
            <a:solidFill>
              <a:srgbClr val="000000"/>
            </a:solidFill>
            <a:prstDash val="solid"/>
            <a:miter lim="400000"/>
          </a:ln>
          <a:effectLst/>
        </p:spPr>
        <p:txBody>
          <a:bodyPr wrap="square" lIns="35718" tIns="35718" rIns="35718" bIns="35718" numCol="1" anchor="ctr">
            <a:noAutofit/>
          </a:bodyPr>
          <a:lstStyle/>
          <a:p>
            <a:pPr marL="0" marR="0" lvl="0" indent="0" algn="ctr" defTabSz="409127" eaLnBrk="1" fontAlgn="auto" latinLnBrk="0" hangingPunct="1">
              <a:lnSpc>
                <a:spcPct val="100000"/>
              </a:lnSpc>
              <a:spcBef>
                <a:spcPts val="0"/>
              </a:spcBef>
              <a:spcAft>
                <a:spcPts val="0"/>
              </a:spcAft>
              <a:buClrTx/>
              <a:buSzTx/>
              <a:buFontTx/>
              <a:buNone/>
              <a:tabLst/>
              <a:defRPr sz="1600"/>
            </a:pPr>
            <a:endParaRPr kumimoji="0" sz="1600" b="0" i="0" u="none" strike="noStrike" kern="0" cap="none" spc="0" normalizeH="0" baseline="0" noProof="0" dirty="0">
              <a:ln>
                <a:noFill/>
              </a:ln>
              <a:solidFill>
                <a:sysClr val="windowText" lastClr="000000"/>
              </a:solidFill>
              <a:effectLst/>
              <a:uLnTx/>
              <a:uFillTx/>
              <a:sym typeface="Helvetica Light"/>
            </a:endParaRPr>
          </a:p>
        </p:txBody>
      </p:sp>
      <p:sp>
        <p:nvSpPr>
          <p:cNvPr id="6" name="Shape 368">
            <a:extLst>
              <a:ext uri="{FF2B5EF4-FFF2-40B4-BE49-F238E27FC236}">
                <a16:creationId xmlns:a16="http://schemas.microsoft.com/office/drawing/2014/main" id="{2D5811B9-2A3B-6632-7142-63A4A130254A}"/>
              </a:ext>
            </a:extLst>
          </p:cNvPr>
          <p:cNvSpPr/>
          <p:nvPr/>
        </p:nvSpPr>
        <p:spPr>
          <a:xfrm flipV="1">
            <a:off x="3635095" y="2322282"/>
            <a:ext cx="4872411" cy="21370"/>
          </a:xfrm>
          <a:prstGeom prst="line">
            <a:avLst/>
          </a:prstGeom>
          <a:noFill/>
          <a:ln w="38100" cap="flat">
            <a:solidFill>
              <a:srgbClr val="000000"/>
            </a:solidFill>
            <a:prstDash val="solid"/>
            <a:miter lim="400000"/>
          </a:ln>
          <a:effectLst/>
        </p:spPr>
        <p:txBody>
          <a:bodyPr wrap="square" lIns="35718" tIns="35718" rIns="35718" bIns="35718" numCol="1" anchor="ctr">
            <a:noAutofit/>
          </a:bodyPr>
          <a:lstStyle/>
          <a:p>
            <a:pPr marL="0" marR="0" lvl="0" indent="0" algn="ctr" defTabSz="409127" eaLnBrk="1" fontAlgn="auto" latinLnBrk="0" hangingPunct="1">
              <a:lnSpc>
                <a:spcPct val="100000"/>
              </a:lnSpc>
              <a:spcBef>
                <a:spcPts val="0"/>
              </a:spcBef>
              <a:spcAft>
                <a:spcPts val="0"/>
              </a:spcAft>
              <a:buClrTx/>
              <a:buSzTx/>
              <a:buFontTx/>
              <a:buNone/>
              <a:tabLst/>
              <a:defRPr sz="1600"/>
            </a:pPr>
            <a:endParaRPr kumimoji="0" sz="1600" b="0" i="0" u="none" strike="noStrike" kern="0" cap="none" spc="0" normalizeH="0" baseline="0" noProof="0" dirty="0">
              <a:ln>
                <a:noFill/>
              </a:ln>
              <a:solidFill>
                <a:sysClr val="windowText" lastClr="000000"/>
              </a:solidFill>
              <a:effectLst/>
              <a:uLnTx/>
              <a:uFillTx/>
              <a:sym typeface="Helvetica Light"/>
            </a:endParaRPr>
          </a:p>
        </p:txBody>
      </p:sp>
      <p:grpSp>
        <p:nvGrpSpPr>
          <p:cNvPr id="7" name="Group 6">
            <a:extLst>
              <a:ext uri="{FF2B5EF4-FFF2-40B4-BE49-F238E27FC236}">
                <a16:creationId xmlns:a16="http://schemas.microsoft.com/office/drawing/2014/main" id="{B1C56531-CD53-BC47-82EE-0891874C4739}"/>
              </a:ext>
            </a:extLst>
          </p:cNvPr>
          <p:cNvGrpSpPr/>
          <p:nvPr/>
        </p:nvGrpSpPr>
        <p:grpSpPr>
          <a:xfrm>
            <a:off x="182880" y="206826"/>
            <a:ext cx="3205779" cy="2593610"/>
            <a:chOff x="-4850148" y="752773"/>
            <a:chExt cx="3543329" cy="2812780"/>
          </a:xfrm>
        </p:grpSpPr>
        <p:pic>
          <p:nvPicPr>
            <p:cNvPr id="8" name="pasted-image.tiff">
              <a:extLst>
                <a:ext uri="{FF2B5EF4-FFF2-40B4-BE49-F238E27FC236}">
                  <a16:creationId xmlns:a16="http://schemas.microsoft.com/office/drawing/2014/main" id="{505CB29D-2BE4-68FE-34D9-B1990C50B241}"/>
                </a:ext>
              </a:extLst>
            </p:cNvPr>
            <p:cNvPicPr>
              <a:picLocks noChangeAspect="1"/>
            </p:cNvPicPr>
            <p:nvPr/>
          </p:nvPicPr>
          <p:blipFill>
            <a:blip r:embed="rId2"/>
            <a:srcRect/>
            <a:stretch>
              <a:fillRect/>
            </a:stretch>
          </p:blipFill>
          <p:spPr>
            <a:xfrm rot="600000">
              <a:off x="-3843645" y="752773"/>
              <a:ext cx="2466491" cy="2398172"/>
            </a:xfrm>
            <a:prstGeom prst="rect">
              <a:avLst/>
            </a:prstGeom>
            <a:ln w="3175" cap="flat">
              <a:noFill/>
              <a:miter lim="400000"/>
            </a:ln>
            <a:effectLst/>
          </p:spPr>
        </p:pic>
        <p:pic>
          <p:nvPicPr>
            <p:cNvPr id="9" name="pasted-image.tiff">
              <a:extLst>
                <a:ext uri="{FF2B5EF4-FFF2-40B4-BE49-F238E27FC236}">
                  <a16:creationId xmlns:a16="http://schemas.microsoft.com/office/drawing/2014/main" id="{E11E0931-F0B0-6AEF-F44A-BB6B7B3F2047}"/>
                </a:ext>
              </a:extLst>
            </p:cNvPr>
            <p:cNvPicPr>
              <a:picLocks noChangeAspect="1"/>
            </p:cNvPicPr>
            <p:nvPr/>
          </p:nvPicPr>
          <p:blipFill>
            <a:blip r:embed="rId3"/>
            <a:srcRect l="18925" t="30307" r="22401" b="27285"/>
            <a:stretch>
              <a:fillRect/>
            </a:stretch>
          </p:blipFill>
          <p:spPr>
            <a:xfrm>
              <a:off x="-4850148" y="1880113"/>
              <a:ext cx="3543329" cy="1685440"/>
            </a:xfrm>
            <a:custGeom>
              <a:avLst/>
              <a:gdLst/>
              <a:ahLst/>
              <a:cxnLst>
                <a:cxn ang="0">
                  <a:pos x="wd2" y="hd2"/>
                </a:cxn>
                <a:cxn ang="5400000">
                  <a:pos x="wd2" y="hd2"/>
                </a:cxn>
                <a:cxn ang="10800000">
                  <a:pos x="wd2" y="hd2"/>
                </a:cxn>
                <a:cxn ang="16200000">
                  <a:pos x="wd2" y="hd2"/>
                </a:cxn>
              </a:cxnLst>
              <a:rect l="0" t="0" r="r" b="b"/>
              <a:pathLst>
                <a:path w="21594" h="21426" extrusionOk="0">
                  <a:moveTo>
                    <a:pt x="8889" y="6"/>
                  </a:moveTo>
                  <a:cubicBezTo>
                    <a:pt x="8873" y="-31"/>
                    <a:pt x="8643" y="87"/>
                    <a:pt x="8377" y="269"/>
                  </a:cubicBezTo>
                  <a:cubicBezTo>
                    <a:pt x="8037" y="501"/>
                    <a:pt x="7869" y="739"/>
                    <a:pt x="7809" y="1066"/>
                  </a:cubicBezTo>
                  <a:cubicBezTo>
                    <a:pt x="7710" y="1600"/>
                    <a:pt x="7576" y="1661"/>
                    <a:pt x="7458" y="1227"/>
                  </a:cubicBezTo>
                  <a:cubicBezTo>
                    <a:pt x="7386" y="960"/>
                    <a:pt x="7316" y="973"/>
                    <a:pt x="6841" y="1338"/>
                  </a:cubicBezTo>
                  <a:cubicBezTo>
                    <a:pt x="6453" y="1637"/>
                    <a:pt x="6307" y="1848"/>
                    <a:pt x="6307" y="2110"/>
                  </a:cubicBezTo>
                  <a:cubicBezTo>
                    <a:pt x="6307" y="2585"/>
                    <a:pt x="6134" y="2800"/>
                    <a:pt x="6062" y="2413"/>
                  </a:cubicBezTo>
                  <a:cubicBezTo>
                    <a:pt x="5934" y="1731"/>
                    <a:pt x="4879" y="2460"/>
                    <a:pt x="4763" y="3311"/>
                  </a:cubicBezTo>
                  <a:cubicBezTo>
                    <a:pt x="4707" y="3725"/>
                    <a:pt x="4695" y="3733"/>
                    <a:pt x="4577" y="3417"/>
                  </a:cubicBezTo>
                  <a:cubicBezTo>
                    <a:pt x="4422" y="3001"/>
                    <a:pt x="4264" y="2990"/>
                    <a:pt x="3820" y="3372"/>
                  </a:cubicBezTo>
                  <a:cubicBezTo>
                    <a:pt x="3612" y="3550"/>
                    <a:pt x="3440" y="3870"/>
                    <a:pt x="3384" y="4174"/>
                  </a:cubicBezTo>
                  <a:cubicBezTo>
                    <a:pt x="3296" y="4645"/>
                    <a:pt x="3278" y="4656"/>
                    <a:pt x="3119" y="4361"/>
                  </a:cubicBezTo>
                  <a:cubicBezTo>
                    <a:pt x="2908" y="3968"/>
                    <a:pt x="2827" y="3967"/>
                    <a:pt x="2355" y="4356"/>
                  </a:cubicBezTo>
                  <a:cubicBezTo>
                    <a:pt x="2106" y="4560"/>
                    <a:pt x="1977" y="4788"/>
                    <a:pt x="1977" y="5021"/>
                  </a:cubicBezTo>
                  <a:cubicBezTo>
                    <a:pt x="1977" y="5508"/>
                    <a:pt x="1834" y="5647"/>
                    <a:pt x="1693" y="5299"/>
                  </a:cubicBezTo>
                  <a:cubicBezTo>
                    <a:pt x="1629" y="5140"/>
                    <a:pt x="1499" y="5011"/>
                    <a:pt x="1404" y="5011"/>
                  </a:cubicBezTo>
                  <a:cubicBezTo>
                    <a:pt x="1141" y="5011"/>
                    <a:pt x="566" y="5632"/>
                    <a:pt x="566" y="5914"/>
                  </a:cubicBezTo>
                  <a:cubicBezTo>
                    <a:pt x="566" y="6052"/>
                    <a:pt x="437" y="6299"/>
                    <a:pt x="282" y="6464"/>
                  </a:cubicBezTo>
                  <a:cubicBezTo>
                    <a:pt x="126" y="6630"/>
                    <a:pt x="0" y="6801"/>
                    <a:pt x="0" y="6848"/>
                  </a:cubicBezTo>
                  <a:cubicBezTo>
                    <a:pt x="0" y="6894"/>
                    <a:pt x="86" y="7384"/>
                    <a:pt x="191" y="7933"/>
                  </a:cubicBezTo>
                  <a:cubicBezTo>
                    <a:pt x="322" y="8618"/>
                    <a:pt x="352" y="9003"/>
                    <a:pt x="287" y="9164"/>
                  </a:cubicBezTo>
                  <a:cubicBezTo>
                    <a:pt x="221" y="9326"/>
                    <a:pt x="296" y="9985"/>
                    <a:pt x="527" y="11313"/>
                  </a:cubicBezTo>
                  <a:cubicBezTo>
                    <a:pt x="838" y="13105"/>
                    <a:pt x="849" y="13242"/>
                    <a:pt x="696" y="13472"/>
                  </a:cubicBezTo>
                  <a:cubicBezTo>
                    <a:pt x="469" y="13813"/>
                    <a:pt x="549" y="13914"/>
                    <a:pt x="1237" y="14133"/>
                  </a:cubicBezTo>
                  <a:cubicBezTo>
                    <a:pt x="3151" y="14743"/>
                    <a:pt x="3669" y="14915"/>
                    <a:pt x="5035" y="15390"/>
                  </a:cubicBezTo>
                  <a:cubicBezTo>
                    <a:pt x="5863" y="15677"/>
                    <a:pt x="6818" y="15936"/>
                    <a:pt x="7154" y="15965"/>
                  </a:cubicBezTo>
                  <a:lnTo>
                    <a:pt x="7765" y="16015"/>
                  </a:lnTo>
                  <a:lnTo>
                    <a:pt x="7826" y="17493"/>
                  </a:lnTo>
                  <a:cubicBezTo>
                    <a:pt x="7905" y="19460"/>
                    <a:pt x="8153" y="20209"/>
                    <a:pt x="8965" y="20914"/>
                  </a:cubicBezTo>
                  <a:cubicBezTo>
                    <a:pt x="9665" y="21522"/>
                    <a:pt x="10117" y="21569"/>
                    <a:pt x="11249" y="21156"/>
                  </a:cubicBezTo>
                  <a:cubicBezTo>
                    <a:pt x="11961" y="20897"/>
                    <a:pt x="12457" y="20872"/>
                    <a:pt x="14355" y="21005"/>
                  </a:cubicBezTo>
                  <a:cubicBezTo>
                    <a:pt x="18181" y="21273"/>
                    <a:pt x="19515" y="21210"/>
                    <a:pt x="20304" y="20717"/>
                  </a:cubicBezTo>
                  <a:cubicBezTo>
                    <a:pt x="21014" y="20274"/>
                    <a:pt x="21176" y="20028"/>
                    <a:pt x="21000" y="19668"/>
                  </a:cubicBezTo>
                  <a:cubicBezTo>
                    <a:pt x="20943" y="19549"/>
                    <a:pt x="20897" y="19310"/>
                    <a:pt x="20897" y="19133"/>
                  </a:cubicBezTo>
                  <a:cubicBezTo>
                    <a:pt x="20897" y="18956"/>
                    <a:pt x="20727" y="18571"/>
                    <a:pt x="20520" y="18275"/>
                  </a:cubicBezTo>
                  <a:cubicBezTo>
                    <a:pt x="20313" y="17980"/>
                    <a:pt x="20143" y="17698"/>
                    <a:pt x="20143" y="17655"/>
                  </a:cubicBezTo>
                  <a:cubicBezTo>
                    <a:pt x="20143" y="17611"/>
                    <a:pt x="20356" y="16928"/>
                    <a:pt x="20616" y="16136"/>
                  </a:cubicBezTo>
                  <a:cubicBezTo>
                    <a:pt x="20875" y="15345"/>
                    <a:pt x="21130" y="14470"/>
                    <a:pt x="21182" y="14189"/>
                  </a:cubicBezTo>
                  <a:cubicBezTo>
                    <a:pt x="21234" y="13908"/>
                    <a:pt x="21360" y="13464"/>
                    <a:pt x="21461" y="13200"/>
                  </a:cubicBezTo>
                  <a:cubicBezTo>
                    <a:pt x="21544" y="12983"/>
                    <a:pt x="21586" y="12850"/>
                    <a:pt x="21593" y="12711"/>
                  </a:cubicBezTo>
                  <a:cubicBezTo>
                    <a:pt x="21600" y="12571"/>
                    <a:pt x="21571" y="12422"/>
                    <a:pt x="21510" y="12181"/>
                  </a:cubicBezTo>
                  <a:cubicBezTo>
                    <a:pt x="21389" y="11701"/>
                    <a:pt x="20874" y="11015"/>
                    <a:pt x="20635" y="11015"/>
                  </a:cubicBezTo>
                  <a:cubicBezTo>
                    <a:pt x="20584" y="11015"/>
                    <a:pt x="20427" y="11329"/>
                    <a:pt x="20285" y="11712"/>
                  </a:cubicBezTo>
                  <a:cubicBezTo>
                    <a:pt x="20055" y="12331"/>
                    <a:pt x="20012" y="12375"/>
                    <a:pt x="19885" y="12115"/>
                  </a:cubicBezTo>
                  <a:cubicBezTo>
                    <a:pt x="19759" y="11855"/>
                    <a:pt x="19765" y="11757"/>
                    <a:pt x="19952" y="11217"/>
                  </a:cubicBezTo>
                  <a:cubicBezTo>
                    <a:pt x="20221" y="10440"/>
                    <a:pt x="20152" y="9822"/>
                    <a:pt x="19734" y="9290"/>
                  </a:cubicBezTo>
                  <a:cubicBezTo>
                    <a:pt x="19299" y="8738"/>
                    <a:pt x="19118" y="8782"/>
                    <a:pt x="18822" y="9512"/>
                  </a:cubicBezTo>
                  <a:cubicBezTo>
                    <a:pt x="18601" y="10057"/>
                    <a:pt x="18548" y="10100"/>
                    <a:pt x="18413" y="9870"/>
                  </a:cubicBezTo>
                  <a:cubicBezTo>
                    <a:pt x="18271" y="9628"/>
                    <a:pt x="18279" y="9553"/>
                    <a:pt x="18496" y="8967"/>
                  </a:cubicBezTo>
                  <a:cubicBezTo>
                    <a:pt x="18696" y="8429"/>
                    <a:pt x="18717" y="8251"/>
                    <a:pt x="18631" y="7862"/>
                  </a:cubicBezTo>
                  <a:cubicBezTo>
                    <a:pt x="18511" y="7319"/>
                    <a:pt x="18083" y="6757"/>
                    <a:pt x="17793" y="6757"/>
                  </a:cubicBezTo>
                  <a:cubicBezTo>
                    <a:pt x="17681" y="6757"/>
                    <a:pt x="17481" y="7021"/>
                    <a:pt x="17347" y="7347"/>
                  </a:cubicBezTo>
                  <a:cubicBezTo>
                    <a:pt x="17132" y="7873"/>
                    <a:pt x="17089" y="7910"/>
                    <a:pt x="16965" y="7655"/>
                  </a:cubicBezTo>
                  <a:cubicBezTo>
                    <a:pt x="16841" y="7400"/>
                    <a:pt x="16851" y="7293"/>
                    <a:pt x="17063" y="6737"/>
                  </a:cubicBezTo>
                  <a:cubicBezTo>
                    <a:pt x="17256" y="6229"/>
                    <a:pt x="17284" y="6028"/>
                    <a:pt x="17207" y="5682"/>
                  </a:cubicBezTo>
                  <a:cubicBezTo>
                    <a:pt x="17085" y="5129"/>
                    <a:pt x="16424" y="4359"/>
                    <a:pt x="16252" y="4567"/>
                  </a:cubicBezTo>
                  <a:cubicBezTo>
                    <a:pt x="16181" y="4653"/>
                    <a:pt x="15837" y="5346"/>
                    <a:pt x="15487" y="6106"/>
                  </a:cubicBezTo>
                  <a:cubicBezTo>
                    <a:pt x="14895" y="7395"/>
                    <a:pt x="14839" y="7472"/>
                    <a:pt x="14632" y="7251"/>
                  </a:cubicBezTo>
                  <a:cubicBezTo>
                    <a:pt x="14511" y="7122"/>
                    <a:pt x="14280" y="7053"/>
                    <a:pt x="14123" y="7100"/>
                  </a:cubicBezTo>
                  <a:cubicBezTo>
                    <a:pt x="13902" y="7167"/>
                    <a:pt x="13836" y="7286"/>
                    <a:pt x="13836" y="7620"/>
                  </a:cubicBezTo>
                  <a:cubicBezTo>
                    <a:pt x="13836" y="7857"/>
                    <a:pt x="13752" y="8206"/>
                    <a:pt x="13650" y="8397"/>
                  </a:cubicBezTo>
                  <a:cubicBezTo>
                    <a:pt x="13442" y="8784"/>
                    <a:pt x="13396" y="8666"/>
                    <a:pt x="13346" y="7630"/>
                  </a:cubicBezTo>
                  <a:cubicBezTo>
                    <a:pt x="13323" y="7148"/>
                    <a:pt x="13266" y="7034"/>
                    <a:pt x="12986" y="6898"/>
                  </a:cubicBezTo>
                  <a:cubicBezTo>
                    <a:pt x="12564" y="6695"/>
                    <a:pt x="12143" y="6992"/>
                    <a:pt x="12143" y="7499"/>
                  </a:cubicBezTo>
                  <a:cubicBezTo>
                    <a:pt x="12143" y="7920"/>
                    <a:pt x="11911" y="8393"/>
                    <a:pt x="11783" y="8230"/>
                  </a:cubicBezTo>
                  <a:cubicBezTo>
                    <a:pt x="11736" y="8170"/>
                    <a:pt x="11715" y="7912"/>
                    <a:pt x="11739" y="7660"/>
                  </a:cubicBezTo>
                  <a:cubicBezTo>
                    <a:pt x="11796" y="7040"/>
                    <a:pt x="11543" y="6560"/>
                    <a:pt x="11156" y="6560"/>
                  </a:cubicBezTo>
                  <a:cubicBezTo>
                    <a:pt x="10725" y="6560"/>
                    <a:pt x="10543" y="6734"/>
                    <a:pt x="10543" y="7141"/>
                  </a:cubicBezTo>
                  <a:cubicBezTo>
                    <a:pt x="10543" y="7560"/>
                    <a:pt x="10305" y="7998"/>
                    <a:pt x="10171" y="7827"/>
                  </a:cubicBezTo>
                  <a:cubicBezTo>
                    <a:pt x="10030" y="7648"/>
                    <a:pt x="10055" y="6140"/>
                    <a:pt x="10205" y="5733"/>
                  </a:cubicBezTo>
                  <a:cubicBezTo>
                    <a:pt x="10315" y="5435"/>
                    <a:pt x="10279" y="5149"/>
                    <a:pt x="9943" y="3558"/>
                  </a:cubicBezTo>
                  <a:cubicBezTo>
                    <a:pt x="9729" y="2549"/>
                    <a:pt x="9502" y="1722"/>
                    <a:pt x="9438" y="1722"/>
                  </a:cubicBezTo>
                  <a:cubicBezTo>
                    <a:pt x="9374" y="1722"/>
                    <a:pt x="9233" y="1352"/>
                    <a:pt x="9122" y="899"/>
                  </a:cubicBezTo>
                  <a:cubicBezTo>
                    <a:pt x="9011" y="447"/>
                    <a:pt x="8905" y="44"/>
                    <a:pt x="8889" y="6"/>
                  </a:cubicBezTo>
                  <a:close/>
                </a:path>
              </a:pathLst>
            </a:custGeom>
            <a:ln w="3175" cap="flat">
              <a:noFill/>
              <a:miter lim="400000"/>
            </a:ln>
            <a:effectLst/>
          </p:spPr>
        </p:pic>
      </p:grpSp>
    </p:spTree>
    <p:extLst>
      <p:ext uri="{BB962C8B-B14F-4D97-AF65-F5344CB8AC3E}">
        <p14:creationId xmlns:p14="http://schemas.microsoft.com/office/powerpoint/2010/main" val="27912706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2A222A-DEF0-1FF7-FB88-2A8F4236F75E}"/>
              </a:ext>
            </a:extLst>
          </p:cNvPr>
          <p:cNvPicPr>
            <a:picLocks noChangeAspect="1"/>
          </p:cNvPicPr>
          <p:nvPr/>
        </p:nvPicPr>
        <p:blipFill>
          <a:blip r:embed="rId2"/>
          <a:stretch>
            <a:fillRect/>
          </a:stretch>
        </p:blipFill>
        <p:spPr>
          <a:xfrm>
            <a:off x="0" y="109303"/>
            <a:ext cx="9144000" cy="6725643"/>
          </a:xfrm>
          <a:prstGeom prst="rect">
            <a:avLst/>
          </a:prstGeom>
        </p:spPr>
      </p:pic>
      <p:pic>
        <p:nvPicPr>
          <p:cNvPr id="5" name="Picture 4">
            <a:extLst>
              <a:ext uri="{FF2B5EF4-FFF2-40B4-BE49-F238E27FC236}">
                <a16:creationId xmlns:a16="http://schemas.microsoft.com/office/drawing/2014/main" id="{577BDBFB-24E6-2F71-4C49-6F6CFA1272AF}"/>
              </a:ext>
            </a:extLst>
          </p:cNvPr>
          <p:cNvPicPr>
            <a:picLocks noChangeAspect="1"/>
          </p:cNvPicPr>
          <p:nvPr/>
        </p:nvPicPr>
        <p:blipFill>
          <a:blip r:embed="rId3"/>
          <a:stretch>
            <a:fillRect/>
          </a:stretch>
        </p:blipFill>
        <p:spPr>
          <a:xfrm>
            <a:off x="85725" y="109303"/>
            <a:ext cx="9144000" cy="543394"/>
          </a:xfrm>
          <a:prstGeom prst="rect">
            <a:avLst/>
          </a:prstGeom>
        </p:spPr>
      </p:pic>
      <p:sp>
        <p:nvSpPr>
          <p:cNvPr id="6" name="Oval 5">
            <a:extLst>
              <a:ext uri="{FF2B5EF4-FFF2-40B4-BE49-F238E27FC236}">
                <a16:creationId xmlns:a16="http://schemas.microsoft.com/office/drawing/2014/main" id="{0EE08054-7442-CE72-71F8-21B0204DCCD1}"/>
              </a:ext>
            </a:extLst>
          </p:cNvPr>
          <p:cNvSpPr/>
          <p:nvPr/>
        </p:nvSpPr>
        <p:spPr>
          <a:xfrm>
            <a:off x="1952625" y="2124074"/>
            <a:ext cx="2857499" cy="2714625"/>
          </a:xfrm>
          <a:prstGeom prst="ellipse">
            <a:avLst/>
          </a:prstGeom>
          <a:noFill/>
          <a:ln w="57150" cap="flat">
            <a:solidFill>
              <a:srgbClr val="C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349098785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40ADCA-37A0-0D60-9EFC-114C5E8A4EC0}"/>
              </a:ext>
            </a:extLst>
          </p:cNvPr>
          <p:cNvPicPr>
            <a:picLocks noChangeAspect="1"/>
          </p:cNvPicPr>
          <p:nvPr/>
        </p:nvPicPr>
        <p:blipFill>
          <a:blip r:embed="rId2"/>
          <a:stretch>
            <a:fillRect/>
          </a:stretch>
        </p:blipFill>
        <p:spPr>
          <a:xfrm>
            <a:off x="1556841" y="652697"/>
            <a:ext cx="6201768" cy="5329003"/>
          </a:xfrm>
          <a:prstGeom prst="rect">
            <a:avLst/>
          </a:prstGeom>
        </p:spPr>
      </p:pic>
      <p:pic>
        <p:nvPicPr>
          <p:cNvPr id="5" name="Picture 4">
            <a:extLst>
              <a:ext uri="{FF2B5EF4-FFF2-40B4-BE49-F238E27FC236}">
                <a16:creationId xmlns:a16="http://schemas.microsoft.com/office/drawing/2014/main" id="{577BDBFB-24E6-2F71-4C49-6F6CFA1272AF}"/>
              </a:ext>
            </a:extLst>
          </p:cNvPr>
          <p:cNvPicPr>
            <a:picLocks noChangeAspect="1"/>
          </p:cNvPicPr>
          <p:nvPr/>
        </p:nvPicPr>
        <p:blipFill>
          <a:blip r:embed="rId3"/>
          <a:stretch>
            <a:fillRect/>
          </a:stretch>
        </p:blipFill>
        <p:spPr>
          <a:xfrm>
            <a:off x="85725" y="109303"/>
            <a:ext cx="9144000" cy="543394"/>
          </a:xfrm>
          <a:prstGeom prst="rect">
            <a:avLst/>
          </a:prstGeom>
        </p:spPr>
      </p:pic>
      <p:sp>
        <p:nvSpPr>
          <p:cNvPr id="6" name="Oval 5">
            <a:extLst>
              <a:ext uri="{FF2B5EF4-FFF2-40B4-BE49-F238E27FC236}">
                <a16:creationId xmlns:a16="http://schemas.microsoft.com/office/drawing/2014/main" id="{0EE08054-7442-CE72-71F8-21B0204DCCD1}"/>
              </a:ext>
            </a:extLst>
          </p:cNvPr>
          <p:cNvSpPr/>
          <p:nvPr/>
        </p:nvSpPr>
        <p:spPr>
          <a:xfrm>
            <a:off x="5438775" y="4362450"/>
            <a:ext cx="2319834" cy="1752600"/>
          </a:xfrm>
          <a:prstGeom prst="ellipse">
            <a:avLst/>
          </a:prstGeom>
          <a:noFill/>
          <a:ln w="57150" cap="flat">
            <a:solidFill>
              <a:srgbClr val="C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20961874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77BDBFB-24E6-2F71-4C49-6F6CFA1272AF}"/>
              </a:ext>
            </a:extLst>
          </p:cNvPr>
          <p:cNvPicPr>
            <a:picLocks noChangeAspect="1"/>
          </p:cNvPicPr>
          <p:nvPr/>
        </p:nvPicPr>
        <p:blipFill>
          <a:blip r:embed="rId2"/>
          <a:stretch>
            <a:fillRect/>
          </a:stretch>
        </p:blipFill>
        <p:spPr>
          <a:xfrm>
            <a:off x="85725" y="109303"/>
            <a:ext cx="9144000" cy="543394"/>
          </a:xfrm>
          <a:prstGeom prst="rect">
            <a:avLst/>
          </a:prstGeom>
        </p:spPr>
      </p:pic>
      <p:pic>
        <p:nvPicPr>
          <p:cNvPr id="4" name="Picture 3">
            <a:extLst>
              <a:ext uri="{FF2B5EF4-FFF2-40B4-BE49-F238E27FC236}">
                <a16:creationId xmlns:a16="http://schemas.microsoft.com/office/drawing/2014/main" id="{5AC8F4BB-636B-5610-5198-529F544DD8D2}"/>
              </a:ext>
            </a:extLst>
          </p:cNvPr>
          <p:cNvPicPr>
            <a:picLocks noChangeAspect="1"/>
          </p:cNvPicPr>
          <p:nvPr/>
        </p:nvPicPr>
        <p:blipFill>
          <a:blip r:embed="rId3"/>
          <a:stretch>
            <a:fillRect/>
          </a:stretch>
        </p:blipFill>
        <p:spPr>
          <a:xfrm>
            <a:off x="1590675" y="652697"/>
            <a:ext cx="6062126" cy="5462962"/>
          </a:xfrm>
          <a:prstGeom prst="rect">
            <a:avLst/>
          </a:prstGeom>
        </p:spPr>
      </p:pic>
      <p:sp>
        <p:nvSpPr>
          <p:cNvPr id="6" name="Oval 5">
            <a:extLst>
              <a:ext uri="{FF2B5EF4-FFF2-40B4-BE49-F238E27FC236}">
                <a16:creationId xmlns:a16="http://schemas.microsoft.com/office/drawing/2014/main" id="{3D27ACF1-37DE-2049-7E6B-4890078FF51D}"/>
              </a:ext>
            </a:extLst>
          </p:cNvPr>
          <p:cNvSpPr/>
          <p:nvPr/>
        </p:nvSpPr>
        <p:spPr>
          <a:xfrm>
            <a:off x="5395416" y="2552700"/>
            <a:ext cx="2319834" cy="1752600"/>
          </a:xfrm>
          <a:prstGeom prst="ellipse">
            <a:avLst/>
          </a:prstGeom>
          <a:noFill/>
          <a:ln w="57150" cap="flat">
            <a:solidFill>
              <a:srgbClr val="C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mj-ea"/>
              <a:cs typeface="Calibri"/>
              <a:sym typeface="Calibri"/>
            </a:endParaRPr>
          </a:p>
        </p:txBody>
      </p:sp>
    </p:spTree>
    <p:extLst>
      <p:ext uri="{BB962C8B-B14F-4D97-AF65-F5344CB8AC3E}">
        <p14:creationId xmlns:p14="http://schemas.microsoft.com/office/powerpoint/2010/main" val="42493977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12">
            <a:extLst>
              <a:ext uri="{FF2B5EF4-FFF2-40B4-BE49-F238E27FC236}">
                <a16:creationId xmlns:a16="http://schemas.microsoft.com/office/drawing/2014/main" id="{D03D7935-8852-0728-2D9A-383331DCF384}"/>
              </a:ext>
            </a:extLst>
          </p:cNvPr>
          <p:cNvSpPr>
            <a:spLocks noChangeArrowheads="1"/>
          </p:cNvSpPr>
          <p:nvPr/>
        </p:nvSpPr>
        <p:spPr bwMode="auto">
          <a:xfrm>
            <a:off x="0" y="3886200"/>
            <a:ext cx="9144000" cy="2971800"/>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w="12700" algn="ctr">
                <a:solidFill>
                  <a:srgbClr val="000000"/>
                </a:solidFill>
                <a:round/>
                <a:headEnd/>
                <a:tailEnd/>
              </a14:hiddenLine>
            </a:ext>
          </a:extLst>
        </p:spPr>
        <p:txBody>
          <a:bodyPr/>
          <a:lstStyle>
            <a:lvl1pPr>
              <a:defRPr sz="1200">
                <a:solidFill>
                  <a:schemeClr val="tx1"/>
                </a:solidFill>
                <a:latin typeface="Times New Roman" panose="02020603050405020304" pitchFamily="18" charset="0"/>
              </a:defRPr>
            </a:lvl1pPr>
            <a:lvl2pPr marL="742950" indent="-285750">
              <a:defRPr sz="1200">
                <a:solidFill>
                  <a:schemeClr val="tx1"/>
                </a:solidFill>
                <a:latin typeface="Times New Roman" panose="02020603050405020304" pitchFamily="18" charset="0"/>
              </a:defRPr>
            </a:lvl2pPr>
            <a:lvl3pPr marL="1143000" indent="-228600">
              <a:defRPr sz="1200">
                <a:solidFill>
                  <a:schemeClr val="tx1"/>
                </a:solidFill>
                <a:latin typeface="Times New Roman" panose="02020603050405020304" pitchFamily="18" charset="0"/>
              </a:defRPr>
            </a:lvl3pPr>
            <a:lvl4pPr marL="1600200" indent="-228600">
              <a:defRPr sz="1200">
                <a:solidFill>
                  <a:schemeClr val="tx1"/>
                </a:solidFill>
                <a:latin typeface="Times New Roman" panose="02020603050405020304" pitchFamily="18" charset="0"/>
              </a:defRPr>
            </a:lvl4pPr>
            <a:lvl5pPr marL="2057400" indent="-228600">
              <a:defRPr sz="1200">
                <a:solidFill>
                  <a:schemeClr val="tx1"/>
                </a:solidFill>
                <a:latin typeface="Times New Roman" panose="02020603050405020304" pitchFamily="18" charset="0"/>
              </a:defRPr>
            </a:lvl5pPr>
            <a:lvl6pPr marL="2514600" indent="-228600" fontAlgn="base">
              <a:spcBef>
                <a:spcPct val="0"/>
              </a:spcBef>
              <a:spcAft>
                <a:spcPct val="0"/>
              </a:spcAft>
              <a:defRPr sz="1200">
                <a:solidFill>
                  <a:schemeClr val="tx1"/>
                </a:solidFill>
                <a:latin typeface="Times New Roman" panose="02020603050405020304" pitchFamily="18" charset="0"/>
              </a:defRPr>
            </a:lvl6pPr>
            <a:lvl7pPr marL="2971800" indent="-228600" fontAlgn="base">
              <a:spcBef>
                <a:spcPct val="0"/>
              </a:spcBef>
              <a:spcAft>
                <a:spcPct val="0"/>
              </a:spcAft>
              <a:defRPr sz="1200">
                <a:solidFill>
                  <a:schemeClr val="tx1"/>
                </a:solidFill>
                <a:latin typeface="Times New Roman" panose="02020603050405020304" pitchFamily="18" charset="0"/>
              </a:defRPr>
            </a:lvl7pPr>
            <a:lvl8pPr marL="3429000" indent="-228600" fontAlgn="base">
              <a:spcBef>
                <a:spcPct val="0"/>
              </a:spcBef>
              <a:spcAft>
                <a:spcPct val="0"/>
              </a:spcAft>
              <a:defRPr sz="1200">
                <a:solidFill>
                  <a:schemeClr val="tx1"/>
                </a:solidFill>
                <a:latin typeface="Times New Roman" panose="02020603050405020304" pitchFamily="18" charset="0"/>
              </a:defRPr>
            </a:lvl8pPr>
            <a:lvl9pPr marL="3886200" indent="-228600" fontAlgn="base">
              <a:spcBef>
                <a:spcPct val="0"/>
              </a:spcBef>
              <a:spcAft>
                <a:spcPct val="0"/>
              </a:spcAft>
              <a:defRPr sz="12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sym typeface="Times New Roman" panose="02020603050405020304" pitchFamily="18" charset="0"/>
            </a:endParaRPr>
          </a:p>
        </p:txBody>
      </p:sp>
      <p:cxnSp>
        <p:nvCxnSpPr>
          <p:cNvPr id="384003" name="Straight Connector 8">
            <a:extLst>
              <a:ext uri="{FF2B5EF4-FFF2-40B4-BE49-F238E27FC236}">
                <a16:creationId xmlns:a16="http://schemas.microsoft.com/office/drawing/2014/main" id="{216C3903-7EB8-DC89-E0E3-FDB116B8ADCC}"/>
              </a:ext>
            </a:extLst>
          </p:cNvPr>
          <p:cNvCxnSpPr>
            <a:cxnSpLocks noChangeShapeType="1"/>
          </p:cNvCxnSpPr>
          <p:nvPr/>
        </p:nvCxnSpPr>
        <p:spPr bwMode="auto">
          <a:xfrm>
            <a:off x="0" y="3884613"/>
            <a:ext cx="9144000" cy="1587"/>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sp>
        <p:nvSpPr>
          <p:cNvPr id="3" name="Rectangle 2">
            <a:extLst>
              <a:ext uri="{FF2B5EF4-FFF2-40B4-BE49-F238E27FC236}">
                <a16:creationId xmlns:a16="http://schemas.microsoft.com/office/drawing/2014/main" id="{D8A51F64-2CC2-79AE-8E75-41B378559A6E}"/>
              </a:ext>
            </a:extLst>
          </p:cNvPr>
          <p:cNvSpPr/>
          <p:nvPr/>
        </p:nvSpPr>
        <p:spPr bwMode="auto">
          <a:xfrm rot="16200000">
            <a:off x="2419350" y="19050"/>
            <a:ext cx="4305300" cy="7620000"/>
          </a:xfrm>
          <a:prstGeom prst="rect">
            <a:avLst/>
          </a:prstGeom>
          <a:solidFill>
            <a:schemeClr val="bg1">
              <a:lumMod val="95000"/>
            </a:schemeClr>
          </a:solidFill>
          <a:ln w="12700" cap="flat" cmpd="sng" algn="ctr">
            <a:solidFill>
              <a:schemeClr val="tx1"/>
            </a:solidFill>
            <a:prstDash val="solid"/>
            <a:round/>
            <a:headEnd type="none" w="med" len="med"/>
            <a:tailEnd type="none" w="med" len="med"/>
          </a:ln>
          <a:effectLst>
            <a:outerShdw blurRad="149987" dist="250190" dir="8460000" algn="ctr">
              <a:srgbClr val="000000">
                <a:alpha val="28000"/>
              </a:srgbClr>
            </a:outerShdw>
            <a:reflection blurRad="6350" stA="50000" endA="300" endPos="38500" dist="50800" dir="5400000" sy="-100000" algn="bl" rotWithShape="0"/>
          </a:effectLst>
          <a:scene3d>
            <a:camera prst="orthographicFront">
              <a:rot lat="0" lon="0" rev="0"/>
            </a:camera>
            <a:lightRig rig="contrasting" dir="t">
              <a:rot lat="0" lon="0" rev="1500000"/>
            </a:lightRig>
          </a:scene3d>
          <a:sp3d prstMaterial="metal">
            <a:bevelT w="88900" h="88900"/>
          </a:sp3d>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ヒラギノ明朝 ProN W3" charset="0"/>
              <a:cs typeface="ヒラギノ明朝 ProN W3" charset="0"/>
              <a:sym typeface="Times New Roman" panose="02020603050405020304" pitchFamily="18" charset="0"/>
            </a:endParaRPr>
          </a:p>
        </p:txBody>
      </p:sp>
      <p:sp>
        <p:nvSpPr>
          <p:cNvPr id="384005" name="TextBox 3">
            <a:extLst>
              <a:ext uri="{FF2B5EF4-FFF2-40B4-BE49-F238E27FC236}">
                <a16:creationId xmlns:a16="http://schemas.microsoft.com/office/drawing/2014/main" id="{AAF55CAA-0877-0EA4-44AB-D4B6BB3C1060}"/>
              </a:ext>
            </a:extLst>
          </p:cNvPr>
          <p:cNvSpPr txBox="1">
            <a:spLocks noChangeArrowheads="1"/>
          </p:cNvSpPr>
          <p:nvPr/>
        </p:nvSpPr>
        <p:spPr bwMode="auto">
          <a:xfrm>
            <a:off x="838200" y="1981200"/>
            <a:ext cx="47625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Times New Roman" panose="02020603050405020304" pitchFamily="18" charset="0"/>
              </a:defRPr>
            </a:lvl1pPr>
            <a:lvl2pPr marL="742950" indent="-285750">
              <a:defRPr sz="1200">
                <a:solidFill>
                  <a:schemeClr val="tx1"/>
                </a:solidFill>
                <a:latin typeface="Times New Roman" panose="02020603050405020304" pitchFamily="18" charset="0"/>
              </a:defRPr>
            </a:lvl2pPr>
            <a:lvl3pPr marL="1143000" indent="-228600">
              <a:defRPr sz="1200">
                <a:solidFill>
                  <a:schemeClr val="tx1"/>
                </a:solidFill>
                <a:latin typeface="Times New Roman" panose="02020603050405020304" pitchFamily="18" charset="0"/>
              </a:defRPr>
            </a:lvl3pPr>
            <a:lvl4pPr marL="1600200" indent="-228600">
              <a:defRPr sz="1200">
                <a:solidFill>
                  <a:schemeClr val="tx1"/>
                </a:solidFill>
                <a:latin typeface="Times New Roman" panose="02020603050405020304" pitchFamily="18" charset="0"/>
              </a:defRPr>
            </a:lvl4pPr>
            <a:lvl5pPr marL="2057400" indent="-228600">
              <a:defRPr sz="1200">
                <a:solidFill>
                  <a:schemeClr val="tx1"/>
                </a:solidFill>
                <a:latin typeface="Times New Roman" panose="02020603050405020304" pitchFamily="18" charset="0"/>
              </a:defRPr>
            </a:lvl5pPr>
            <a:lvl6pPr marL="2514600" indent="-228600" fontAlgn="base">
              <a:spcBef>
                <a:spcPct val="0"/>
              </a:spcBef>
              <a:spcAft>
                <a:spcPct val="0"/>
              </a:spcAft>
              <a:defRPr sz="1200">
                <a:solidFill>
                  <a:schemeClr val="tx1"/>
                </a:solidFill>
                <a:latin typeface="Times New Roman" panose="02020603050405020304" pitchFamily="18" charset="0"/>
              </a:defRPr>
            </a:lvl6pPr>
            <a:lvl7pPr marL="2971800" indent="-228600" fontAlgn="base">
              <a:spcBef>
                <a:spcPct val="0"/>
              </a:spcBef>
              <a:spcAft>
                <a:spcPct val="0"/>
              </a:spcAft>
              <a:defRPr sz="1200">
                <a:solidFill>
                  <a:schemeClr val="tx1"/>
                </a:solidFill>
                <a:latin typeface="Times New Roman" panose="02020603050405020304" pitchFamily="18" charset="0"/>
              </a:defRPr>
            </a:lvl7pPr>
            <a:lvl8pPr marL="3429000" indent="-228600" fontAlgn="base">
              <a:spcBef>
                <a:spcPct val="0"/>
              </a:spcBef>
              <a:spcAft>
                <a:spcPct val="0"/>
              </a:spcAft>
              <a:defRPr sz="1200">
                <a:solidFill>
                  <a:schemeClr val="tx1"/>
                </a:solidFill>
                <a:latin typeface="Times New Roman" panose="02020603050405020304" pitchFamily="18" charset="0"/>
              </a:defRPr>
            </a:lvl8pPr>
            <a:lvl9pPr marL="3886200" indent="-228600" fontAlgn="base">
              <a:spcBef>
                <a:spcPct val="0"/>
              </a:spcBef>
              <a:spcAft>
                <a:spcPct val="0"/>
              </a:spcAft>
              <a:defRPr sz="12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000000"/>
                </a:solidFill>
                <a:effectLst/>
                <a:uLnTx/>
                <a:uFillTx/>
                <a:latin typeface="Times New Roman" panose="02020603050405020304" pitchFamily="18" charset="0"/>
                <a:ea typeface="+mn-ea"/>
                <a:sym typeface="Times New Roman" panose="02020603050405020304" pitchFamily="18" charset="0"/>
              </a:rPr>
              <a:t># of listings available</a:t>
            </a:r>
          </a:p>
        </p:txBody>
      </p:sp>
      <p:sp>
        <p:nvSpPr>
          <p:cNvPr id="5" name="TextBox 4">
            <a:extLst>
              <a:ext uri="{FF2B5EF4-FFF2-40B4-BE49-F238E27FC236}">
                <a16:creationId xmlns:a16="http://schemas.microsoft.com/office/drawing/2014/main" id="{9BDB1467-56DB-4649-7305-500D811671E9}"/>
              </a:ext>
            </a:extLst>
          </p:cNvPr>
          <p:cNvSpPr txBox="1"/>
          <p:nvPr/>
        </p:nvSpPr>
        <p:spPr>
          <a:xfrm>
            <a:off x="228600" y="457200"/>
            <a:ext cx="8153400" cy="769938"/>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ヒラギノ明朝 ProN W3" charset="0"/>
                <a:cs typeface="ヒラギノ明朝 ProN W3" charset="0"/>
                <a:sym typeface="Times New Roman" panose="02020603050405020304" pitchFamily="18" charset="0"/>
              </a:rPr>
              <a:t>Market Saturation Equation</a:t>
            </a:r>
          </a:p>
        </p:txBody>
      </p:sp>
      <p:cxnSp>
        <p:nvCxnSpPr>
          <p:cNvPr id="384007" name="Straight Connector 6">
            <a:extLst>
              <a:ext uri="{FF2B5EF4-FFF2-40B4-BE49-F238E27FC236}">
                <a16:creationId xmlns:a16="http://schemas.microsoft.com/office/drawing/2014/main" id="{35214C9D-1C85-665B-386E-05968D8CB7AD}"/>
              </a:ext>
            </a:extLst>
          </p:cNvPr>
          <p:cNvCxnSpPr>
            <a:cxnSpLocks noChangeShapeType="1"/>
          </p:cNvCxnSpPr>
          <p:nvPr/>
        </p:nvCxnSpPr>
        <p:spPr bwMode="auto">
          <a:xfrm>
            <a:off x="6019800" y="2590800"/>
            <a:ext cx="2209800" cy="1588"/>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384008" name="TextBox 7">
            <a:extLst>
              <a:ext uri="{FF2B5EF4-FFF2-40B4-BE49-F238E27FC236}">
                <a16:creationId xmlns:a16="http://schemas.microsoft.com/office/drawing/2014/main" id="{0BFEBCE0-0F2A-11D7-6A0B-26A38BED1775}"/>
              </a:ext>
            </a:extLst>
          </p:cNvPr>
          <p:cNvSpPr txBox="1">
            <a:spLocks noChangeArrowheads="1"/>
          </p:cNvSpPr>
          <p:nvPr/>
        </p:nvSpPr>
        <p:spPr bwMode="auto">
          <a:xfrm>
            <a:off x="914400" y="3124200"/>
            <a:ext cx="41068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Times New Roman" panose="02020603050405020304" pitchFamily="18" charset="0"/>
              </a:defRPr>
            </a:lvl1pPr>
            <a:lvl2pPr marL="742950" indent="-285750">
              <a:defRPr sz="1200">
                <a:solidFill>
                  <a:schemeClr val="tx1"/>
                </a:solidFill>
                <a:latin typeface="Times New Roman" panose="02020603050405020304" pitchFamily="18" charset="0"/>
              </a:defRPr>
            </a:lvl2pPr>
            <a:lvl3pPr marL="1143000" indent="-228600">
              <a:defRPr sz="1200">
                <a:solidFill>
                  <a:schemeClr val="tx1"/>
                </a:solidFill>
                <a:latin typeface="Times New Roman" panose="02020603050405020304" pitchFamily="18" charset="0"/>
              </a:defRPr>
            </a:lvl3pPr>
            <a:lvl4pPr marL="1600200" indent="-228600">
              <a:defRPr sz="1200">
                <a:solidFill>
                  <a:schemeClr val="tx1"/>
                </a:solidFill>
                <a:latin typeface="Times New Roman" panose="02020603050405020304" pitchFamily="18" charset="0"/>
              </a:defRPr>
            </a:lvl4pPr>
            <a:lvl5pPr marL="2057400" indent="-228600">
              <a:defRPr sz="1200">
                <a:solidFill>
                  <a:schemeClr val="tx1"/>
                </a:solidFill>
                <a:latin typeface="Times New Roman" panose="02020603050405020304" pitchFamily="18" charset="0"/>
              </a:defRPr>
            </a:lvl5pPr>
            <a:lvl6pPr marL="2514600" indent="-228600" fontAlgn="base">
              <a:spcBef>
                <a:spcPct val="0"/>
              </a:spcBef>
              <a:spcAft>
                <a:spcPct val="0"/>
              </a:spcAft>
              <a:defRPr sz="1200">
                <a:solidFill>
                  <a:schemeClr val="tx1"/>
                </a:solidFill>
                <a:latin typeface="Times New Roman" panose="02020603050405020304" pitchFamily="18" charset="0"/>
              </a:defRPr>
            </a:lvl6pPr>
            <a:lvl7pPr marL="2971800" indent="-228600" fontAlgn="base">
              <a:spcBef>
                <a:spcPct val="0"/>
              </a:spcBef>
              <a:spcAft>
                <a:spcPct val="0"/>
              </a:spcAft>
              <a:defRPr sz="1200">
                <a:solidFill>
                  <a:schemeClr val="tx1"/>
                </a:solidFill>
                <a:latin typeface="Times New Roman" panose="02020603050405020304" pitchFamily="18" charset="0"/>
              </a:defRPr>
            </a:lvl7pPr>
            <a:lvl8pPr marL="3429000" indent="-228600" fontAlgn="base">
              <a:spcBef>
                <a:spcPct val="0"/>
              </a:spcBef>
              <a:spcAft>
                <a:spcPct val="0"/>
              </a:spcAft>
              <a:defRPr sz="1200">
                <a:solidFill>
                  <a:schemeClr val="tx1"/>
                </a:solidFill>
                <a:latin typeface="Times New Roman" panose="02020603050405020304" pitchFamily="18" charset="0"/>
              </a:defRPr>
            </a:lvl8pPr>
            <a:lvl9pPr marL="3886200" indent="-228600" fontAlgn="base">
              <a:spcBef>
                <a:spcPct val="0"/>
              </a:spcBef>
              <a:spcAft>
                <a:spcPct val="0"/>
              </a:spcAft>
              <a:defRPr sz="12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000000"/>
                </a:solidFill>
                <a:effectLst/>
                <a:uLnTx/>
                <a:uFillTx/>
                <a:latin typeface="Times New Roman" panose="02020603050405020304" pitchFamily="18" charset="0"/>
                <a:ea typeface="+mn-ea"/>
                <a:sym typeface="Times New Roman" panose="02020603050405020304" pitchFamily="18" charset="0"/>
              </a:rPr>
              <a:t># of monthly sales</a:t>
            </a:r>
          </a:p>
        </p:txBody>
      </p:sp>
      <p:sp>
        <p:nvSpPr>
          <p:cNvPr id="10" name="Division 9">
            <a:extLst>
              <a:ext uri="{FF2B5EF4-FFF2-40B4-BE49-F238E27FC236}">
                <a16:creationId xmlns:a16="http://schemas.microsoft.com/office/drawing/2014/main" id="{788844A1-0FE0-719F-57A8-6B6F656C4A79}"/>
              </a:ext>
            </a:extLst>
          </p:cNvPr>
          <p:cNvSpPr/>
          <p:nvPr/>
        </p:nvSpPr>
        <p:spPr bwMode="auto">
          <a:xfrm>
            <a:off x="5334000" y="3276600"/>
            <a:ext cx="609600" cy="381000"/>
          </a:xfrm>
          <a:prstGeom prst="mathDivide">
            <a:avLst>
              <a:gd name="adj1" fmla="val 15118"/>
              <a:gd name="adj2" fmla="val 22522"/>
              <a:gd name="adj3" fmla="val 12492"/>
            </a:avLst>
          </a:prstGeom>
          <a:solidFill>
            <a:schemeClr val="tx1"/>
          </a:solidFill>
          <a:ln w="12700" cap="flat" cmpd="sng" algn="ctr">
            <a:solidFill>
              <a:schemeClr val="tx1"/>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anose="02020603050405020304" pitchFamily="18" charset="0"/>
              <a:ea typeface="ヒラギノ明朝 ProN W3" charset="0"/>
              <a:cs typeface="ヒラギノ明朝 ProN W3" charset="0"/>
              <a:sym typeface="Times New Roman" panose="02020603050405020304" pitchFamily="18" charset="0"/>
            </a:endParaRPr>
          </a:p>
        </p:txBody>
      </p:sp>
      <p:cxnSp>
        <p:nvCxnSpPr>
          <p:cNvPr id="384010" name="Straight Connector 10">
            <a:extLst>
              <a:ext uri="{FF2B5EF4-FFF2-40B4-BE49-F238E27FC236}">
                <a16:creationId xmlns:a16="http://schemas.microsoft.com/office/drawing/2014/main" id="{56FC556F-C48C-A1D3-471E-BB7677A0C1B4}"/>
              </a:ext>
            </a:extLst>
          </p:cNvPr>
          <p:cNvCxnSpPr>
            <a:cxnSpLocks noChangeShapeType="1"/>
          </p:cNvCxnSpPr>
          <p:nvPr/>
        </p:nvCxnSpPr>
        <p:spPr bwMode="auto">
          <a:xfrm>
            <a:off x="5791200" y="5029200"/>
            <a:ext cx="2438400" cy="1588"/>
          </a:xfrm>
          <a:prstGeom prst="line">
            <a:avLst/>
          </a:prstGeom>
          <a:noFill/>
          <a:ln w="76200" algn="ctr">
            <a:solidFill>
              <a:schemeClr val="tx1"/>
            </a:solidFill>
            <a:round/>
            <a:headEnd/>
            <a:tailEnd/>
          </a:ln>
          <a:extLst>
            <a:ext uri="{909E8E84-426E-40DD-AFC4-6F175D3DCCD1}">
              <a14:hiddenFill xmlns:a14="http://schemas.microsoft.com/office/drawing/2010/main">
                <a:noFill/>
              </a14:hiddenFill>
            </a:ext>
          </a:extLst>
        </p:spPr>
      </p:cxnSp>
      <p:sp>
        <p:nvSpPr>
          <p:cNvPr id="384011" name="TextBox 11">
            <a:extLst>
              <a:ext uri="{FF2B5EF4-FFF2-40B4-BE49-F238E27FC236}">
                <a16:creationId xmlns:a16="http://schemas.microsoft.com/office/drawing/2014/main" id="{21D95951-EDC6-9648-D51E-7C1321222E41}"/>
              </a:ext>
            </a:extLst>
          </p:cNvPr>
          <p:cNvSpPr txBox="1">
            <a:spLocks noChangeArrowheads="1"/>
          </p:cNvSpPr>
          <p:nvPr/>
        </p:nvSpPr>
        <p:spPr bwMode="auto">
          <a:xfrm>
            <a:off x="1066800" y="4495800"/>
            <a:ext cx="43037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Times New Roman" panose="02020603050405020304" pitchFamily="18" charset="0"/>
              </a:defRPr>
            </a:lvl1pPr>
            <a:lvl2pPr marL="742950" indent="-285750">
              <a:defRPr sz="1200">
                <a:solidFill>
                  <a:schemeClr val="tx1"/>
                </a:solidFill>
                <a:latin typeface="Times New Roman" panose="02020603050405020304" pitchFamily="18" charset="0"/>
              </a:defRPr>
            </a:lvl2pPr>
            <a:lvl3pPr marL="1143000" indent="-228600">
              <a:defRPr sz="1200">
                <a:solidFill>
                  <a:schemeClr val="tx1"/>
                </a:solidFill>
                <a:latin typeface="Times New Roman" panose="02020603050405020304" pitchFamily="18" charset="0"/>
              </a:defRPr>
            </a:lvl3pPr>
            <a:lvl4pPr marL="1600200" indent="-228600">
              <a:defRPr sz="1200">
                <a:solidFill>
                  <a:schemeClr val="tx1"/>
                </a:solidFill>
                <a:latin typeface="Times New Roman" panose="02020603050405020304" pitchFamily="18" charset="0"/>
              </a:defRPr>
            </a:lvl4pPr>
            <a:lvl5pPr marL="2057400" indent="-228600">
              <a:defRPr sz="1200">
                <a:solidFill>
                  <a:schemeClr val="tx1"/>
                </a:solidFill>
                <a:latin typeface="Times New Roman" panose="02020603050405020304" pitchFamily="18" charset="0"/>
              </a:defRPr>
            </a:lvl5pPr>
            <a:lvl6pPr marL="2514600" indent="-228600" fontAlgn="base">
              <a:spcBef>
                <a:spcPct val="0"/>
              </a:spcBef>
              <a:spcAft>
                <a:spcPct val="0"/>
              </a:spcAft>
              <a:defRPr sz="1200">
                <a:solidFill>
                  <a:schemeClr val="tx1"/>
                </a:solidFill>
                <a:latin typeface="Times New Roman" panose="02020603050405020304" pitchFamily="18" charset="0"/>
              </a:defRPr>
            </a:lvl6pPr>
            <a:lvl7pPr marL="2971800" indent="-228600" fontAlgn="base">
              <a:spcBef>
                <a:spcPct val="0"/>
              </a:spcBef>
              <a:spcAft>
                <a:spcPct val="0"/>
              </a:spcAft>
              <a:defRPr sz="1200">
                <a:solidFill>
                  <a:schemeClr val="tx1"/>
                </a:solidFill>
                <a:latin typeface="Times New Roman" panose="02020603050405020304" pitchFamily="18" charset="0"/>
              </a:defRPr>
            </a:lvl7pPr>
            <a:lvl8pPr marL="3429000" indent="-228600" fontAlgn="base">
              <a:spcBef>
                <a:spcPct val="0"/>
              </a:spcBef>
              <a:spcAft>
                <a:spcPct val="0"/>
              </a:spcAft>
              <a:defRPr sz="1200">
                <a:solidFill>
                  <a:schemeClr val="tx1"/>
                </a:solidFill>
                <a:latin typeface="Times New Roman" panose="02020603050405020304" pitchFamily="18" charset="0"/>
              </a:defRPr>
            </a:lvl8pPr>
            <a:lvl9pPr marL="3886200" indent="-228600" fontAlgn="base">
              <a:spcBef>
                <a:spcPct val="0"/>
              </a:spcBef>
              <a:spcAft>
                <a:spcPct val="0"/>
              </a:spcAft>
              <a:defRPr sz="12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000000"/>
                </a:solidFill>
                <a:effectLst/>
                <a:uLnTx/>
                <a:uFillTx/>
                <a:latin typeface="Times New Roman" panose="02020603050405020304" pitchFamily="18" charset="0"/>
                <a:ea typeface="+mn-ea"/>
                <a:sym typeface="Times New Roman" panose="02020603050405020304" pitchFamily="18" charset="0"/>
              </a:rPr>
              <a:t>Market Saturation</a:t>
            </a:r>
          </a:p>
        </p:txBody>
      </p:sp>
      <p:cxnSp>
        <p:nvCxnSpPr>
          <p:cNvPr id="384012" name="Straight Connector 13">
            <a:extLst>
              <a:ext uri="{FF2B5EF4-FFF2-40B4-BE49-F238E27FC236}">
                <a16:creationId xmlns:a16="http://schemas.microsoft.com/office/drawing/2014/main" id="{0F2CB9A9-9FC9-A630-5EDC-A27AE6D1659A}"/>
              </a:ext>
            </a:extLst>
          </p:cNvPr>
          <p:cNvCxnSpPr>
            <a:cxnSpLocks noChangeShapeType="1"/>
          </p:cNvCxnSpPr>
          <p:nvPr/>
        </p:nvCxnSpPr>
        <p:spPr bwMode="auto">
          <a:xfrm>
            <a:off x="6019800" y="3810000"/>
            <a:ext cx="2209800" cy="1588"/>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16" name="TextBox 15">
            <a:extLst>
              <a:ext uri="{FF2B5EF4-FFF2-40B4-BE49-F238E27FC236}">
                <a16:creationId xmlns:a16="http://schemas.microsoft.com/office/drawing/2014/main" id="{EC17F9AF-096A-77E8-4C8F-09E3C14FDA59}"/>
              </a:ext>
            </a:extLst>
          </p:cNvPr>
          <p:cNvSpPr txBox="1">
            <a:spLocks noChangeArrowheads="1"/>
          </p:cNvSpPr>
          <p:nvPr/>
        </p:nvSpPr>
        <p:spPr bwMode="auto">
          <a:xfrm>
            <a:off x="6324600" y="1905000"/>
            <a:ext cx="13382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Times New Roman" panose="02020603050405020304" pitchFamily="18" charset="0"/>
              </a:defRPr>
            </a:lvl1pPr>
            <a:lvl2pPr marL="742950" indent="-285750">
              <a:defRPr sz="1200">
                <a:solidFill>
                  <a:schemeClr val="tx1"/>
                </a:solidFill>
                <a:latin typeface="Times New Roman" panose="02020603050405020304" pitchFamily="18" charset="0"/>
              </a:defRPr>
            </a:lvl2pPr>
            <a:lvl3pPr marL="1143000" indent="-228600">
              <a:defRPr sz="1200">
                <a:solidFill>
                  <a:schemeClr val="tx1"/>
                </a:solidFill>
                <a:latin typeface="Times New Roman" panose="02020603050405020304" pitchFamily="18" charset="0"/>
              </a:defRPr>
            </a:lvl3pPr>
            <a:lvl4pPr marL="1600200" indent="-228600">
              <a:defRPr sz="1200">
                <a:solidFill>
                  <a:schemeClr val="tx1"/>
                </a:solidFill>
                <a:latin typeface="Times New Roman" panose="02020603050405020304" pitchFamily="18" charset="0"/>
              </a:defRPr>
            </a:lvl4pPr>
            <a:lvl5pPr marL="2057400" indent="-228600">
              <a:defRPr sz="1200">
                <a:solidFill>
                  <a:schemeClr val="tx1"/>
                </a:solidFill>
                <a:latin typeface="Times New Roman" panose="02020603050405020304" pitchFamily="18" charset="0"/>
              </a:defRPr>
            </a:lvl5pPr>
            <a:lvl6pPr marL="2514600" indent="-228600" fontAlgn="base">
              <a:spcBef>
                <a:spcPct val="0"/>
              </a:spcBef>
              <a:spcAft>
                <a:spcPct val="0"/>
              </a:spcAft>
              <a:defRPr sz="1200">
                <a:solidFill>
                  <a:schemeClr val="tx1"/>
                </a:solidFill>
                <a:latin typeface="Times New Roman" panose="02020603050405020304" pitchFamily="18" charset="0"/>
              </a:defRPr>
            </a:lvl6pPr>
            <a:lvl7pPr marL="2971800" indent="-228600" fontAlgn="base">
              <a:spcBef>
                <a:spcPct val="0"/>
              </a:spcBef>
              <a:spcAft>
                <a:spcPct val="0"/>
              </a:spcAft>
              <a:defRPr sz="1200">
                <a:solidFill>
                  <a:schemeClr val="tx1"/>
                </a:solidFill>
                <a:latin typeface="Times New Roman" panose="02020603050405020304" pitchFamily="18" charset="0"/>
              </a:defRPr>
            </a:lvl7pPr>
            <a:lvl8pPr marL="3429000" indent="-228600" fontAlgn="base">
              <a:spcBef>
                <a:spcPct val="0"/>
              </a:spcBef>
              <a:spcAft>
                <a:spcPct val="0"/>
              </a:spcAft>
              <a:defRPr sz="1200">
                <a:solidFill>
                  <a:schemeClr val="tx1"/>
                </a:solidFill>
                <a:latin typeface="Times New Roman" panose="02020603050405020304" pitchFamily="18" charset="0"/>
              </a:defRPr>
            </a:lvl8pPr>
            <a:lvl9pPr marL="3886200" indent="-228600" fontAlgn="base">
              <a:spcBef>
                <a:spcPct val="0"/>
              </a:spcBef>
              <a:spcAft>
                <a:spcPct val="0"/>
              </a:spcAft>
              <a:defRPr sz="12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333399"/>
                </a:solidFill>
                <a:effectLst/>
                <a:uLnTx/>
                <a:uFillTx/>
                <a:latin typeface="Times New Roman" panose="02020603050405020304" pitchFamily="18" charset="0"/>
                <a:ea typeface="+mn-ea"/>
                <a:sym typeface="Times New Roman" panose="02020603050405020304" pitchFamily="18" charset="0"/>
              </a:rPr>
              <a:t>1,000</a:t>
            </a:r>
          </a:p>
        </p:txBody>
      </p:sp>
      <p:sp>
        <p:nvSpPr>
          <p:cNvPr id="17" name="TextBox 16">
            <a:extLst>
              <a:ext uri="{FF2B5EF4-FFF2-40B4-BE49-F238E27FC236}">
                <a16:creationId xmlns:a16="http://schemas.microsoft.com/office/drawing/2014/main" id="{1FE86C27-3CA5-C231-DE6E-DAF9480CC379}"/>
              </a:ext>
            </a:extLst>
          </p:cNvPr>
          <p:cNvSpPr txBox="1">
            <a:spLocks noChangeArrowheads="1"/>
          </p:cNvSpPr>
          <p:nvPr/>
        </p:nvSpPr>
        <p:spPr bwMode="auto">
          <a:xfrm>
            <a:off x="6705600" y="3101975"/>
            <a:ext cx="9540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Times New Roman" panose="02020603050405020304" pitchFamily="18" charset="0"/>
              </a:defRPr>
            </a:lvl1pPr>
            <a:lvl2pPr marL="742950" indent="-285750">
              <a:defRPr sz="1200">
                <a:solidFill>
                  <a:schemeClr val="tx1"/>
                </a:solidFill>
                <a:latin typeface="Times New Roman" panose="02020603050405020304" pitchFamily="18" charset="0"/>
              </a:defRPr>
            </a:lvl2pPr>
            <a:lvl3pPr marL="1143000" indent="-228600">
              <a:defRPr sz="1200">
                <a:solidFill>
                  <a:schemeClr val="tx1"/>
                </a:solidFill>
                <a:latin typeface="Times New Roman" panose="02020603050405020304" pitchFamily="18" charset="0"/>
              </a:defRPr>
            </a:lvl3pPr>
            <a:lvl4pPr marL="1600200" indent="-228600">
              <a:defRPr sz="1200">
                <a:solidFill>
                  <a:schemeClr val="tx1"/>
                </a:solidFill>
                <a:latin typeface="Times New Roman" panose="02020603050405020304" pitchFamily="18" charset="0"/>
              </a:defRPr>
            </a:lvl4pPr>
            <a:lvl5pPr marL="2057400" indent="-228600">
              <a:defRPr sz="1200">
                <a:solidFill>
                  <a:schemeClr val="tx1"/>
                </a:solidFill>
                <a:latin typeface="Times New Roman" panose="02020603050405020304" pitchFamily="18" charset="0"/>
              </a:defRPr>
            </a:lvl5pPr>
            <a:lvl6pPr marL="2514600" indent="-228600" fontAlgn="base">
              <a:spcBef>
                <a:spcPct val="0"/>
              </a:spcBef>
              <a:spcAft>
                <a:spcPct val="0"/>
              </a:spcAft>
              <a:defRPr sz="1200">
                <a:solidFill>
                  <a:schemeClr val="tx1"/>
                </a:solidFill>
                <a:latin typeface="Times New Roman" panose="02020603050405020304" pitchFamily="18" charset="0"/>
              </a:defRPr>
            </a:lvl6pPr>
            <a:lvl7pPr marL="2971800" indent="-228600" fontAlgn="base">
              <a:spcBef>
                <a:spcPct val="0"/>
              </a:spcBef>
              <a:spcAft>
                <a:spcPct val="0"/>
              </a:spcAft>
              <a:defRPr sz="1200">
                <a:solidFill>
                  <a:schemeClr val="tx1"/>
                </a:solidFill>
                <a:latin typeface="Times New Roman" panose="02020603050405020304" pitchFamily="18" charset="0"/>
              </a:defRPr>
            </a:lvl7pPr>
            <a:lvl8pPr marL="3429000" indent="-228600" fontAlgn="base">
              <a:spcBef>
                <a:spcPct val="0"/>
              </a:spcBef>
              <a:spcAft>
                <a:spcPct val="0"/>
              </a:spcAft>
              <a:defRPr sz="1200">
                <a:solidFill>
                  <a:schemeClr val="tx1"/>
                </a:solidFill>
                <a:latin typeface="Times New Roman" panose="02020603050405020304" pitchFamily="18" charset="0"/>
              </a:defRPr>
            </a:lvl8pPr>
            <a:lvl9pPr marL="3886200" indent="-228600" fontAlgn="base">
              <a:spcBef>
                <a:spcPct val="0"/>
              </a:spcBef>
              <a:spcAft>
                <a:spcPct val="0"/>
              </a:spcAft>
              <a:defRPr sz="12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333399"/>
                </a:solidFill>
                <a:effectLst/>
                <a:uLnTx/>
                <a:uFillTx/>
                <a:latin typeface="Times New Roman" panose="02020603050405020304" pitchFamily="18" charset="0"/>
                <a:ea typeface="+mn-ea"/>
                <a:sym typeface="Times New Roman" panose="02020603050405020304" pitchFamily="18" charset="0"/>
              </a:rPr>
              <a:t>100</a:t>
            </a:r>
          </a:p>
        </p:txBody>
      </p:sp>
      <p:sp>
        <p:nvSpPr>
          <p:cNvPr id="18" name="TextBox 17">
            <a:extLst>
              <a:ext uri="{FF2B5EF4-FFF2-40B4-BE49-F238E27FC236}">
                <a16:creationId xmlns:a16="http://schemas.microsoft.com/office/drawing/2014/main" id="{AB33FE69-C62E-EBE9-C805-D3DA683339A1}"/>
              </a:ext>
            </a:extLst>
          </p:cNvPr>
          <p:cNvSpPr txBox="1">
            <a:spLocks noChangeArrowheads="1"/>
          </p:cNvSpPr>
          <p:nvPr/>
        </p:nvSpPr>
        <p:spPr bwMode="auto">
          <a:xfrm>
            <a:off x="5867400" y="4267200"/>
            <a:ext cx="24526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Times New Roman" panose="02020603050405020304" pitchFamily="18" charset="0"/>
              </a:defRPr>
            </a:lvl1pPr>
            <a:lvl2pPr marL="742950" indent="-285750">
              <a:defRPr sz="1200">
                <a:solidFill>
                  <a:schemeClr val="tx1"/>
                </a:solidFill>
                <a:latin typeface="Times New Roman" panose="02020603050405020304" pitchFamily="18" charset="0"/>
              </a:defRPr>
            </a:lvl2pPr>
            <a:lvl3pPr marL="1143000" indent="-228600">
              <a:defRPr sz="1200">
                <a:solidFill>
                  <a:schemeClr val="tx1"/>
                </a:solidFill>
                <a:latin typeface="Times New Roman" panose="02020603050405020304" pitchFamily="18" charset="0"/>
              </a:defRPr>
            </a:lvl3pPr>
            <a:lvl4pPr marL="1600200" indent="-228600">
              <a:defRPr sz="1200">
                <a:solidFill>
                  <a:schemeClr val="tx1"/>
                </a:solidFill>
                <a:latin typeface="Times New Roman" panose="02020603050405020304" pitchFamily="18" charset="0"/>
              </a:defRPr>
            </a:lvl4pPr>
            <a:lvl5pPr marL="2057400" indent="-228600">
              <a:defRPr sz="1200">
                <a:solidFill>
                  <a:schemeClr val="tx1"/>
                </a:solidFill>
                <a:latin typeface="Times New Roman" panose="02020603050405020304" pitchFamily="18" charset="0"/>
              </a:defRPr>
            </a:lvl5pPr>
            <a:lvl6pPr marL="2514600" indent="-228600" fontAlgn="base">
              <a:spcBef>
                <a:spcPct val="0"/>
              </a:spcBef>
              <a:spcAft>
                <a:spcPct val="0"/>
              </a:spcAft>
              <a:defRPr sz="1200">
                <a:solidFill>
                  <a:schemeClr val="tx1"/>
                </a:solidFill>
                <a:latin typeface="Times New Roman" panose="02020603050405020304" pitchFamily="18" charset="0"/>
              </a:defRPr>
            </a:lvl6pPr>
            <a:lvl7pPr marL="2971800" indent="-228600" fontAlgn="base">
              <a:spcBef>
                <a:spcPct val="0"/>
              </a:spcBef>
              <a:spcAft>
                <a:spcPct val="0"/>
              </a:spcAft>
              <a:defRPr sz="1200">
                <a:solidFill>
                  <a:schemeClr val="tx1"/>
                </a:solidFill>
                <a:latin typeface="Times New Roman" panose="02020603050405020304" pitchFamily="18" charset="0"/>
              </a:defRPr>
            </a:lvl7pPr>
            <a:lvl8pPr marL="3429000" indent="-228600" fontAlgn="base">
              <a:spcBef>
                <a:spcPct val="0"/>
              </a:spcBef>
              <a:spcAft>
                <a:spcPct val="0"/>
              </a:spcAft>
              <a:defRPr sz="1200">
                <a:solidFill>
                  <a:schemeClr val="tx1"/>
                </a:solidFill>
                <a:latin typeface="Times New Roman" panose="02020603050405020304" pitchFamily="18" charset="0"/>
              </a:defRPr>
            </a:lvl8pPr>
            <a:lvl9pPr marL="3886200" indent="-228600" fontAlgn="base">
              <a:spcBef>
                <a:spcPct val="0"/>
              </a:spcBef>
              <a:spcAft>
                <a:spcPct val="0"/>
              </a:spcAft>
              <a:defRPr sz="12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333399"/>
                </a:solidFill>
                <a:effectLst/>
                <a:uLnTx/>
                <a:uFillTx/>
                <a:latin typeface="Times New Roman" panose="02020603050405020304" pitchFamily="18" charset="0"/>
                <a:ea typeface="+mn-ea"/>
                <a:sym typeface="Times New Roman" panose="02020603050405020304" pitchFamily="18" charset="0"/>
              </a:rPr>
              <a:t>10 months</a:t>
            </a:r>
          </a:p>
        </p:txBody>
      </p:sp>
      <p:pic>
        <p:nvPicPr>
          <p:cNvPr id="384016" name="Picture 19" descr="iStock_000002404872Small.jpg">
            <a:extLst>
              <a:ext uri="{FF2B5EF4-FFF2-40B4-BE49-F238E27FC236}">
                <a16:creationId xmlns:a16="http://schemas.microsoft.com/office/drawing/2014/main" id="{A974BBDF-DE50-F09E-EDC9-8C265FF5FD0A}"/>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48148"/>
          <a:stretch>
            <a:fillRect/>
          </a:stretch>
        </p:blipFill>
        <p:spPr bwMode="auto">
          <a:xfrm>
            <a:off x="7391400" y="0"/>
            <a:ext cx="1752600" cy="224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16418" name="Rectangle 1026">
            <a:extLst>
              <a:ext uri="{FF2B5EF4-FFF2-40B4-BE49-F238E27FC236}">
                <a16:creationId xmlns:a16="http://schemas.microsoft.com/office/drawing/2014/main" id="{C4A279D6-3AC7-6473-9FE8-BF3EEA4E35CC}"/>
              </a:ext>
            </a:extLst>
          </p:cNvPr>
          <p:cNvSpPr>
            <a:spLocks/>
          </p:cNvSpPr>
          <p:nvPr/>
        </p:nvSpPr>
        <p:spPr bwMode="auto">
          <a:xfrm>
            <a:off x="266700" y="1092200"/>
            <a:ext cx="8191500"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marL="153988">
              <a:defRPr sz="1200">
                <a:solidFill>
                  <a:schemeClr val="tx1"/>
                </a:solidFill>
                <a:latin typeface="Times New Roman" panose="02020603050405020304" pitchFamily="18" charset="0"/>
              </a:defRPr>
            </a:lvl1pPr>
            <a:lvl2pPr>
              <a:defRPr sz="1200">
                <a:solidFill>
                  <a:schemeClr val="tx1"/>
                </a:solidFill>
                <a:latin typeface="Times New Roman" panose="02020603050405020304" pitchFamily="18" charset="0"/>
              </a:defRPr>
            </a:lvl2pPr>
            <a:lvl3pPr>
              <a:defRPr sz="1200">
                <a:solidFill>
                  <a:schemeClr val="tx1"/>
                </a:solidFill>
                <a:latin typeface="Times New Roman" panose="02020603050405020304" pitchFamily="18" charset="0"/>
              </a:defRPr>
            </a:lvl3pPr>
            <a:lvl4pPr>
              <a:defRPr sz="1200">
                <a:solidFill>
                  <a:schemeClr val="tx1"/>
                </a:solidFill>
                <a:latin typeface="Times New Roman" panose="02020603050405020304" pitchFamily="18" charset="0"/>
              </a:defRPr>
            </a:lvl4pPr>
            <a:lvl5pPr>
              <a:defRPr sz="1200">
                <a:solidFill>
                  <a:schemeClr val="tx1"/>
                </a:solidFill>
                <a:latin typeface="Times New Roman" panose="02020603050405020304" pitchFamily="18" charset="0"/>
              </a:defRPr>
            </a:lvl5pPr>
            <a:lvl6pPr fontAlgn="base">
              <a:spcBef>
                <a:spcPct val="0"/>
              </a:spcBef>
              <a:spcAft>
                <a:spcPct val="0"/>
              </a:spcAft>
              <a:defRPr sz="1200">
                <a:solidFill>
                  <a:schemeClr val="tx1"/>
                </a:solidFill>
                <a:latin typeface="Times New Roman" panose="02020603050405020304" pitchFamily="18" charset="0"/>
              </a:defRPr>
            </a:lvl6pPr>
            <a:lvl7pPr fontAlgn="base">
              <a:spcBef>
                <a:spcPct val="0"/>
              </a:spcBef>
              <a:spcAft>
                <a:spcPct val="0"/>
              </a:spcAft>
              <a:defRPr sz="1200">
                <a:solidFill>
                  <a:schemeClr val="tx1"/>
                </a:solidFill>
                <a:latin typeface="Times New Roman" panose="02020603050405020304" pitchFamily="18" charset="0"/>
              </a:defRPr>
            </a:lvl7pPr>
            <a:lvl8pPr fontAlgn="base">
              <a:spcBef>
                <a:spcPct val="0"/>
              </a:spcBef>
              <a:spcAft>
                <a:spcPct val="0"/>
              </a:spcAft>
              <a:defRPr sz="1200">
                <a:solidFill>
                  <a:schemeClr val="tx1"/>
                </a:solidFill>
                <a:latin typeface="Times New Roman" panose="02020603050405020304" pitchFamily="18" charset="0"/>
              </a:defRPr>
            </a:lvl8pPr>
            <a:lvl9pPr fontAlgn="base">
              <a:spcBef>
                <a:spcPct val="0"/>
              </a:spcBef>
              <a:spcAft>
                <a:spcPct val="0"/>
              </a:spcAft>
              <a:defRPr sz="1200">
                <a:solidFill>
                  <a:schemeClr val="tx1"/>
                </a:solidFill>
                <a:latin typeface="Times New Roman" panose="02020603050405020304" pitchFamily="18" charset="0"/>
              </a:defRPr>
            </a:lvl9pPr>
          </a:lstStyle>
          <a:p>
            <a:pPr marL="153988" marR="0" lvl="0" indent="0" algn="ctr" defTabSz="914400" rtl="0" eaLnBrk="1" fontAlgn="base" latinLnBrk="0" hangingPunct="1">
              <a:lnSpc>
                <a:spcPct val="100000"/>
              </a:lnSpc>
              <a:spcBef>
                <a:spcPts val="1375"/>
              </a:spcBef>
              <a:spcAft>
                <a:spcPct val="0"/>
              </a:spcAft>
              <a:buClrTx/>
              <a:buSzTx/>
              <a:buFontTx/>
              <a:buNone/>
              <a:tabLst/>
              <a:defRPr/>
            </a:pPr>
            <a:r>
              <a:rPr kumimoji="0" lang="en-US" altLang="en-US" sz="6000" b="1" i="1"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rPr>
              <a:t>“Our house is better; we did all these improvements”</a:t>
            </a:r>
          </a:p>
        </p:txBody>
      </p:sp>
    </p:spTree>
  </p:cSld>
  <p:clrMapOvr>
    <a:masterClrMapping/>
  </p:clrMapOvr>
  <p:transition>
    <p:cover dir="lu"/>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69" name="July 6 Webinar Slides (7).png" descr="July 6 Webinar Slides (7).png"/>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6570" name="Rectangle 3"/>
          <p:cNvSpPr txBox="1"/>
          <p:nvPr/>
        </p:nvSpPr>
        <p:spPr>
          <a:xfrm>
            <a:off x="4788315" y="1249608"/>
            <a:ext cx="4106712" cy="1354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lgn="ctr" defTabSz="914400">
              <a:defRPr sz="4400" b="1">
                <a:solidFill>
                  <a:srgbClr val="5CB07B"/>
                </a:solidFill>
                <a:latin typeface="Arial"/>
                <a:ea typeface="Arial"/>
                <a:cs typeface="Arial"/>
                <a:sym typeface="Aria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4400" b="1" i="0" u="none" strike="noStrike" kern="0" cap="none" spc="0" normalizeH="0" baseline="0" noProof="0" dirty="0">
                <a:ln>
                  <a:noFill/>
                </a:ln>
                <a:solidFill>
                  <a:srgbClr val="5CB07B"/>
                </a:solidFill>
                <a:effectLst/>
                <a:uLnTx/>
                <a:uFillTx/>
                <a:latin typeface="Arial"/>
                <a:cs typeface="Arial"/>
                <a:sym typeface="Arial"/>
              </a:rPr>
              <a:t>Investment vs. Pleasure</a:t>
            </a:r>
          </a:p>
        </p:txBody>
      </p:sp>
      <p:sp>
        <p:nvSpPr>
          <p:cNvPr id="6571" name="Text Box 6"/>
          <p:cNvSpPr txBox="1"/>
          <p:nvPr/>
        </p:nvSpPr>
        <p:spPr>
          <a:xfrm>
            <a:off x="515216" y="3546823"/>
            <a:ext cx="8466859" cy="24391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marL="0" marR="0" lvl="0" indent="0" algn="l" defTabSz="912198" rtl="0" eaLnBrk="1" fontAlgn="auto" latinLnBrk="0" hangingPunct="0">
              <a:lnSpc>
                <a:spcPct val="100000"/>
              </a:lnSpc>
              <a:spcBef>
                <a:spcPts val="500"/>
              </a:spcBef>
              <a:spcAft>
                <a:spcPts val="0"/>
              </a:spcAft>
              <a:buClrTx/>
              <a:buSzPct val="100000"/>
              <a:tabLst/>
              <a:defRPr sz="2400">
                <a:latin typeface="Arial"/>
                <a:ea typeface="Arial"/>
                <a:cs typeface="Arial"/>
                <a:sym typeface="Arial"/>
              </a:defRPr>
            </a:pPr>
            <a:r>
              <a:rPr kumimoji="0" sz="2400" b="1" i="0" u="none" strike="noStrike" kern="0" cap="none" spc="0" normalizeH="0" baseline="0" noProof="0" dirty="0">
                <a:ln>
                  <a:noFill/>
                </a:ln>
                <a:solidFill>
                  <a:srgbClr val="000000"/>
                </a:solidFill>
                <a:effectLst/>
                <a:uLnTx/>
                <a:uFillTx/>
                <a:latin typeface="Arial"/>
                <a:cs typeface="Arial"/>
                <a:sym typeface="Arial"/>
              </a:rPr>
              <a:t>The return on investment</a:t>
            </a:r>
            <a:endParaRPr lang="en-US" sz="2400" b="1" dirty="0">
              <a:latin typeface="Arial"/>
              <a:cs typeface="Arial"/>
              <a:sym typeface="Arial"/>
            </a:endParaRPr>
          </a:p>
          <a:p>
            <a:pPr marL="514350" lvl="2" indent="400050" defTabSz="912198">
              <a:spcBef>
                <a:spcPts val="500"/>
              </a:spcBef>
              <a:buSzPct val="100000"/>
              <a:buFontTx/>
              <a:buChar char="•"/>
              <a:defRPr sz="2400">
                <a:latin typeface="Arial"/>
                <a:ea typeface="Arial"/>
                <a:cs typeface="Arial"/>
                <a:sym typeface="Arial"/>
              </a:defRPr>
            </a:pPr>
            <a:r>
              <a:rPr kumimoji="0" sz="2400" b="0" i="0" u="none" strike="noStrike" kern="0" cap="none" spc="0" normalizeH="0" baseline="0" noProof="0" dirty="0">
                <a:ln>
                  <a:noFill/>
                </a:ln>
                <a:solidFill>
                  <a:srgbClr val="000000"/>
                </a:solidFill>
                <a:effectLst/>
                <a:uLnTx/>
                <a:uFillTx/>
                <a:latin typeface="Arial"/>
                <a:cs typeface="Arial"/>
                <a:sym typeface="Arial"/>
              </a:rPr>
              <a:t>50% </a:t>
            </a:r>
            <a:r>
              <a:rPr kumimoji="0" lang="en-US" sz="2400" b="0" i="0" u="none" strike="noStrike" kern="0" cap="none" spc="0" normalizeH="0" baseline="0" noProof="0" dirty="0">
                <a:ln>
                  <a:noFill/>
                </a:ln>
                <a:solidFill>
                  <a:srgbClr val="000000"/>
                </a:solidFill>
                <a:effectLst/>
                <a:uLnTx/>
                <a:uFillTx/>
                <a:latin typeface="Arial"/>
                <a:cs typeface="Arial"/>
                <a:sym typeface="Arial"/>
              </a:rPr>
              <a:t>- </a:t>
            </a:r>
            <a:r>
              <a:rPr kumimoji="0" sz="2400" b="0" i="0" u="none" strike="noStrike" kern="0" cap="none" spc="0" normalizeH="0" baseline="0" noProof="0" dirty="0">
                <a:ln>
                  <a:noFill/>
                </a:ln>
                <a:solidFill>
                  <a:srgbClr val="000000"/>
                </a:solidFill>
                <a:effectLst/>
                <a:uLnTx/>
                <a:uFillTx/>
                <a:latin typeface="Arial"/>
                <a:cs typeface="Arial"/>
                <a:sym typeface="Arial"/>
              </a:rPr>
              <a:t>increased the value</a:t>
            </a:r>
            <a:r>
              <a:rPr kumimoji="0" lang="en-US" sz="2400" b="0" i="0" u="none" strike="noStrike" kern="0" cap="none" spc="0" normalizeH="0" baseline="0" noProof="0" dirty="0">
                <a:ln>
                  <a:noFill/>
                </a:ln>
                <a:solidFill>
                  <a:srgbClr val="000000"/>
                </a:solidFill>
                <a:effectLst/>
                <a:uLnTx/>
                <a:uFillTx/>
                <a:latin typeface="Arial"/>
                <a:cs typeface="Arial"/>
                <a:sym typeface="Arial"/>
              </a:rPr>
              <a:t> of your home</a:t>
            </a:r>
          </a:p>
          <a:p>
            <a:pPr marL="514350" lvl="2" indent="400050" defTabSz="912198">
              <a:spcBef>
                <a:spcPts val="500"/>
              </a:spcBef>
              <a:buSzPct val="100000"/>
              <a:buFontTx/>
              <a:buChar char="•"/>
              <a:defRPr sz="2400">
                <a:latin typeface="Arial"/>
                <a:ea typeface="Arial"/>
                <a:cs typeface="Arial"/>
                <a:sym typeface="Arial"/>
              </a:defRPr>
            </a:pPr>
            <a:r>
              <a:rPr kumimoji="0" sz="2400" b="0" i="0" u="none" strike="noStrike" kern="0" cap="none" spc="0" normalizeH="0" baseline="0" noProof="0" dirty="0">
                <a:ln>
                  <a:noFill/>
                </a:ln>
                <a:solidFill>
                  <a:srgbClr val="000000"/>
                </a:solidFill>
                <a:effectLst/>
                <a:uLnTx/>
                <a:uFillTx/>
                <a:latin typeface="Arial"/>
                <a:cs typeface="Arial"/>
                <a:sym typeface="Arial"/>
              </a:rPr>
              <a:t>50% </a:t>
            </a:r>
            <a:r>
              <a:rPr kumimoji="0" lang="en-US" sz="2400" b="0" i="0" u="none" strike="noStrike" kern="0" cap="none" spc="0" normalizeH="0" baseline="0" noProof="0" dirty="0">
                <a:ln>
                  <a:noFill/>
                </a:ln>
                <a:solidFill>
                  <a:srgbClr val="000000"/>
                </a:solidFill>
                <a:effectLst/>
                <a:uLnTx/>
                <a:uFillTx/>
                <a:latin typeface="Arial"/>
                <a:cs typeface="Arial"/>
                <a:sym typeface="Arial"/>
              </a:rPr>
              <a:t>- </a:t>
            </a:r>
            <a:r>
              <a:rPr kumimoji="0" sz="2400" b="0" i="0" u="none" strike="noStrike" kern="0" cap="none" spc="0" normalizeH="0" baseline="0" noProof="0" dirty="0">
                <a:ln>
                  <a:noFill/>
                </a:ln>
                <a:solidFill>
                  <a:srgbClr val="000000"/>
                </a:solidFill>
                <a:effectLst/>
                <a:uLnTx/>
                <a:uFillTx/>
                <a:latin typeface="Arial"/>
                <a:cs typeface="Arial"/>
                <a:sym typeface="Arial"/>
              </a:rPr>
              <a:t>your personal enjoyment</a:t>
            </a:r>
          </a:p>
          <a:p>
            <a:pPr marL="0" marR="0" lvl="0" indent="0" algn="l" defTabSz="912198" rtl="0" eaLnBrk="1" fontAlgn="auto" latinLnBrk="0" hangingPunct="0">
              <a:lnSpc>
                <a:spcPct val="100000"/>
              </a:lnSpc>
              <a:spcBef>
                <a:spcPts val="500"/>
              </a:spcBef>
              <a:spcAft>
                <a:spcPts val="0"/>
              </a:spcAft>
              <a:buClrTx/>
              <a:buSzPct val="100000"/>
              <a:tabLst/>
              <a:defRPr sz="2400">
                <a:latin typeface="Arial"/>
                <a:ea typeface="Arial"/>
                <a:cs typeface="Arial"/>
                <a:sym typeface="Arial"/>
              </a:defRPr>
            </a:pPr>
            <a:endParaRPr kumimoji="0" lang="en-US" sz="2000" b="0" i="1"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2198" rtl="0" eaLnBrk="1" fontAlgn="auto" latinLnBrk="0" hangingPunct="0">
              <a:lnSpc>
                <a:spcPct val="100000"/>
              </a:lnSpc>
              <a:spcAft>
                <a:spcPts val="0"/>
              </a:spcAft>
              <a:buClrTx/>
              <a:buSzPct val="100000"/>
              <a:tabLst/>
              <a:defRPr sz="2400">
                <a:latin typeface="Arial"/>
                <a:ea typeface="Arial"/>
                <a:cs typeface="Arial"/>
                <a:sym typeface="Arial"/>
              </a:defRPr>
            </a:pPr>
            <a:r>
              <a:rPr kumimoji="0" sz="2400" b="0" i="1" u="none" strike="noStrike" kern="0" cap="none" spc="0" normalizeH="0" baseline="0" noProof="0" dirty="0">
                <a:ln>
                  <a:noFill/>
                </a:ln>
                <a:solidFill>
                  <a:srgbClr val="000000"/>
                </a:solidFill>
                <a:effectLst/>
                <a:uLnTx/>
                <a:uFillTx/>
                <a:latin typeface="Arial"/>
                <a:cs typeface="Arial"/>
                <a:sym typeface="Arial"/>
              </a:rPr>
              <a:t>If </a:t>
            </a:r>
            <a:r>
              <a:rPr kumimoji="0" lang="en-US" sz="2400" b="0" i="1" u="none" strike="noStrike" kern="0" cap="none" spc="0" normalizeH="0" baseline="0" noProof="0" dirty="0">
                <a:ln>
                  <a:noFill/>
                </a:ln>
                <a:solidFill>
                  <a:srgbClr val="000000"/>
                </a:solidFill>
                <a:effectLst/>
                <a:uLnTx/>
                <a:uFillTx/>
                <a:latin typeface="Arial"/>
                <a:cs typeface="Arial"/>
                <a:sym typeface="Arial"/>
              </a:rPr>
              <a:t>you were</a:t>
            </a:r>
            <a:r>
              <a:rPr kumimoji="0" lang="en-US" sz="2400" b="0" i="1" u="none" strike="noStrike" kern="0" cap="none" spc="0" normalizeH="0" noProof="0" dirty="0">
                <a:ln>
                  <a:noFill/>
                </a:ln>
                <a:solidFill>
                  <a:srgbClr val="000000"/>
                </a:solidFill>
                <a:effectLst/>
                <a:uLnTx/>
                <a:uFillTx/>
                <a:latin typeface="Arial"/>
                <a:cs typeface="Arial"/>
                <a:sym typeface="Arial"/>
              </a:rPr>
              <a:t> going to improve the house to flip it as an investor, would you spend the same amount of money today</a:t>
            </a:r>
            <a:r>
              <a:rPr kumimoji="0" sz="2400" b="0" i="1" u="none" strike="noStrike" kern="0" cap="none" spc="0" normalizeH="0" baseline="0" noProof="0" dirty="0">
                <a:ln>
                  <a:noFill/>
                </a:ln>
                <a:solidFill>
                  <a:srgbClr val="000000"/>
                </a:solidFill>
                <a:effectLst/>
                <a:uLnTx/>
                <a:uFillTx/>
                <a:latin typeface="Arial"/>
                <a:cs typeface="Arial"/>
                <a:sym typeface="Arial"/>
              </a:rPr>
              <a:t>?</a:t>
            </a:r>
          </a:p>
        </p:txBody>
      </p:sp>
      <p:pic>
        <p:nvPicPr>
          <p:cNvPr id="6572" name="Picture 2" descr="Picture 2"/>
          <p:cNvPicPr>
            <a:picLocks noChangeAspect="1"/>
          </p:cNvPicPr>
          <p:nvPr/>
        </p:nvPicPr>
        <p:blipFill>
          <a:blip r:embed="rId3"/>
          <a:stretch>
            <a:fillRect/>
          </a:stretch>
        </p:blipFill>
        <p:spPr>
          <a:xfrm>
            <a:off x="381000" y="6219028"/>
            <a:ext cx="1886489" cy="429834"/>
          </a:xfrm>
          <a:prstGeom prst="rect">
            <a:avLst/>
          </a:prstGeom>
          <a:ln w="12700">
            <a:miter lim="400000"/>
          </a:ln>
        </p:spPr>
      </p:pic>
      <p:pic>
        <p:nvPicPr>
          <p:cNvPr id="2" name="Picture 1">
            <a:extLst>
              <a:ext uri="{FF2B5EF4-FFF2-40B4-BE49-F238E27FC236}">
                <a16:creationId xmlns:a16="http://schemas.microsoft.com/office/drawing/2014/main" id="{6E5A43CB-7461-5C20-3B87-9F1C40649B1A}"/>
              </a:ext>
            </a:extLst>
          </p:cNvPr>
          <p:cNvPicPr>
            <a:picLocks noChangeAspect="1"/>
          </p:cNvPicPr>
          <p:nvPr/>
        </p:nvPicPr>
        <p:blipFill>
          <a:blip r:embed="rId4"/>
          <a:stretch>
            <a:fillRect/>
          </a:stretch>
        </p:blipFill>
        <p:spPr>
          <a:xfrm>
            <a:off x="262313" y="285718"/>
            <a:ext cx="4309686" cy="288648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p:tmAbs val="0"/>
                                  </p:iterate>
                                  <p:childTnLst>
                                    <p:set>
                                      <p:cBhvr>
                                        <p:cTn id="6" fill="hold"/>
                                        <p:tgtEl>
                                          <p:spTgt spid="6571">
                                            <p:txEl>
                                              <p:pRg st="0" end="0"/>
                                            </p:txEl>
                                          </p:spTgt>
                                        </p:tgtEl>
                                        <p:attrNameLst>
                                          <p:attrName>style.visibility</p:attrName>
                                        </p:attrNameLst>
                                      </p:cBhvr>
                                      <p:to>
                                        <p:strVal val="visible"/>
                                      </p:to>
                                    </p:set>
                                    <p:animEffect transition="in" filter="fade">
                                      <p:cBhvr>
                                        <p:cTn id="7" dur="500"/>
                                        <p:tgtEl>
                                          <p:spTgt spid="65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p:tmAbs val="0"/>
                                  </p:iterate>
                                  <p:childTnLst>
                                    <p:set>
                                      <p:cBhvr>
                                        <p:cTn id="11" fill="hold"/>
                                        <p:tgtEl>
                                          <p:spTgt spid="6571">
                                            <p:txEl>
                                              <p:pRg st="1" end="1"/>
                                            </p:txEl>
                                          </p:spTgt>
                                        </p:tgtEl>
                                        <p:attrNameLst>
                                          <p:attrName>style.visibility</p:attrName>
                                        </p:attrNameLst>
                                      </p:cBhvr>
                                      <p:to>
                                        <p:strVal val="visible"/>
                                      </p:to>
                                    </p:set>
                                    <p:animEffect transition="in" filter="fade">
                                      <p:cBhvr>
                                        <p:cTn id="12" dur="500"/>
                                        <p:tgtEl>
                                          <p:spTgt spid="65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iterate>
                                    <p:tmAbs val="0"/>
                                  </p:iterate>
                                  <p:childTnLst>
                                    <p:set>
                                      <p:cBhvr>
                                        <p:cTn id="16" fill="hold"/>
                                        <p:tgtEl>
                                          <p:spTgt spid="6571">
                                            <p:txEl>
                                              <p:pRg st="2" end="2"/>
                                            </p:txEl>
                                          </p:spTgt>
                                        </p:tgtEl>
                                        <p:attrNameLst>
                                          <p:attrName>style.visibility</p:attrName>
                                        </p:attrNameLst>
                                      </p:cBhvr>
                                      <p:to>
                                        <p:strVal val="visible"/>
                                      </p:to>
                                    </p:set>
                                    <p:animEffect transition="in" filter="fade">
                                      <p:cBhvr>
                                        <p:cTn id="17" dur="500"/>
                                        <p:tgtEl>
                                          <p:spTgt spid="65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fill="hold" grpId="0" nodeType="clickEffect">
                                  <p:stCondLst>
                                    <p:cond delay="0"/>
                                  </p:stCondLst>
                                  <p:iterate>
                                    <p:tmAbs val="0"/>
                                  </p:iterate>
                                  <p:childTnLst>
                                    <p:set>
                                      <p:cBhvr>
                                        <p:cTn id="21" fill="hold"/>
                                        <p:tgtEl>
                                          <p:spTgt spid="6571">
                                            <p:txEl>
                                              <p:pRg st="4" end="4"/>
                                            </p:txEl>
                                          </p:spTgt>
                                        </p:tgtEl>
                                        <p:attrNameLst>
                                          <p:attrName>style.visibility</p:attrName>
                                        </p:attrNameLst>
                                      </p:cBhvr>
                                      <p:to>
                                        <p:strVal val="visible"/>
                                      </p:to>
                                    </p:set>
                                    <p:animEffect transition="in" filter="fade">
                                      <p:cBhvr>
                                        <p:cTn id="22" dur="500"/>
                                        <p:tgtEl>
                                          <p:spTgt spid="657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71" grpId="0" uiExpand="1" build="p" bldLvl="5" advAuto="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098" name="Picture 1" descr="bigstockphoto_Different_That_The_Rest_724943.jpg">
            <a:extLst>
              <a:ext uri="{FF2B5EF4-FFF2-40B4-BE49-F238E27FC236}">
                <a16:creationId xmlns:a16="http://schemas.microsoft.com/office/drawing/2014/main" id="{0C3EB64F-E250-519C-E259-87F6195A9C44}"/>
              </a:ext>
            </a:extLst>
          </p:cNvPr>
          <p:cNvPicPr>
            <a:picLocks noChangeAspect="1"/>
          </p:cNvPicPr>
          <p:nvPr/>
        </p:nvPicPr>
        <p:blipFill>
          <a:blip r:embed="rId2">
            <a:clrChange>
              <a:clrFrom>
                <a:srgbClr val="E3EDEF"/>
              </a:clrFrom>
              <a:clrTo>
                <a:srgbClr val="E3EDEF">
                  <a:alpha val="0"/>
                </a:srgbClr>
              </a:clrTo>
            </a:clrChange>
            <a:extLst>
              <a:ext uri="{28A0092B-C50C-407E-A947-70E740481C1C}">
                <a14:useLocalDpi xmlns:a14="http://schemas.microsoft.com/office/drawing/2010/main" val="0"/>
              </a:ext>
            </a:extLst>
          </a:blip>
          <a:srcRect/>
          <a:stretch>
            <a:fillRect/>
          </a:stretch>
        </p:blipFill>
        <p:spPr bwMode="auto">
          <a:xfrm>
            <a:off x="914400" y="1828800"/>
            <a:ext cx="7324725" cy="487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8099" name="Text Box 3">
            <a:extLst>
              <a:ext uri="{FF2B5EF4-FFF2-40B4-BE49-F238E27FC236}">
                <a16:creationId xmlns:a16="http://schemas.microsoft.com/office/drawing/2014/main" id="{0C213E38-C8C0-9DEF-A122-E74A7C361B79}"/>
              </a:ext>
            </a:extLst>
          </p:cNvPr>
          <p:cNvSpPr txBox="1">
            <a:spLocks/>
          </p:cNvSpPr>
          <p:nvPr/>
        </p:nvSpPr>
        <p:spPr bwMode="auto">
          <a:xfrm>
            <a:off x="0" y="241300"/>
            <a:ext cx="9144000" cy="2062103"/>
          </a:xfrm>
          <a:prstGeom prst="rect">
            <a:avLst/>
          </a:prstGeom>
          <a:solidFill>
            <a:schemeClr val="bg1"/>
          </a:solidFill>
          <a:ln>
            <a:noFill/>
          </a:ln>
          <a:extLst>
            <a:ext uri="{91240B29-F687-4F45-9708-019B960494DF}">
              <a14:hiddenLine xmlns:a14="http://schemas.microsoft.com/office/drawing/2010/main" w="12700">
                <a:solidFill>
                  <a:schemeClr val="accent1"/>
                </a:solidFill>
                <a:miter lim="800000"/>
                <a:headEnd/>
                <a:tailEnd/>
              </a14:hiddenLine>
            </a:ext>
          </a:extLst>
        </p:spPr>
        <p:txBody>
          <a:bodyPr>
            <a:spAutoFit/>
          </a:bodyPr>
          <a:lstStyle>
            <a:lvl1pPr>
              <a:defRPr sz="1200">
                <a:solidFill>
                  <a:schemeClr val="tx1"/>
                </a:solidFill>
                <a:latin typeface="Times New Roman" panose="02020603050405020304" pitchFamily="18" charset="0"/>
              </a:defRPr>
            </a:lvl1pPr>
            <a:lvl2pPr marL="742950" indent="-285750">
              <a:defRPr sz="1200">
                <a:solidFill>
                  <a:schemeClr val="tx1"/>
                </a:solidFill>
                <a:latin typeface="Times New Roman" panose="02020603050405020304" pitchFamily="18" charset="0"/>
              </a:defRPr>
            </a:lvl2pPr>
            <a:lvl3pPr marL="1143000" indent="-228600">
              <a:defRPr sz="1200">
                <a:solidFill>
                  <a:schemeClr val="tx1"/>
                </a:solidFill>
                <a:latin typeface="Times New Roman" panose="02020603050405020304" pitchFamily="18" charset="0"/>
              </a:defRPr>
            </a:lvl3pPr>
            <a:lvl4pPr marL="1600200" indent="-228600">
              <a:defRPr sz="1200">
                <a:solidFill>
                  <a:schemeClr val="tx1"/>
                </a:solidFill>
                <a:latin typeface="Times New Roman" panose="02020603050405020304" pitchFamily="18" charset="0"/>
              </a:defRPr>
            </a:lvl4pPr>
            <a:lvl5pPr marL="2057400" indent="-228600">
              <a:defRPr sz="1200">
                <a:solidFill>
                  <a:schemeClr val="tx1"/>
                </a:solidFill>
                <a:latin typeface="Times New Roman" panose="02020603050405020304" pitchFamily="18" charset="0"/>
              </a:defRPr>
            </a:lvl5pPr>
            <a:lvl6pPr marL="2514600" indent="-228600" fontAlgn="base">
              <a:spcBef>
                <a:spcPct val="0"/>
              </a:spcBef>
              <a:spcAft>
                <a:spcPct val="0"/>
              </a:spcAft>
              <a:defRPr sz="1200">
                <a:solidFill>
                  <a:schemeClr val="tx1"/>
                </a:solidFill>
                <a:latin typeface="Times New Roman" panose="02020603050405020304" pitchFamily="18" charset="0"/>
              </a:defRPr>
            </a:lvl6pPr>
            <a:lvl7pPr marL="2971800" indent="-228600" fontAlgn="base">
              <a:spcBef>
                <a:spcPct val="0"/>
              </a:spcBef>
              <a:spcAft>
                <a:spcPct val="0"/>
              </a:spcAft>
              <a:defRPr sz="1200">
                <a:solidFill>
                  <a:schemeClr val="tx1"/>
                </a:solidFill>
                <a:latin typeface="Times New Roman" panose="02020603050405020304" pitchFamily="18" charset="0"/>
              </a:defRPr>
            </a:lvl7pPr>
            <a:lvl8pPr marL="3429000" indent="-228600" fontAlgn="base">
              <a:spcBef>
                <a:spcPct val="0"/>
              </a:spcBef>
              <a:spcAft>
                <a:spcPct val="0"/>
              </a:spcAft>
              <a:defRPr sz="1200">
                <a:solidFill>
                  <a:schemeClr val="tx1"/>
                </a:solidFill>
                <a:latin typeface="Times New Roman" panose="02020603050405020304" pitchFamily="18" charset="0"/>
              </a:defRPr>
            </a:lvl8pPr>
            <a:lvl9pPr marL="3886200" indent="-228600" fontAlgn="base">
              <a:spcBef>
                <a:spcPct val="0"/>
              </a:spcBef>
              <a:spcAft>
                <a:spcPct val="0"/>
              </a:spcAft>
              <a:defRPr sz="12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Aft>
                <a:spcPct val="0"/>
              </a:spcAft>
              <a:buClrTx/>
              <a:buSzTx/>
              <a:buFontTx/>
              <a:buNone/>
              <a:tabLst/>
              <a:defRPr/>
            </a:pPr>
            <a:r>
              <a:rPr kumimoji="0" lang="en-US" altLang="en-US" sz="3200" b="0" i="0" u="none" strike="noStrike" kern="1200" cap="none" spc="0" normalizeH="0" baseline="0" noProof="0" dirty="0">
                <a:ln>
                  <a:noFill/>
                </a:ln>
                <a:solidFill>
                  <a:srgbClr val="000000"/>
                </a:solidFill>
                <a:effectLst/>
                <a:uLnTx/>
                <a:uFillTx/>
                <a:latin typeface="+mn-lt"/>
                <a:ea typeface="+mn-ea"/>
                <a:sym typeface="Times New Roman" panose="02020603050405020304" pitchFamily="18" charset="0"/>
              </a:rPr>
              <a:t>Location &amp; Size determine</a:t>
            </a:r>
          </a:p>
          <a:p>
            <a:pPr marL="0" marR="0" lvl="0" indent="0" algn="ctr" defTabSz="914400" rtl="0" eaLnBrk="1" fontAlgn="base" latinLnBrk="0" hangingPunct="1">
              <a:lnSpc>
                <a:spcPct val="100000"/>
              </a:lnSpc>
              <a:spcAft>
                <a:spcPct val="0"/>
              </a:spcAft>
              <a:buClrTx/>
              <a:buSzTx/>
              <a:buFontTx/>
              <a:buNone/>
              <a:tabLst/>
              <a:defRPr/>
            </a:pPr>
            <a:r>
              <a:rPr kumimoji="0" lang="en-US" altLang="en-US" sz="3200" b="1" i="0" u="none" strike="noStrike" kern="1200" cap="none" spc="0" normalizeH="0" baseline="0" noProof="0" dirty="0">
                <a:ln>
                  <a:noFill/>
                </a:ln>
                <a:solidFill>
                  <a:srgbClr val="000000"/>
                </a:solidFill>
                <a:effectLst/>
                <a:uLnTx/>
                <a:uFillTx/>
                <a:latin typeface="+mn-lt"/>
                <a:ea typeface="+mn-ea"/>
                <a:sym typeface="Times New Roman" panose="02020603050405020304" pitchFamily="18" charset="0"/>
              </a:rPr>
              <a:t>“Price”</a:t>
            </a:r>
          </a:p>
          <a:p>
            <a:pPr marL="0" marR="0" lvl="0" indent="0" algn="ctr" defTabSz="914400" rtl="0" eaLnBrk="1" fontAlgn="base" latinLnBrk="0" hangingPunct="1">
              <a:lnSpc>
                <a:spcPct val="100000"/>
              </a:lnSpc>
              <a:spcAft>
                <a:spcPct val="0"/>
              </a:spcAft>
              <a:buClrTx/>
              <a:buSzTx/>
              <a:buFontTx/>
              <a:buNone/>
              <a:tabLst/>
              <a:defRPr/>
            </a:pPr>
            <a:r>
              <a:rPr kumimoji="0" lang="en-US" altLang="en-US" sz="3200" b="0" i="0" u="none" strike="noStrike" kern="1200" cap="none" spc="0" normalizeH="0" baseline="0" noProof="0" dirty="0">
                <a:ln>
                  <a:noFill/>
                </a:ln>
                <a:solidFill>
                  <a:srgbClr val="000000"/>
                </a:solidFill>
                <a:effectLst/>
                <a:uLnTx/>
                <a:uFillTx/>
                <a:latin typeface="+mn-lt"/>
                <a:ea typeface="+mn-ea"/>
                <a:sym typeface="Times New Roman" panose="02020603050405020304" pitchFamily="18" charset="0"/>
              </a:rPr>
              <a:t>How nice a house looks determines</a:t>
            </a:r>
          </a:p>
          <a:p>
            <a:pPr marL="0" marR="0" lvl="0" indent="0" algn="ctr" defTabSz="914400" rtl="0" eaLnBrk="1" fontAlgn="base" latinLnBrk="0" hangingPunct="1">
              <a:lnSpc>
                <a:spcPct val="100000"/>
              </a:lnSpc>
              <a:spcAft>
                <a:spcPct val="0"/>
              </a:spcAft>
              <a:buClrTx/>
              <a:buSzTx/>
              <a:buFontTx/>
              <a:buNone/>
              <a:tabLst/>
              <a:defRPr/>
            </a:pPr>
            <a:r>
              <a:rPr kumimoji="0" lang="en-US" altLang="en-US" sz="3200" b="1" i="0" u="none" strike="noStrike" kern="1200" cap="none" spc="0" normalizeH="0" baseline="0" noProof="0" dirty="0">
                <a:ln>
                  <a:noFill/>
                </a:ln>
                <a:solidFill>
                  <a:srgbClr val="000000"/>
                </a:solidFill>
                <a:effectLst/>
                <a:uLnTx/>
                <a:uFillTx/>
                <a:latin typeface="+mn-lt"/>
                <a:ea typeface="+mn-ea"/>
                <a:sym typeface="Times New Roman" panose="02020603050405020304" pitchFamily="18" charset="0"/>
              </a:rPr>
              <a:t>“Time to Sell”</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8099">
                                            <p:txEl>
                                              <p:pRg st="0" end="0"/>
                                            </p:txEl>
                                          </p:spTgt>
                                        </p:tgtEl>
                                        <p:attrNameLst>
                                          <p:attrName>style.visibility</p:attrName>
                                        </p:attrNameLst>
                                      </p:cBhvr>
                                      <p:to>
                                        <p:strVal val="visible"/>
                                      </p:to>
                                    </p:set>
                                    <p:animEffect transition="in" filter="fade">
                                      <p:cBhvr>
                                        <p:cTn id="7" dur="500"/>
                                        <p:tgtEl>
                                          <p:spTgt spid="38809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88099">
                                            <p:txEl>
                                              <p:pRg st="1" end="1"/>
                                            </p:txEl>
                                          </p:spTgt>
                                        </p:tgtEl>
                                        <p:attrNameLst>
                                          <p:attrName>style.visibility</p:attrName>
                                        </p:attrNameLst>
                                      </p:cBhvr>
                                      <p:to>
                                        <p:strVal val="visible"/>
                                      </p:to>
                                    </p:set>
                                    <p:animEffect transition="in" filter="fade">
                                      <p:cBhvr>
                                        <p:cTn id="10" dur="500"/>
                                        <p:tgtEl>
                                          <p:spTgt spid="388099">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88099">
                                            <p:txEl>
                                              <p:pRg st="2" end="2"/>
                                            </p:txEl>
                                          </p:spTgt>
                                        </p:tgtEl>
                                        <p:attrNameLst>
                                          <p:attrName>style.visibility</p:attrName>
                                        </p:attrNameLst>
                                      </p:cBhvr>
                                      <p:to>
                                        <p:strVal val="visible"/>
                                      </p:to>
                                    </p:set>
                                    <p:animEffect transition="in" filter="fade">
                                      <p:cBhvr>
                                        <p:cTn id="15" dur="500"/>
                                        <p:tgtEl>
                                          <p:spTgt spid="388099">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88099">
                                            <p:txEl>
                                              <p:pRg st="3" end="3"/>
                                            </p:txEl>
                                          </p:spTgt>
                                        </p:tgtEl>
                                        <p:attrNameLst>
                                          <p:attrName>style.visibility</p:attrName>
                                        </p:attrNameLst>
                                      </p:cBhvr>
                                      <p:to>
                                        <p:strVal val="visible"/>
                                      </p:to>
                                    </p:set>
                                    <p:animEffect transition="in" filter="fade">
                                      <p:cBhvr>
                                        <p:cTn id="18" dur="500"/>
                                        <p:tgtEl>
                                          <p:spTgt spid="38809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16418" name="Rectangle 1026">
            <a:extLst>
              <a:ext uri="{FF2B5EF4-FFF2-40B4-BE49-F238E27FC236}">
                <a16:creationId xmlns:a16="http://schemas.microsoft.com/office/drawing/2014/main" id="{C4A279D6-3AC7-6473-9FE8-BF3EEA4E35CC}"/>
              </a:ext>
            </a:extLst>
          </p:cNvPr>
          <p:cNvSpPr>
            <a:spLocks/>
          </p:cNvSpPr>
          <p:nvPr/>
        </p:nvSpPr>
        <p:spPr bwMode="auto">
          <a:xfrm>
            <a:off x="266700" y="1092200"/>
            <a:ext cx="8191500"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marL="153988">
              <a:defRPr sz="1200">
                <a:solidFill>
                  <a:schemeClr val="tx1"/>
                </a:solidFill>
                <a:latin typeface="Times New Roman" panose="02020603050405020304" pitchFamily="18" charset="0"/>
              </a:defRPr>
            </a:lvl1pPr>
            <a:lvl2pPr>
              <a:defRPr sz="1200">
                <a:solidFill>
                  <a:schemeClr val="tx1"/>
                </a:solidFill>
                <a:latin typeface="Times New Roman" panose="02020603050405020304" pitchFamily="18" charset="0"/>
              </a:defRPr>
            </a:lvl2pPr>
            <a:lvl3pPr>
              <a:defRPr sz="1200">
                <a:solidFill>
                  <a:schemeClr val="tx1"/>
                </a:solidFill>
                <a:latin typeface="Times New Roman" panose="02020603050405020304" pitchFamily="18" charset="0"/>
              </a:defRPr>
            </a:lvl3pPr>
            <a:lvl4pPr>
              <a:defRPr sz="1200">
                <a:solidFill>
                  <a:schemeClr val="tx1"/>
                </a:solidFill>
                <a:latin typeface="Times New Roman" panose="02020603050405020304" pitchFamily="18" charset="0"/>
              </a:defRPr>
            </a:lvl4pPr>
            <a:lvl5pPr>
              <a:defRPr sz="1200">
                <a:solidFill>
                  <a:schemeClr val="tx1"/>
                </a:solidFill>
                <a:latin typeface="Times New Roman" panose="02020603050405020304" pitchFamily="18" charset="0"/>
              </a:defRPr>
            </a:lvl5pPr>
            <a:lvl6pPr fontAlgn="base">
              <a:spcBef>
                <a:spcPct val="0"/>
              </a:spcBef>
              <a:spcAft>
                <a:spcPct val="0"/>
              </a:spcAft>
              <a:defRPr sz="1200">
                <a:solidFill>
                  <a:schemeClr val="tx1"/>
                </a:solidFill>
                <a:latin typeface="Times New Roman" panose="02020603050405020304" pitchFamily="18" charset="0"/>
              </a:defRPr>
            </a:lvl6pPr>
            <a:lvl7pPr fontAlgn="base">
              <a:spcBef>
                <a:spcPct val="0"/>
              </a:spcBef>
              <a:spcAft>
                <a:spcPct val="0"/>
              </a:spcAft>
              <a:defRPr sz="1200">
                <a:solidFill>
                  <a:schemeClr val="tx1"/>
                </a:solidFill>
                <a:latin typeface="Times New Roman" panose="02020603050405020304" pitchFamily="18" charset="0"/>
              </a:defRPr>
            </a:lvl7pPr>
            <a:lvl8pPr fontAlgn="base">
              <a:spcBef>
                <a:spcPct val="0"/>
              </a:spcBef>
              <a:spcAft>
                <a:spcPct val="0"/>
              </a:spcAft>
              <a:defRPr sz="1200">
                <a:solidFill>
                  <a:schemeClr val="tx1"/>
                </a:solidFill>
                <a:latin typeface="Times New Roman" panose="02020603050405020304" pitchFamily="18" charset="0"/>
              </a:defRPr>
            </a:lvl8pPr>
            <a:lvl9pPr fontAlgn="base">
              <a:spcBef>
                <a:spcPct val="0"/>
              </a:spcBef>
              <a:spcAft>
                <a:spcPct val="0"/>
              </a:spcAft>
              <a:defRPr sz="1200">
                <a:solidFill>
                  <a:schemeClr val="tx1"/>
                </a:solidFill>
                <a:latin typeface="Times New Roman" panose="02020603050405020304" pitchFamily="18" charset="0"/>
              </a:defRPr>
            </a:lvl9pPr>
          </a:lstStyle>
          <a:p>
            <a:pPr marL="153988" marR="0" lvl="0" indent="0" algn="ctr" defTabSz="914400" rtl="0" eaLnBrk="1" fontAlgn="base" latinLnBrk="0" hangingPunct="1">
              <a:lnSpc>
                <a:spcPct val="100000"/>
              </a:lnSpc>
              <a:spcBef>
                <a:spcPts val="1375"/>
              </a:spcBef>
              <a:spcAft>
                <a:spcPct val="0"/>
              </a:spcAft>
              <a:buClrTx/>
              <a:buSzTx/>
              <a:buFontTx/>
              <a:buNone/>
              <a:tabLst/>
              <a:defRPr/>
            </a:pPr>
            <a:r>
              <a:rPr kumimoji="0" lang="en-US" altLang="en-US" sz="6000" b="1" i="1"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sym typeface="Arial" panose="020B0604020202020204" pitchFamily="34" charset="0"/>
              </a:rPr>
              <a:t>I need the money for the house we are buying</a:t>
            </a:r>
          </a:p>
        </p:txBody>
      </p:sp>
    </p:spTree>
    <p:extLst>
      <p:ext uri="{BB962C8B-B14F-4D97-AF65-F5344CB8AC3E}">
        <p14:creationId xmlns:p14="http://schemas.microsoft.com/office/powerpoint/2010/main" val="3202689556"/>
      </p:ext>
    </p:extLst>
  </p:cSld>
  <p:clrMapOvr>
    <a:masterClrMapping/>
  </p:clrMapOvr>
  <p:transition>
    <p:cover dir="l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649C50-7DD3-4131-94B2-518FC768A5E1}"/>
              </a:ext>
            </a:extLst>
          </p:cNvPr>
          <p:cNvPicPr>
            <a:picLocks noChangeAspect="1"/>
          </p:cNvPicPr>
          <p:nvPr/>
        </p:nvPicPr>
        <p:blipFill>
          <a:blip r:embed="rId3"/>
          <a:stretch>
            <a:fillRect/>
          </a:stretch>
        </p:blipFill>
        <p:spPr>
          <a:xfrm>
            <a:off x="0" y="1773603"/>
            <a:ext cx="9144000" cy="3637366"/>
          </a:xfrm>
          <a:prstGeom prst="rect">
            <a:avLst/>
          </a:prstGeom>
        </p:spPr>
      </p:pic>
      <p:pic>
        <p:nvPicPr>
          <p:cNvPr id="3" name="Picture 2" descr="Text, logo&#10;&#10;Description automatically generated">
            <a:extLst>
              <a:ext uri="{FF2B5EF4-FFF2-40B4-BE49-F238E27FC236}">
                <a16:creationId xmlns:a16="http://schemas.microsoft.com/office/drawing/2014/main" id="{3B9930F9-9264-EF3B-FE73-CB35C8EDDF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6219028"/>
            <a:ext cx="1886489" cy="429833"/>
          </a:xfrm>
          <a:prstGeom prst="rect">
            <a:avLst/>
          </a:prstGeom>
        </p:spPr>
      </p:pic>
      <p:sp>
        <p:nvSpPr>
          <p:cNvPr id="6" name="Rectangle 5">
            <a:extLst>
              <a:ext uri="{FF2B5EF4-FFF2-40B4-BE49-F238E27FC236}">
                <a16:creationId xmlns:a16="http://schemas.microsoft.com/office/drawing/2014/main" id="{A06B6A81-EEC6-094D-754A-86CFBD03FCCE}"/>
              </a:ext>
            </a:extLst>
          </p:cNvPr>
          <p:cNvSpPr/>
          <p:nvPr/>
        </p:nvSpPr>
        <p:spPr>
          <a:xfrm>
            <a:off x="7572375" y="2886075"/>
            <a:ext cx="1485901" cy="2162175"/>
          </a:xfrm>
          <a:prstGeom prst="rect">
            <a:avLst/>
          </a:prstGeom>
          <a:solidFill>
            <a:schemeClr val="bg1"/>
          </a:solidFill>
          <a:ln w="127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7" name="TextBox 6">
            <a:extLst>
              <a:ext uri="{FF2B5EF4-FFF2-40B4-BE49-F238E27FC236}">
                <a16:creationId xmlns:a16="http://schemas.microsoft.com/office/drawing/2014/main" id="{AC2295C6-E05C-1E4D-66DF-4453C780059A}"/>
              </a:ext>
            </a:extLst>
          </p:cNvPr>
          <p:cNvSpPr txBox="1"/>
          <p:nvPr/>
        </p:nvSpPr>
        <p:spPr>
          <a:xfrm>
            <a:off x="380999" y="286878"/>
            <a:ext cx="8201025"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Calibri"/>
                <a:ea typeface="+mj-ea"/>
                <a:cs typeface="Calibri"/>
                <a:sym typeface="Calibri"/>
              </a:rPr>
              <a:t>If You Were Going To Time The Market &amp; Buy the Dip, Would You Buy Now?</a:t>
            </a:r>
          </a:p>
        </p:txBody>
      </p:sp>
    </p:spTree>
    <p:extLst>
      <p:ext uri="{BB962C8B-B14F-4D97-AF65-F5344CB8AC3E}">
        <p14:creationId xmlns:p14="http://schemas.microsoft.com/office/powerpoint/2010/main" val="39601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274" name="Picture 2050">
            <a:extLst>
              <a:ext uri="{FF2B5EF4-FFF2-40B4-BE49-F238E27FC236}">
                <a16:creationId xmlns:a16="http://schemas.microsoft.com/office/drawing/2014/main" id="{8C9339FD-25CE-C115-4B6C-6E850E9ED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 y="57150"/>
            <a:ext cx="9029700" cy="67722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dissolve/>
  </p:transition>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1298" name="Rectangle 2">
            <a:extLst>
              <a:ext uri="{FF2B5EF4-FFF2-40B4-BE49-F238E27FC236}">
                <a16:creationId xmlns:a16="http://schemas.microsoft.com/office/drawing/2014/main" id="{41F86741-1EC0-AF10-A8B9-ED1D769F0982}"/>
              </a:ext>
            </a:extLst>
          </p:cNvPr>
          <p:cNvSpPr>
            <a:spLocks/>
          </p:cNvSpPr>
          <p:nvPr/>
        </p:nvSpPr>
        <p:spPr bwMode="auto">
          <a:xfrm>
            <a:off x="0" y="615950"/>
            <a:ext cx="914400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lvl1pPr marL="1030288" indent="-533400">
              <a:defRPr sz="1200">
                <a:solidFill>
                  <a:schemeClr val="tx1"/>
                </a:solidFill>
                <a:latin typeface="Times New Roman" panose="02020603050405020304" pitchFamily="18" charset="0"/>
              </a:defRPr>
            </a:lvl1pPr>
            <a:lvl2pPr>
              <a:defRPr sz="1200">
                <a:solidFill>
                  <a:schemeClr val="tx1"/>
                </a:solidFill>
                <a:latin typeface="Times New Roman" panose="02020603050405020304" pitchFamily="18" charset="0"/>
              </a:defRPr>
            </a:lvl2pPr>
            <a:lvl3pPr>
              <a:defRPr sz="1200">
                <a:solidFill>
                  <a:schemeClr val="tx1"/>
                </a:solidFill>
                <a:latin typeface="Times New Roman" panose="02020603050405020304" pitchFamily="18" charset="0"/>
              </a:defRPr>
            </a:lvl3pPr>
            <a:lvl4pPr>
              <a:defRPr sz="1200">
                <a:solidFill>
                  <a:schemeClr val="tx1"/>
                </a:solidFill>
                <a:latin typeface="Times New Roman" panose="02020603050405020304" pitchFamily="18" charset="0"/>
              </a:defRPr>
            </a:lvl4pPr>
            <a:lvl5pPr>
              <a:defRPr sz="1200">
                <a:solidFill>
                  <a:schemeClr val="tx1"/>
                </a:solidFill>
                <a:latin typeface="Times New Roman" panose="02020603050405020304" pitchFamily="18" charset="0"/>
              </a:defRPr>
            </a:lvl5pPr>
            <a:lvl6pPr fontAlgn="base">
              <a:spcBef>
                <a:spcPct val="0"/>
              </a:spcBef>
              <a:spcAft>
                <a:spcPct val="0"/>
              </a:spcAft>
              <a:defRPr sz="1200">
                <a:solidFill>
                  <a:schemeClr val="tx1"/>
                </a:solidFill>
                <a:latin typeface="Times New Roman" panose="02020603050405020304" pitchFamily="18" charset="0"/>
              </a:defRPr>
            </a:lvl6pPr>
            <a:lvl7pPr fontAlgn="base">
              <a:spcBef>
                <a:spcPct val="0"/>
              </a:spcBef>
              <a:spcAft>
                <a:spcPct val="0"/>
              </a:spcAft>
              <a:defRPr sz="1200">
                <a:solidFill>
                  <a:schemeClr val="tx1"/>
                </a:solidFill>
                <a:latin typeface="Times New Roman" panose="02020603050405020304" pitchFamily="18" charset="0"/>
              </a:defRPr>
            </a:lvl7pPr>
            <a:lvl8pPr fontAlgn="base">
              <a:spcBef>
                <a:spcPct val="0"/>
              </a:spcBef>
              <a:spcAft>
                <a:spcPct val="0"/>
              </a:spcAft>
              <a:defRPr sz="1200">
                <a:solidFill>
                  <a:schemeClr val="tx1"/>
                </a:solidFill>
                <a:latin typeface="Times New Roman" panose="02020603050405020304" pitchFamily="18" charset="0"/>
              </a:defRPr>
            </a:lvl8pPr>
            <a:lvl9pPr fontAlgn="base">
              <a:spcBef>
                <a:spcPct val="0"/>
              </a:spcBef>
              <a:spcAft>
                <a:spcPct val="0"/>
              </a:spcAft>
              <a:defRPr sz="1200">
                <a:solidFill>
                  <a:schemeClr val="tx1"/>
                </a:solidFill>
                <a:latin typeface="Times New Roman" panose="02020603050405020304" pitchFamily="18" charset="0"/>
              </a:defRPr>
            </a:lvl9pPr>
          </a:lstStyle>
          <a:p>
            <a:pPr marL="1030288" marR="0" lvl="0" indent="-533400" algn="ctr" defTabSz="914400" rtl="0" eaLnBrk="1" fontAlgn="base" latinLnBrk="0" hangingPunct="1">
              <a:lnSpc>
                <a:spcPct val="100000"/>
              </a:lnSpc>
              <a:spcBef>
                <a:spcPts val="1100"/>
              </a:spcBef>
              <a:spcAft>
                <a:spcPct val="0"/>
              </a:spcAft>
              <a:buClrTx/>
              <a:buSzTx/>
              <a:buFontTx/>
              <a:buNone/>
              <a:tabLst/>
              <a:defRPr/>
            </a:pPr>
            <a:r>
              <a:rPr kumimoji="0" lang="en-US" altLang="en-US" sz="4800" b="1" i="0" u="none" strike="noStrike" kern="1200" cap="none" spc="0" normalizeH="0" baseline="0" noProof="0">
                <a:ln>
                  <a:noFill/>
                </a:ln>
                <a:solidFill>
                  <a:srgbClr val="00000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sym typeface="Arial" panose="020B0604020202020204" pitchFamily="34" charset="0"/>
              </a:rPr>
              <a:t>Run Ahead of The Ball</a:t>
            </a:r>
          </a:p>
        </p:txBody>
      </p:sp>
      <p:grpSp>
        <p:nvGrpSpPr>
          <p:cNvPr id="311305" name="Group 9">
            <a:extLst>
              <a:ext uri="{FF2B5EF4-FFF2-40B4-BE49-F238E27FC236}">
                <a16:creationId xmlns:a16="http://schemas.microsoft.com/office/drawing/2014/main" id="{96183F15-9522-A6BB-7F1C-EFE1243F724E}"/>
              </a:ext>
            </a:extLst>
          </p:cNvPr>
          <p:cNvGrpSpPr>
            <a:grpSpLocks/>
          </p:cNvGrpSpPr>
          <p:nvPr/>
        </p:nvGrpSpPr>
        <p:grpSpPr bwMode="auto">
          <a:xfrm>
            <a:off x="1897063" y="1524000"/>
            <a:ext cx="5561012" cy="5181600"/>
            <a:chOff x="1195" y="960"/>
            <a:chExt cx="3503" cy="3264"/>
          </a:xfrm>
        </p:grpSpPr>
        <p:sp>
          <p:nvSpPr>
            <p:cNvPr id="311303" name="Rectangle 7">
              <a:extLst>
                <a:ext uri="{FF2B5EF4-FFF2-40B4-BE49-F238E27FC236}">
                  <a16:creationId xmlns:a16="http://schemas.microsoft.com/office/drawing/2014/main" id="{3F2B8D0F-EF38-2D03-E3B5-3E176C0B0686}"/>
                </a:ext>
              </a:extLst>
            </p:cNvPr>
            <p:cNvSpPr>
              <a:spLocks noChangeArrowheads="1"/>
            </p:cNvSpPr>
            <p:nvPr/>
          </p:nvSpPr>
          <p:spPr bwMode="auto">
            <a:xfrm>
              <a:off x="1386" y="1080"/>
              <a:ext cx="3312" cy="3144"/>
            </a:xfrm>
            <a:prstGeom prst="rect">
              <a:avLst/>
            </a:prstGeom>
            <a:solidFill>
              <a:schemeClr val="bg1"/>
            </a:solidFill>
            <a:ln w="9525">
              <a:miter lim="800000"/>
              <a:headEnd/>
              <a:tailEnd/>
            </a:ln>
            <a:effectLst/>
            <a:scene3d>
              <a:camera prst="legacyObliqueTopLeft"/>
              <a:lightRig rig="legacyFlat1" dir="r"/>
            </a:scene3d>
            <a:sp3d extrusionH="201600" prstMaterial="legacyMatte">
              <a:bevelT w="13500" h="13500" prst="angle"/>
              <a:bevelB w="13500" h="13500" prst="angle"/>
              <a:extrusionClr>
                <a:srgbClr val="0066CC"/>
              </a:extrusionClr>
              <a:contourClr>
                <a:schemeClr val="bg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anose="02020603050405020304" pitchFamily="18" charset="0"/>
                <a:ea typeface="+mn-ea"/>
                <a:sym typeface="Times New Roman" panose="02020603050405020304" pitchFamily="18" charset="0"/>
              </a:endParaRPr>
            </a:p>
          </p:txBody>
        </p:sp>
        <p:pic>
          <p:nvPicPr>
            <p:cNvPr id="311304" name="Picture 8">
              <a:extLst>
                <a:ext uri="{FF2B5EF4-FFF2-40B4-BE49-F238E27FC236}">
                  <a16:creationId xmlns:a16="http://schemas.microsoft.com/office/drawing/2014/main" id="{2C946479-3339-1926-277F-004B17396920}"/>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5" y="960"/>
              <a:ext cx="3351" cy="314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59CE7D6-856D-4093-853C-4C7A7E329758}"/>
              </a:ext>
            </a:extLst>
          </p:cNvPr>
          <p:cNvPicPr>
            <a:picLocks noChangeAspect="1"/>
          </p:cNvPicPr>
          <p:nvPr/>
        </p:nvPicPr>
        <p:blipFill>
          <a:blip r:embed="rId2"/>
          <a:stretch>
            <a:fillRect/>
          </a:stretch>
        </p:blipFill>
        <p:spPr>
          <a:xfrm>
            <a:off x="0" y="1714500"/>
            <a:ext cx="9144000" cy="5143500"/>
          </a:xfrm>
          <a:prstGeom prst="rect">
            <a:avLst/>
          </a:prstGeom>
        </p:spPr>
      </p:pic>
      <p:sp>
        <p:nvSpPr>
          <p:cNvPr id="5" name="TextBox 4">
            <a:extLst>
              <a:ext uri="{FF2B5EF4-FFF2-40B4-BE49-F238E27FC236}">
                <a16:creationId xmlns:a16="http://schemas.microsoft.com/office/drawing/2014/main" id="{D7E2096F-344A-4A7E-9758-20B1FF9205BE}"/>
              </a:ext>
            </a:extLst>
          </p:cNvPr>
          <p:cNvSpPr txBox="1"/>
          <p:nvPr/>
        </p:nvSpPr>
        <p:spPr>
          <a:xfrm>
            <a:off x="312822" y="179067"/>
            <a:ext cx="8494296" cy="1015663"/>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Arial Black" panose="020B0A04020102090204" pitchFamily="34" charset="0"/>
                <a:ea typeface="+mn-ea"/>
                <a:cs typeface="+mn-cs"/>
              </a:rPr>
              <a:t>Stale Bread</a:t>
            </a:r>
          </a:p>
        </p:txBody>
      </p:sp>
    </p:spTree>
    <p:extLst>
      <p:ext uri="{BB962C8B-B14F-4D97-AF65-F5344CB8AC3E}">
        <p14:creationId xmlns:p14="http://schemas.microsoft.com/office/powerpoint/2010/main" val="12369842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7865" name="Rectangle 37786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7861" name="Picture 377860" descr="A midsection of a person holding a miniature house">
            <a:extLst>
              <a:ext uri="{FF2B5EF4-FFF2-40B4-BE49-F238E27FC236}">
                <a16:creationId xmlns:a16="http://schemas.microsoft.com/office/drawing/2014/main" id="{07BB726B-F55E-D269-FCD9-1BE8CB9587D8}"/>
              </a:ext>
            </a:extLst>
          </p:cNvPr>
          <p:cNvPicPr>
            <a:picLocks noChangeAspect="1"/>
          </p:cNvPicPr>
          <p:nvPr/>
        </p:nvPicPr>
        <p:blipFill rotWithShape="1">
          <a:blip r:embed="rId2"/>
          <a:srcRect l="17524" r="15854" b="-1"/>
          <a:stretch/>
        </p:blipFill>
        <p:spPr>
          <a:xfrm>
            <a:off x="20" y="10"/>
            <a:ext cx="7252212" cy="6857990"/>
          </a:xfrm>
          <a:prstGeom prst="rect">
            <a:avLst/>
          </a:prstGeom>
        </p:spPr>
      </p:pic>
      <p:sp>
        <p:nvSpPr>
          <p:cNvPr id="377867" name="Rectangle 37786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7858" name="Text Box 2">
            <a:extLst>
              <a:ext uri="{FF2B5EF4-FFF2-40B4-BE49-F238E27FC236}">
                <a16:creationId xmlns:a16="http://schemas.microsoft.com/office/drawing/2014/main" id="{7E595575-03F6-1048-D89E-AA50AEEB8C4D}"/>
              </a:ext>
            </a:extLst>
          </p:cNvPr>
          <p:cNvSpPr txBox="1">
            <a:spLocks noChangeArrowheads="1"/>
          </p:cNvSpPr>
          <p:nvPr/>
        </p:nvSpPr>
        <p:spPr bwMode="auto">
          <a:xfrm>
            <a:off x="5648707" y="165100"/>
            <a:ext cx="2866642" cy="1899912"/>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rtlCol="0" anchor="ctr">
            <a:normAutofit/>
          </a:bodyPr>
          <a:lstStyle/>
          <a:p>
            <a:pPr marL="0" marR="0" lvl="0" indent="0" defTabSz="914400" fontAlgn="base" hangingPunct="1">
              <a:lnSpc>
                <a:spcPct val="90000"/>
              </a:lnSpc>
              <a:spcBef>
                <a:spcPct val="0"/>
              </a:spcBef>
              <a:spcAft>
                <a:spcPts val="600"/>
              </a:spcAft>
              <a:buClrTx/>
              <a:buSzTx/>
              <a:tabLst/>
              <a:defRPr/>
            </a:pPr>
            <a:r>
              <a:rPr kumimoji="0" lang="en-US" altLang="en-US" sz="3500" b="1" i="0" u="none" strike="noStrike" kern="1200" cap="none" spc="0" normalizeH="0" baseline="0" noProof="0" dirty="0">
                <a:ln>
                  <a:noFill/>
                </a:ln>
                <a:solidFill>
                  <a:schemeClr val="tx1"/>
                </a:solidFill>
                <a:effectLst>
                  <a:outerShdw blurRad="38100" dist="38100" dir="2700000" algn="tl">
                    <a:srgbClr val="C0C0C0"/>
                  </a:outerShdw>
                </a:effectLst>
                <a:uLnTx/>
                <a:uFillTx/>
                <a:sym typeface="Times New Roman" panose="02020603050405020304" pitchFamily="18" charset="0"/>
              </a:rPr>
              <a:t>Advantages Of Pricing Aggressively</a:t>
            </a:r>
          </a:p>
        </p:txBody>
      </p:sp>
      <p:sp>
        <p:nvSpPr>
          <p:cNvPr id="377859" name="Text Box 3">
            <a:extLst>
              <a:ext uri="{FF2B5EF4-FFF2-40B4-BE49-F238E27FC236}">
                <a16:creationId xmlns:a16="http://schemas.microsoft.com/office/drawing/2014/main" id="{1D2E0C40-A701-5AFC-0AA0-01BB60DD18FB}"/>
              </a:ext>
            </a:extLst>
          </p:cNvPr>
          <p:cNvSpPr txBox="1">
            <a:spLocks/>
          </p:cNvSpPr>
          <p:nvPr/>
        </p:nvSpPr>
        <p:spPr bwMode="auto">
          <a:xfrm>
            <a:off x="5763007" y="2065012"/>
            <a:ext cx="3180968" cy="4211963"/>
          </a:xfrm>
          <a:prstGeom prst="rect">
            <a:avLst/>
          </a:prstGeom>
          <a:extLst>
            <a:ext uri="{909E8E84-426E-40DD-AFC4-6F175D3DCCD1}">
              <a14:hiddenFill xmlns:a14="http://schemas.microsoft.com/office/drawing/2010/main">
                <a:solidFill>
                  <a:srgbClr val="333399"/>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t">
            <a:normAutofit/>
          </a:bodyPr>
          <a:lstStyle/>
          <a:p>
            <a:pPr marL="0" marR="0" lvl="0" indent="-228600" defTabSz="914400" fontAlgn="base" hangingPunct="1">
              <a:lnSpc>
                <a:spcPct val="90000"/>
              </a:lnSpc>
              <a:spcBef>
                <a:spcPct val="50000"/>
              </a:spcBef>
              <a:spcAft>
                <a:spcPct val="0"/>
              </a:spcAft>
              <a:buClrTx/>
              <a:buSzTx/>
              <a:buFont typeface="Arial" panose="020B0604020202020204" pitchFamily="34" charset="0"/>
              <a:buChar char="•"/>
              <a:tabLst/>
              <a:defRPr/>
            </a:pPr>
            <a:r>
              <a:rPr kumimoji="0" lang="en-US" altLang="en-US" sz="2000" i="0" u="none" strike="noStrike" kern="1200" cap="none" spc="0" normalizeH="0" baseline="0" noProof="0" dirty="0">
                <a:ln>
                  <a:noFill/>
                </a:ln>
                <a:solidFill>
                  <a:schemeClr val="tx1"/>
                </a:solidFill>
                <a:effectLst/>
                <a:uLnTx/>
                <a:uFillTx/>
                <a:latin typeface="+mn-lt"/>
                <a:ea typeface="+mn-ea"/>
                <a:cs typeface="+mn-cs"/>
                <a:sym typeface="Times New Roman" panose="02020603050405020304" pitchFamily="18" charset="0"/>
              </a:rPr>
              <a:t>Creates excitement on the market because it’s new</a:t>
            </a:r>
          </a:p>
          <a:p>
            <a:pPr indent="-228600" defTabSz="914400" fontAlgn="base" hangingPunct="1">
              <a:lnSpc>
                <a:spcPct val="90000"/>
              </a:lnSpc>
              <a:spcBef>
                <a:spcPct val="50000"/>
              </a:spcBef>
              <a:spcAft>
                <a:spcPct val="0"/>
              </a:spcAft>
              <a:buFont typeface="Arial" panose="020B0604020202020204" pitchFamily="34" charset="0"/>
              <a:buChar char="•"/>
              <a:defRPr/>
            </a:pPr>
            <a:r>
              <a:rPr kumimoji="0" lang="en-US" altLang="en-US" sz="2000" i="0" u="none" strike="noStrike" kern="1200" cap="none" spc="0" normalizeH="0" baseline="0" noProof="0" dirty="0">
                <a:ln>
                  <a:noFill/>
                </a:ln>
                <a:solidFill>
                  <a:schemeClr val="tx1"/>
                </a:solidFill>
                <a:effectLst/>
                <a:uLnTx/>
                <a:uFillTx/>
                <a:latin typeface="+mn-lt"/>
                <a:ea typeface="+mn-ea"/>
                <a:cs typeface="+mn-cs"/>
                <a:sym typeface="Times New Roman" panose="02020603050405020304" pitchFamily="18" charset="0"/>
              </a:rPr>
              <a:t>Buyers think</a:t>
            </a:r>
            <a:r>
              <a:rPr lang="en-US" altLang="en-US" sz="2000" kern="1200" dirty="0">
                <a:solidFill>
                  <a:schemeClr val="tx1"/>
                </a:solidFill>
                <a:latin typeface="+mn-lt"/>
                <a:ea typeface="+mn-ea"/>
                <a:cs typeface="+mn-cs"/>
                <a:sym typeface="Times New Roman" panose="02020603050405020304" pitchFamily="18" charset="0"/>
              </a:rPr>
              <a:t>, </a:t>
            </a:r>
            <a:r>
              <a:rPr kumimoji="0" lang="en-US" altLang="en-US" sz="2000" i="1" u="none" strike="noStrike" kern="1200" cap="none" spc="0" normalizeH="0" baseline="0" noProof="0" dirty="0">
                <a:ln>
                  <a:noFill/>
                </a:ln>
                <a:solidFill>
                  <a:schemeClr val="tx1"/>
                </a:solidFill>
                <a:effectLst/>
                <a:uLnTx/>
                <a:uFillTx/>
                <a:latin typeface="+mn-lt"/>
                <a:ea typeface="+mn-ea"/>
                <a:cs typeface="+mn-cs"/>
                <a:sym typeface="Times New Roman" panose="02020603050405020304" pitchFamily="18" charset="0"/>
              </a:rPr>
              <a:t>“I </a:t>
            </a:r>
            <a:r>
              <a:rPr lang="en-US" altLang="en-US" sz="2000" i="1" kern="1200" dirty="0">
                <a:solidFill>
                  <a:schemeClr val="tx1"/>
                </a:solidFill>
                <a:latin typeface="+mn-lt"/>
                <a:ea typeface="+mn-ea"/>
                <a:cs typeface="+mn-cs"/>
                <a:sym typeface="Times New Roman" panose="02020603050405020304" pitchFamily="18" charset="0"/>
              </a:rPr>
              <a:t>better</a:t>
            </a:r>
            <a:r>
              <a:rPr kumimoji="0" lang="en-US" altLang="en-US" sz="2000" i="1" u="none" strike="noStrike" kern="1200" cap="none" spc="0" normalizeH="0" baseline="0" noProof="0" dirty="0">
                <a:ln>
                  <a:noFill/>
                </a:ln>
                <a:solidFill>
                  <a:schemeClr val="tx1"/>
                </a:solidFill>
                <a:effectLst/>
                <a:uLnTx/>
                <a:uFillTx/>
                <a:latin typeface="+mn-lt"/>
                <a:ea typeface="+mn-ea"/>
                <a:cs typeface="+mn-cs"/>
                <a:sym typeface="Times New Roman" panose="02020603050405020304" pitchFamily="18" charset="0"/>
              </a:rPr>
              <a:t> buy this one before someone else does”</a:t>
            </a:r>
            <a:endParaRPr kumimoji="0" lang="en-US" altLang="en-US" sz="2000" i="0" u="none" strike="noStrike" kern="1200" cap="none" spc="0" normalizeH="0" baseline="0" noProof="0" dirty="0">
              <a:ln>
                <a:noFill/>
              </a:ln>
              <a:solidFill>
                <a:schemeClr val="tx1"/>
              </a:solidFill>
              <a:effectLst/>
              <a:uLnTx/>
              <a:uFillTx/>
              <a:latin typeface="+mn-lt"/>
              <a:ea typeface="+mn-ea"/>
              <a:cs typeface="+mn-cs"/>
              <a:sym typeface="Times New Roman" panose="02020603050405020304" pitchFamily="18" charset="0"/>
            </a:endParaRPr>
          </a:p>
          <a:p>
            <a:pPr indent="-228600" defTabSz="914400" fontAlgn="base" hangingPunct="1">
              <a:lnSpc>
                <a:spcPct val="90000"/>
              </a:lnSpc>
              <a:spcBef>
                <a:spcPct val="50000"/>
              </a:spcBef>
              <a:spcAft>
                <a:spcPct val="0"/>
              </a:spcAft>
              <a:buFont typeface="Arial" panose="020B0604020202020204" pitchFamily="34" charset="0"/>
              <a:buChar char="•"/>
              <a:defRPr/>
            </a:pPr>
            <a:r>
              <a:rPr kumimoji="0" lang="en-US" altLang="en-US" sz="2000" i="0" u="none" strike="noStrike" kern="1200" cap="none" spc="0" normalizeH="0" baseline="0" noProof="0" dirty="0">
                <a:ln>
                  <a:noFill/>
                </a:ln>
                <a:solidFill>
                  <a:schemeClr val="tx1"/>
                </a:solidFill>
                <a:effectLst/>
                <a:uLnTx/>
                <a:uFillTx/>
                <a:latin typeface="+mn-lt"/>
                <a:ea typeface="+mn-ea"/>
                <a:cs typeface="+mn-cs"/>
                <a:sym typeface="Times New Roman" panose="02020603050405020304" pitchFamily="18" charset="0"/>
              </a:rPr>
              <a:t>Generates higher offers because several people are interested in the house because </a:t>
            </a:r>
            <a:r>
              <a:rPr lang="en-US" altLang="en-US" sz="2000" kern="1200" dirty="0">
                <a:solidFill>
                  <a:schemeClr val="tx1"/>
                </a:solidFill>
                <a:latin typeface="+mn-lt"/>
                <a:ea typeface="+mn-ea"/>
                <a:cs typeface="+mn-cs"/>
                <a:sym typeface="Times New Roman" panose="02020603050405020304" pitchFamily="18" charset="0"/>
              </a:rPr>
              <a:t>of its</a:t>
            </a:r>
            <a:r>
              <a:rPr kumimoji="0" lang="en-US" altLang="en-US" sz="2000" i="0" u="none" strike="noStrike" kern="1200" cap="none" spc="0" normalizeH="0" baseline="0" noProof="0" dirty="0">
                <a:ln>
                  <a:noFill/>
                </a:ln>
                <a:solidFill>
                  <a:schemeClr val="tx1"/>
                </a:solidFill>
                <a:effectLst/>
                <a:uLnTx/>
                <a:uFillTx/>
                <a:latin typeface="+mn-lt"/>
                <a:ea typeface="+mn-ea"/>
                <a:cs typeface="+mn-cs"/>
                <a:sym typeface="Times New Roman" panose="02020603050405020304" pitchFamily="18" charset="0"/>
              </a:rPr>
              <a:t> good value.</a:t>
            </a:r>
            <a:endParaRPr lang="en-US" altLang="en-US" sz="2000" i="0" u="none" strike="noStrike" kern="1200" cap="none" spc="0" normalizeH="0" baseline="0" noProof="0" dirty="0">
              <a:ln>
                <a:noFill/>
              </a:ln>
              <a:solidFill>
                <a:schemeClr val="tx1"/>
              </a:solidFill>
              <a:effectLst/>
              <a:uLnTx/>
              <a:uFillTx/>
              <a:latin typeface="+mn-lt"/>
              <a:ea typeface="+mn-ea"/>
              <a:cs typeface="+mn-cs"/>
            </a:endParaRPr>
          </a:p>
          <a:p>
            <a:pPr marL="0" marR="0" lvl="0" indent="-228600" defTabSz="914400" fontAlgn="base" hangingPunct="1">
              <a:lnSpc>
                <a:spcPct val="90000"/>
              </a:lnSpc>
              <a:spcBef>
                <a:spcPct val="50000"/>
              </a:spcBef>
              <a:spcAft>
                <a:spcPct val="0"/>
              </a:spcAft>
              <a:buClrTx/>
              <a:buSzTx/>
              <a:buFont typeface="Arial" panose="020B0604020202020204" pitchFamily="34" charset="0"/>
              <a:buChar char="•"/>
              <a:tabLst/>
              <a:defRPr/>
            </a:pPr>
            <a:r>
              <a:rPr kumimoji="0" lang="en-US" altLang="en-US" sz="2000" i="0" u="none" strike="noStrike" kern="1200" cap="none" spc="0" normalizeH="0" baseline="0" noProof="0" dirty="0">
                <a:ln>
                  <a:noFill/>
                </a:ln>
                <a:solidFill>
                  <a:schemeClr val="tx1"/>
                </a:solidFill>
                <a:effectLst/>
                <a:uLnTx/>
                <a:uFillTx/>
                <a:latin typeface="+mn-lt"/>
                <a:ea typeface="+mn-ea"/>
                <a:cs typeface="+mn-cs"/>
                <a:sym typeface="Times New Roman" panose="02020603050405020304" pitchFamily="18" charset="0"/>
              </a:rPr>
              <a:t>More convenient for you because you have less headaches of showing the house</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7859">
                                            <p:txEl>
                                              <p:pRg st="0" end="0"/>
                                            </p:txEl>
                                          </p:spTgt>
                                        </p:tgtEl>
                                        <p:attrNameLst>
                                          <p:attrName>style.visibility</p:attrName>
                                        </p:attrNameLst>
                                      </p:cBhvr>
                                      <p:to>
                                        <p:strVal val="visible"/>
                                      </p:to>
                                    </p:set>
                                    <p:animEffect transition="in" filter="fade">
                                      <p:cBhvr>
                                        <p:cTn id="7" dur="500"/>
                                        <p:tgtEl>
                                          <p:spTgt spid="3778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7859">
                                            <p:txEl>
                                              <p:pRg st="1" end="1"/>
                                            </p:txEl>
                                          </p:spTgt>
                                        </p:tgtEl>
                                        <p:attrNameLst>
                                          <p:attrName>style.visibility</p:attrName>
                                        </p:attrNameLst>
                                      </p:cBhvr>
                                      <p:to>
                                        <p:strVal val="visible"/>
                                      </p:to>
                                    </p:set>
                                    <p:animEffect transition="in" filter="fade">
                                      <p:cBhvr>
                                        <p:cTn id="12" dur="500"/>
                                        <p:tgtEl>
                                          <p:spTgt spid="37785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77859">
                                            <p:txEl>
                                              <p:pRg st="2" end="2"/>
                                            </p:txEl>
                                          </p:spTgt>
                                        </p:tgtEl>
                                        <p:attrNameLst>
                                          <p:attrName>style.visibility</p:attrName>
                                        </p:attrNameLst>
                                      </p:cBhvr>
                                      <p:to>
                                        <p:strVal val="visible"/>
                                      </p:to>
                                    </p:set>
                                    <p:animEffect transition="in" filter="fade">
                                      <p:cBhvr>
                                        <p:cTn id="17" dur="500"/>
                                        <p:tgtEl>
                                          <p:spTgt spid="37785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77859">
                                            <p:txEl>
                                              <p:pRg st="3" end="3"/>
                                            </p:txEl>
                                          </p:spTgt>
                                        </p:tgtEl>
                                        <p:attrNameLst>
                                          <p:attrName>style.visibility</p:attrName>
                                        </p:attrNameLst>
                                      </p:cBhvr>
                                      <p:to>
                                        <p:strVal val="visible"/>
                                      </p:to>
                                    </p:set>
                                    <p:animEffect transition="in" filter="fade">
                                      <p:cBhvr>
                                        <p:cTn id="22" dur="500"/>
                                        <p:tgtEl>
                                          <p:spTgt spid="37785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2194" name="Picture 10" descr="iStock_000003089266XSmall.jpg">
            <a:extLst>
              <a:ext uri="{FF2B5EF4-FFF2-40B4-BE49-F238E27FC236}">
                <a16:creationId xmlns:a16="http://schemas.microsoft.com/office/drawing/2014/main" id="{4FE83429-325B-9BC6-BE73-DA223D51233A}"/>
              </a:ext>
            </a:extLst>
          </p:cNvPr>
          <p:cNvPicPr>
            <a:picLocks noChangeAspect="1"/>
          </p:cNvPicPr>
          <p:nvPr/>
        </p:nvPicPr>
        <p:blipFill>
          <a:blip r:embed="rId2">
            <a:extLst>
              <a:ext uri="{28A0092B-C50C-407E-A947-70E740481C1C}">
                <a14:useLocalDpi xmlns:a14="http://schemas.microsoft.com/office/drawing/2010/main" val="0"/>
              </a:ext>
            </a:extLst>
          </a:blip>
          <a:srcRect r="10442"/>
          <a:stretch>
            <a:fillRect/>
          </a:stretch>
        </p:blipFill>
        <p:spPr bwMode="auto">
          <a:xfrm>
            <a:off x="5156200" y="381000"/>
            <a:ext cx="39878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2195" name="TextBox 6">
            <a:extLst>
              <a:ext uri="{FF2B5EF4-FFF2-40B4-BE49-F238E27FC236}">
                <a16:creationId xmlns:a16="http://schemas.microsoft.com/office/drawing/2014/main" id="{D322694F-7AC3-9CB5-CE08-5DD5C6D18E36}"/>
              </a:ext>
            </a:extLst>
          </p:cNvPr>
          <p:cNvSpPr txBox="1">
            <a:spLocks noChangeArrowheads="1"/>
          </p:cNvSpPr>
          <p:nvPr/>
        </p:nvSpPr>
        <p:spPr bwMode="auto">
          <a:xfrm>
            <a:off x="228600" y="228600"/>
            <a:ext cx="448071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Times New Roman" panose="02020603050405020304" pitchFamily="18" charset="0"/>
              </a:defRPr>
            </a:lvl1pPr>
            <a:lvl2pPr marL="742950" indent="-285750">
              <a:defRPr sz="1200">
                <a:solidFill>
                  <a:schemeClr val="tx1"/>
                </a:solidFill>
                <a:latin typeface="Times New Roman" panose="02020603050405020304" pitchFamily="18" charset="0"/>
              </a:defRPr>
            </a:lvl2pPr>
            <a:lvl3pPr marL="1143000" indent="-228600">
              <a:defRPr sz="1200">
                <a:solidFill>
                  <a:schemeClr val="tx1"/>
                </a:solidFill>
                <a:latin typeface="Times New Roman" panose="02020603050405020304" pitchFamily="18" charset="0"/>
              </a:defRPr>
            </a:lvl3pPr>
            <a:lvl4pPr marL="1600200" indent="-228600">
              <a:defRPr sz="1200">
                <a:solidFill>
                  <a:schemeClr val="tx1"/>
                </a:solidFill>
                <a:latin typeface="Times New Roman" panose="02020603050405020304" pitchFamily="18" charset="0"/>
              </a:defRPr>
            </a:lvl4pPr>
            <a:lvl5pPr marL="2057400" indent="-228600">
              <a:defRPr sz="1200">
                <a:solidFill>
                  <a:schemeClr val="tx1"/>
                </a:solidFill>
                <a:latin typeface="Times New Roman" panose="02020603050405020304" pitchFamily="18" charset="0"/>
              </a:defRPr>
            </a:lvl5pPr>
            <a:lvl6pPr marL="2514600" indent="-228600" fontAlgn="base">
              <a:spcBef>
                <a:spcPct val="0"/>
              </a:spcBef>
              <a:spcAft>
                <a:spcPct val="0"/>
              </a:spcAft>
              <a:defRPr sz="1200">
                <a:solidFill>
                  <a:schemeClr val="tx1"/>
                </a:solidFill>
                <a:latin typeface="Times New Roman" panose="02020603050405020304" pitchFamily="18" charset="0"/>
              </a:defRPr>
            </a:lvl6pPr>
            <a:lvl7pPr marL="2971800" indent="-228600" fontAlgn="base">
              <a:spcBef>
                <a:spcPct val="0"/>
              </a:spcBef>
              <a:spcAft>
                <a:spcPct val="0"/>
              </a:spcAft>
              <a:defRPr sz="1200">
                <a:solidFill>
                  <a:schemeClr val="tx1"/>
                </a:solidFill>
                <a:latin typeface="Times New Roman" panose="02020603050405020304" pitchFamily="18" charset="0"/>
              </a:defRPr>
            </a:lvl7pPr>
            <a:lvl8pPr marL="3429000" indent="-228600" fontAlgn="base">
              <a:spcBef>
                <a:spcPct val="0"/>
              </a:spcBef>
              <a:spcAft>
                <a:spcPct val="0"/>
              </a:spcAft>
              <a:defRPr sz="1200">
                <a:solidFill>
                  <a:schemeClr val="tx1"/>
                </a:solidFill>
                <a:latin typeface="Times New Roman" panose="02020603050405020304" pitchFamily="18" charset="0"/>
              </a:defRPr>
            </a:lvl8pPr>
            <a:lvl9pPr marL="3886200" indent="-228600" fontAlgn="base">
              <a:spcBef>
                <a:spcPct val="0"/>
              </a:spcBef>
              <a:spcAft>
                <a:spcPct val="0"/>
              </a:spcAft>
              <a:defRPr sz="12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sym typeface="Times New Roman" panose="02020603050405020304" pitchFamily="18" charset="0"/>
              </a:rPr>
              <a:t>When Moving Up</a:t>
            </a:r>
          </a:p>
        </p:txBody>
      </p:sp>
      <p:pic>
        <p:nvPicPr>
          <p:cNvPr id="392196" name="Picture 9" descr="iStock_000003089266XSmall.jpg">
            <a:extLst>
              <a:ext uri="{FF2B5EF4-FFF2-40B4-BE49-F238E27FC236}">
                <a16:creationId xmlns:a16="http://schemas.microsoft.com/office/drawing/2014/main" id="{104D3E09-872D-FD20-C48C-4D14B02A29D5}"/>
              </a:ext>
            </a:extLst>
          </p:cNvPr>
          <p:cNvPicPr>
            <a:picLocks noChangeAspect="1"/>
          </p:cNvPicPr>
          <p:nvPr/>
        </p:nvPicPr>
        <p:blipFill>
          <a:blip r:embed="rId2">
            <a:extLst>
              <a:ext uri="{28A0092B-C50C-407E-A947-70E740481C1C}">
                <a14:useLocalDpi xmlns:a14="http://schemas.microsoft.com/office/drawing/2010/main" val="0"/>
              </a:ext>
            </a:extLst>
          </a:blip>
          <a:srcRect r="9558"/>
          <a:stretch>
            <a:fillRect/>
          </a:stretch>
        </p:blipFill>
        <p:spPr bwMode="auto">
          <a:xfrm>
            <a:off x="3124200" y="1295400"/>
            <a:ext cx="2571750" cy="189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2197" name="Group 5">
            <a:extLst>
              <a:ext uri="{FF2B5EF4-FFF2-40B4-BE49-F238E27FC236}">
                <a16:creationId xmlns:a16="http://schemas.microsoft.com/office/drawing/2014/main" id="{D4BA0514-AE2F-9B3C-91A0-953A6B0684DE}"/>
              </a:ext>
            </a:extLst>
          </p:cNvPr>
          <p:cNvGrpSpPr>
            <a:grpSpLocks/>
          </p:cNvGrpSpPr>
          <p:nvPr/>
        </p:nvGrpSpPr>
        <p:grpSpPr bwMode="auto">
          <a:xfrm>
            <a:off x="287338" y="3276600"/>
            <a:ext cx="7745412" cy="457200"/>
            <a:chOff x="181" y="2064"/>
            <a:chExt cx="4879" cy="288"/>
          </a:xfrm>
        </p:grpSpPr>
        <p:sp>
          <p:nvSpPr>
            <p:cNvPr id="392198" name="TextBox 7">
              <a:extLst>
                <a:ext uri="{FF2B5EF4-FFF2-40B4-BE49-F238E27FC236}">
                  <a16:creationId xmlns:a16="http://schemas.microsoft.com/office/drawing/2014/main" id="{51991F07-974F-AC26-D88D-DDBF87A9A2A3}"/>
                </a:ext>
              </a:extLst>
            </p:cNvPr>
            <p:cNvSpPr txBox="1">
              <a:spLocks noChangeArrowheads="1"/>
            </p:cNvSpPr>
            <p:nvPr/>
          </p:nvSpPr>
          <p:spPr bwMode="auto">
            <a:xfrm>
              <a:off x="181" y="2064"/>
              <a:ext cx="129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Times New Roman" panose="02020603050405020304" pitchFamily="18" charset="0"/>
                </a:defRPr>
              </a:lvl1pPr>
              <a:lvl2pPr marL="742950" indent="-285750">
                <a:defRPr sz="1200">
                  <a:solidFill>
                    <a:schemeClr val="tx1"/>
                  </a:solidFill>
                  <a:latin typeface="Times New Roman" panose="02020603050405020304" pitchFamily="18" charset="0"/>
                </a:defRPr>
              </a:lvl2pPr>
              <a:lvl3pPr marL="1143000" indent="-228600">
                <a:defRPr sz="1200">
                  <a:solidFill>
                    <a:schemeClr val="tx1"/>
                  </a:solidFill>
                  <a:latin typeface="Times New Roman" panose="02020603050405020304" pitchFamily="18" charset="0"/>
                </a:defRPr>
              </a:lvl3pPr>
              <a:lvl4pPr marL="1600200" indent="-228600">
                <a:defRPr sz="1200">
                  <a:solidFill>
                    <a:schemeClr val="tx1"/>
                  </a:solidFill>
                  <a:latin typeface="Times New Roman" panose="02020603050405020304" pitchFamily="18" charset="0"/>
                </a:defRPr>
              </a:lvl4pPr>
              <a:lvl5pPr marL="2057400" indent="-228600">
                <a:defRPr sz="1200">
                  <a:solidFill>
                    <a:schemeClr val="tx1"/>
                  </a:solidFill>
                  <a:latin typeface="Times New Roman" panose="02020603050405020304" pitchFamily="18" charset="0"/>
                </a:defRPr>
              </a:lvl5pPr>
              <a:lvl6pPr marL="2514600" indent="-228600" fontAlgn="base">
                <a:spcBef>
                  <a:spcPct val="0"/>
                </a:spcBef>
                <a:spcAft>
                  <a:spcPct val="0"/>
                </a:spcAft>
                <a:defRPr sz="1200">
                  <a:solidFill>
                    <a:schemeClr val="tx1"/>
                  </a:solidFill>
                  <a:latin typeface="Times New Roman" panose="02020603050405020304" pitchFamily="18" charset="0"/>
                </a:defRPr>
              </a:lvl6pPr>
              <a:lvl7pPr marL="2971800" indent="-228600" fontAlgn="base">
                <a:spcBef>
                  <a:spcPct val="0"/>
                </a:spcBef>
                <a:spcAft>
                  <a:spcPct val="0"/>
                </a:spcAft>
                <a:defRPr sz="1200">
                  <a:solidFill>
                    <a:schemeClr val="tx1"/>
                  </a:solidFill>
                  <a:latin typeface="Times New Roman" panose="02020603050405020304" pitchFamily="18" charset="0"/>
                </a:defRPr>
              </a:lvl7pPr>
              <a:lvl8pPr marL="3429000" indent="-228600" fontAlgn="base">
                <a:spcBef>
                  <a:spcPct val="0"/>
                </a:spcBef>
                <a:spcAft>
                  <a:spcPct val="0"/>
                </a:spcAft>
                <a:defRPr sz="1200">
                  <a:solidFill>
                    <a:schemeClr val="tx1"/>
                  </a:solidFill>
                  <a:latin typeface="Times New Roman" panose="02020603050405020304" pitchFamily="18" charset="0"/>
                </a:defRPr>
              </a:lvl8pPr>
              <a:lvl9pPr marL="3886200" indent="-228600" fontAlgn="base">
                <a:spcBef>
                  <a:spcPct val="0"/>
                </a:spcBef>
                <a:spcAft>
                  <a:spcPct val="0"/>
                </a:spcAft>
                <a:defRPr sz="12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sym typeface="Times New Roman" panose="02020603050405020304" pitchFamily="18" charset="0"/>
                </a:rPr>
                <a:t>Previous price</a:t>
              </a:r>
            </a:p>
          </p:txBody>
        </p:sp>
        <p:sp>
          <p:nvSpPr>
            <p:cNvPr id="392199" name="Rectangle 11">
              <a:extLst>
                <a:ext uri="{FF2B5EF4-FFF2-40B4-BE49-F238E27FC236}">
                  <a16:creationId xmlns:a16="http://schemas.microsoft.com/office/drawing/2014/main" id="{3DD9A254-1388-4706-E861-162158D8DCDF}"/>
                </a:ext>
              </a:extLst>
            </p:cNvPr>
            <p:cNvSpPr>
              <a:spLocks noChangeArrowheads="1"/>
            </p:cNvSpPr>
            <p:nvPr/>
          </p:nvSpPr>
          <p:spPr bwMode="auto">
            <a:xfrm>
              <a:off x="2448" y="2064"/>
              <a:ext cx="93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Times New Roman" panose="02020603050405020304" pitchFamily="18" charset="0"/>
                </a:defRPr>
              </a:lvl1pPr>
              <a:lvl2pPr marL="742950" indent="-285750">
                <a:defRPr sz="1200">
                  <a:solidFill>
                    <a:schemeClr val="tx1"/>
                  </a:solidFill>
                  <a:latin typeface="Times New Roman" panose="02020603050405020304" pitchFamily="18" charset="0"/>
                </a:defRPr>
              </a:lvl2pPr>
              <a:lvl3pPr marL="1143000" indent="-228600">
                <a:defRPr sz="1200">
                  <a:solidFill>
                    <a:schemeClr val="tx1"/>
                  </a:solidFill>
                  <a:latin typeface="Times New Roman" panose="02020603050405020304" pitchFamily="18" charset="0"/>
                </a:defRPr>
              </a:lvl3pPr>
              <a:lvl4pPr marL="1600200" indent="-228600">
                <a:defRPr sz="1200">
                  <a:solidFill>
                    <a:schemeClr val="tx1"/>
                  </a:solidFill>
                  <a:latin typeface="Times New Roman" panose="02020603050405020304" pitchFamily="18" charset="0"/>
                </a:defRPr>
              </a:lvl4pPr>
              <a:lvl5pPr marL="2057400" indent="-228600">
                <a:defRPr sz="1200">
                  <a:solidFill>
                    <a:schemeClr val="tx1"/>
                  </a:solidFill>
                  <a:latin typeface="Times New Roman" panose="02020603050405020304" pitchFamily="18" charset="0"/>
                </a:defRPr>
              </a:lvl5pPr>
              <a:lvl6pPr marL="2514600" indent="-228600" fontAlgn="base">
                <a:spcBef>
                  <a:spcPct val="0"/>
                </a:spcBef>
                <a:spcAft>
                  <a:spcPct val="0"/>
                </a:spcAft>
                <a:defRPr sz="1200">
                  <a:solidFill>
                    <a:schemeClr val="tx1"/>
                  </a:solidFill>
                  <a:latin typeface="Times New Roman" panose="02020603050405020304" pitchFamily="18" charset="0"/>
                </a:defRPr>
              </a:lvl6pPr>
              <a:lvl7pPr marL="2971800" indent="-228600" fontAlgn="base">
                <a:spcBef>
                  <a:spcPct val="0"/>
                </a:spcBef>
                <a:spcAft>
                  <a:spcPct val="0"/>
                </a:spcAft>
                <a:defRPr sz="1200">
                  <a:solidFill>
                    <a:schemeClr val="tx1"/>
                  </a:solidFill>
                  <a:latin typeface="Times New Roman" panose="02020603050405020304" pitchFamily="18" charset="0"/>
                </a:defRPr>
              </a:lvl7pPr>
              <a:lvl8pPr marL="3429000" indent="-228600" fontAlgn="base">
                <a:spcBef>
                  <a:spcPct val="0"/>
                </a:spcBef>
                <a:spcAft>
                  <a:spcPct val="0"/>
                </a:spcAft>
                <a:defRPr sz="1200">
                  <a:solidFill>
                    <a:schemeClr val="tx1"/>
                  </a:solidFill>
                  <a:latin typeface="Times New Roman" panose="02020603050405020304" pitchFamily="18" charset="0"/>
                </a:defRPr>
              </a:lvl8pPr>
              <a:lvl9pPr marL="3886200" indent="-228600" fontAlgn="base">
                <a:spcBef>
                  <a:spcPct val="0"/>
                </a:spcBef>
                <a:spcAft>
                  <a:spcPct val="0"/>
                </a:spcAft>
                <a:defRPr sz="12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sym typeface="Times New Roman" panose="02020603050405020304" pitchFamily="18" charset="0"/>
                </a:rPr>
                <a:t>$ 450,000 </a:t>
              </a: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sym typeface="Times New Roman" panose="02020603050405020304" pitchFamily="18" charset="0"/>
              </a:endParaRPr>
            </a:p>
          </p:txBody>
        </p:sp>
        <p:sp>
          <p:nvSpPr>
            <p:cNvPr id="392200" name="Rectangle 12">
              <a:extLst>
                <a:ext uri="{FF2B5EF4-FFF2-40B4-BE49-F238E27FC236}">
                  <a16:creationId xmlns:a16="http://schemas.microsoft.com/office/drawing/2014/main" id="{B5FFA9FF-87A0-64B3-2158-864CBA95FF81}"/>
                </a:ext>
              </a:extLst>
            </p:cNvPr>
            <p:cNvSpPr>
              <a:spLocks noChangeArrowheads="1"/>
            </p:cNvSpPr>
            <p:nvPr/>
          </p:nvSpPr>
          <p:spPr bwMode="auto">
            <a:xfrm>
              <a:off x="4128" y="2064"/>
              <a:ext cx="93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Times New Roman" panose="02020603050405020304" pitchFamily="18" charset="0"/>
                </a:defRPr>
              </a:lvl1pPr>
              <a:lvl2pPr marL="742950" indent="-285750">
                <a:defRPr sz="1200">
                  <a:solidFill>
                    <a:schemeClr val="tx1"/>
                  </a:solidFill>
                  <a:latin typeface="Times New Roman" panose="02020603050405020304" pitchFamily="18" charset="0"/>
                </a:defRPr>
              </a:lvl2pPr>
              <a:lvl3pPr marL="1143000" indent="-228600">
                <a:defRPr sz="1200">
                  <a:solidFill>
                    <a:schemeClr val="tx1"/>
                  </a:solidFill>
                  <a:latin typeface="Times New Roman" panose="02020603050405020304" pitchFamily="18" charset="0"/>
                </a:defRPr>
              </a:lvl3pPr>
              <a:lvl4pPr marL="1600200" indent="-228600">
                <a:defRPr sz="1200">
                  <a:solidFill>
                    <a:schemeClr val="tx1"/>
                  </a:solidFill>
                  <a:latin typeface="Times New Roman" panose="02020603050405020304" pitchFamily="18" charset="0"/>
                </a:defRPr>
              </a:lvl4pPr>
              <a:lvl5pPr marL="2057400" indent="-228600">
                <a:defRPr sz="1200">
                  <a:solidFill>
                    <a:schemeClr val="tx1"/>
                  </a:solidFill>
                  <a:latin typeface="Times New Roman" panose="02020603050405020304" pitchFamily="18" charset="0"/>
                </a:defRPr>
              </a:lvl5pPr>
              <a:lvl6pPr marL="2514600" indent="-228600" fontAlgn="base">
                <a:spcBef>
                  <a:spcPct val="0"/>
                </a:spcBef>
                <a:spcAft>
                  <a:spcPct val="0"/>
                </a:spcAft>
                <a:defRPr sz="1200">
                  <a:solidFill>
                    <a:schemeClr val="tx1"/>
                  </a:solidFill>
                  <a:latin typeface="Times New Roman" panose="02020603050405020304" pitchFamily="18" charset="0"/>
                </a:defRPr>
              </a:lvl6pPr>
              <a:lvl7pPr marL="2971800" indent="-228600" fontAlgn="base">
                <a:spcBef>
                  <a:spcPct val="0"/>
                </a:spcBef>
                <a:spcAft>
                  <a:spcPct val="0"/>
                </a:spcAft>
                <a:defRPr sz="1200">
                  <a:solidFill>
                    <a:schemeClr val="tx1"/>
                  </a:solidFill>
                  <a:latin typeface="Times New Roman" panose="02020603050405020304" pitchFamily="18" charset="0"/>
                </a:defRPr>
              </a:lvl7pPr>
              <a:lvl8pPr marL="3429000" indent="-228600" fontAlgn="base">
                <a:spcBef>
                  <a:spcPct val="0"/>
                </a:spcBef>
                <a:spcAft>
                  <a:spcPct val="0"/>
                </a:spcAft>
                <a:defRPr sz="1200">
                  <a:solidFill>
                    <a:schemeClr val="tx1"/>
                  </a:solidFill>
                  <a:latin typeface="Times New Roman" panose="02020603050405020304" pitchFamily="18" charset="0"/>
                </a:defRPr>
              </a:lvl8pPr>
              <a:lvl9pPr marL="3886200" indent="-228600" fontAlgn="base">
                <a:spcBef>
                  <a:spcPct val="0"/>
                </a:spcBef>
                <a:spcAft>
                  <a:spcPct val="0"/>
                </a:spcAft>
                <a:defRPr sz="12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sym typeface="Times New Roman" panose="02020603050405020304" pitchFamily="18" charset="0"/>
                </a:rPr>
                <a:t>$ 650,000 </a:t>
              </a: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sym typeface="Times New Roman" panose="02020603050405020304" pitchFamily="18" charset="0"/>
              </a:endParaRPr>
            </a:p>
          </p:txBody>
        </p:sp>
      </p:grpSp>
      <p:sp>
        <p:nvSpPr>
          <p:cNvPr id="392201" name="TextBox 8">
            <a:extLst>
              <a:ext uri="{FF2B5EF4-FFF2-40B4-BE49-F238E27FC236}">
                <a16:creationId xmlns:a16="http://schemas.microsoft.com/office/drawing/2014/main" id="{D7A2B755-B7A3-9891-E218-95B19E069979}"/>
              </a:ext>
            </a:extLst>
          </p:cNvPr>
          <p:cNvSpPr txBox="1">
            <a:spLocks noChangeArrowheads="1"/>
          </p:cNvSpPr>
          <p:nvPr/>
        </p:nvSpPr>
        <p:spPr bwMode="auto">
          <a:xfrm>
            <a:off x="261938" y="3652838"/>
            <a:ext cx="29486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Times New Roman" panose="02020603050405020304" pitchFamily="18" charset="0"/>
              </a:defRPr>
            </a:lvl1pPr>
            <a:lvl2pPr marL="742950" indent="-285750">
              <a:defRPr sz="1200">
                <a:solidFill>
                  <a:schemeClr val="tx1"/>
                </a:solidFill>
                <a:latin typeface="Times New Roman" panose="02020603050405020304" pitchFamily="18" charset="0"/>
              </a:defRPr>
            </a:lvl2pPr>
            <a:lvl3pPr marL="1143000" indent="-228600">
              <a:defRPr sz="1200">
                <a:solidFill>
                  <a:schemeClr val="tx1"/>
                </a:solidFill>
                <a:latin typeface="Times New Roman" panose="02020603050405020304" pitchFamily="18" charset="0"/>
              </a:defRPr>
            </a:lvl3pPr>
            <a:lvl4pPr marL="1600200" indent="-228600">
              <a:defRPr sz="1200">
                <a:solidFill>
                  <a:schemeClr val="tx1"/>
                </a:solidFill>
                <a:latin typeface="Times New Roman" panose="02020603050405020304" pitchFamily="18" charset="0"/>
              </a:defRPr>
            </a:lvl4pPr>
            <a:lvl5pPr marL="2057400" indent="-228600">
              <a:defRPr sz="1200">
                <a:solidFill>
                  <a:schemeClr val="tx1"/>
                </a:solidFill>
                <a:latin typeface="Times New Roman" panose="02020603050405020304" pitchFamily="18" charset="0"/>
              </a:defRPr>
            </a:lvl5pPr>
            <a:lvl6pPr marL="2514600" indent="-228600" fontAlgn="base">
              <a:spcBef>
                <a:spcPct val="0"/>
              </a:spcBef>
              <a:spcAft>
                <a:spcPct val="0"/>
              </a:spcAft>
              <a:defRPr sz="1200">
                <a:solidFill>
                  <a:schemeClr val="tx1"/>
                </a:solidFill>
                <a:latin typeface="Times New Roman" panose="02020603050405020304" pitchFamily="18" charset="0"/>
              </a:defRPr>
            </a:lvl6pPr>
            <a:lvl7pPr marL="2971800" indent="-228600" fontAlgn="base">
              <a:spcBef>
                <a:spcPct val="0"/>
              </a:spcBef>
              <a:spcAft>
                <a:spcPct val="0"/>
              </a:spcAft>
              <a:defRPr sz="1200">
                <a:solidFill>
                  <a:schemeClr val="tx1"/>
                </a:solidFill>
                <a:latin typeface="Times New Roman" panose="02020603050405020304" pitchFamily="18" charset="0"/>
              </a:defRPr>
            </a:lvl7pPr>
            <a:lvl8pPr marL="3429000" indent="-228600" fontAlgn="base">
              <a:spcBef>
                <a:spcPct val="0"/>
              </a:spcBef>
              <a:spcAft>
                <a:spcPct val="0"/>
              </a:spcAft>
              <a:defRPr sz="1200">
                <a:solidFill>
                  <a:schemeClr val="tx1"/>
                </a:solidFill>
                <a:latin typeface="Times New Roman" panose="02020603050405020304" pitchFamily="18" charset="0"/>
              </a:defRPr>
            </a:lvl8pPr>
            <a:lvl9pPr marL="3886200" indent="-228600" fontAlgn="base">
              <a:spcBef>
                <a:spcPct val="0"/>
              </a:spcBef>
              <a:spcAft>
                <a:spcPct val="0"/>
              </a:spcAft>
              <a:defRPr sz="12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sym typeface="Times New Roman" panose="02020603050405020304" pitchFamily="18" charset="0"/>
              </a:rPr>
              <a:t>Today’s price (-10%)</a:t>
            </a:r>
          </a:p>
        </p:txBody>
      </p:sp>
      <p:sp>
        <p:nvSpPr>
          <p:cNvPr id="392202" name="Rectangle 13">
            <a:extLst>
              <a:ext uri="{FF2B5EF4-FFF2-40B4-BE49-F238E27FC236}">
                <a16:creationId xmlns:a16="http://schemas.microsoft.com/office/drawing/2014/main" id="{00A273A6-25A7-E097-5F41-534A6BD2445A}"/>
              </a:ext>
            </a:extLst>
          </p:cNvPr>
          <p:cNvSpPr>
            <a:spLocks noChangeArrowheads="1"/>
          </p:cNvSpPr>
          <p:nvPr/>
        </p:nvSpPr>
        <p:spPr bwMode="auto">
          <a:xfrm>
            <a:off x="3886200" y="3652838"/>
            <a:ext cx="14927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Times New Roman" panose="02020603050405020304" pitchFamily="18" charset="0"/>
              </a:defRPr>
            </a:lvl1pPr>
            <a:lvl2pPr marL="742950" indent="-285750">
              <a:defRPr sz="1200">
                <a:solidFill>
                  <a:schemeClr val="tx1"/>
                </a:solidFill>
                <a:latin typeface="Times New Roman" panose="02020603050405020304" pitchFamily="18" charset="0"/>
              </a:defRPr>
            </a:lvl2pPr>
            <a:lvl3pPr marL="1143000" indent="-228600">
              <a:defRPr sz="1200">
                <a:solidFill>
                  <a:schemeClr val="tx1"/>
                </a:solidFill>
                <a:latin typeface="Times New Roman" panose="02020603050405020304" pitchFamily="18" charset="0"/>
              </a:defRPr>
            </a:lvl3pPr>
            <a:lvl4pPr marL="1600200" indent="-228600">
              <a:defRPr sz="1200">
                <a:solidFill>
                  <a:schemeClr val="tx1"/>
                </a:solidFill>
                <a:latin typeface="Times New Roman" panose="02020603050405020304" pitchFamily="18" charset="0"/>
              </a:defRPr>
            </a:lvl4pPr>
            <a:lvl5pPr marL="2057400" indent="-228600">
              <a:defRPr sz="1200">
                <a:solidFill>
                  <a:schemeClr val="tx1"/>
                </a:solidFill>
                <a:latin typeface="Times New Roman" panose="02020603050405020304" pitchFamily="18" charset="0"/>
              </a:defRPr>
            </a:lvl5pPr>
            <a:lvl6pPr marL="2514600" indent="-228600" fontAlgn="base">
              <a:spcBef>
                <a:spcPct val="0"/>
              </a:spcBef>
              <a:spcAft>
                <a:spcPct val="0"/>
              </a:spcAft>
              <a:defRPr sz="1200">
                <a:solidFill>
                  <a:schemeClr val="tx1"/>
                </a:solidFill>
                <a:latin typeface="Times New Roman" panose="02020603050405020304" pitchFamily="18" charset="0"/>
              </a:defRPr>
            </a:lvl6pPr>
            <a:lvl7pPr marL="2971800" indent="-228600" fontAlgn="base">
              <a:spcBef>
                <a:spcPct val="0"/>
              </a:spcBef>
              <a:spcAft>
                <a:spcPct val="0"/>
              </a:spcAft>
              <a:defRPr sz="1200">
                <a:solidFill>
                  <a:schemeClr val="tx1"/>
                </a:solidFill>
                <a:latin typeface="Times New Roman" panose="02020603050405020304" pitchFamily="18" charset="0"/>
              </a:defRPr>
            </a:lvl7pPr>
            <a:lvl8pPr marL="3429000" indent="-228600" fontAlgn="base">
              <a:spcBef>
                <a:spcPct val="0"/>
              </a:spcBef>
              <a:spcAft>
                <a:spcPct val="0"/>
              </a:spcAft>
              <a:defRPr sz="1200">
                <a:solidFill>
                  <a:schemeClr val="tx1"/>
                </a:solidFill>
                <a:latin typeface="Times New Roman" panose="02020603050405020304" pitchFamily="18" charset="0"/>
              </a:defRPr>
            </a:lvl8pPr>
            <a:lvl9pPr marL="3886200" indent="-228600" fontAlgn="base">
              <a:spcBef>
                <a:spcPct val="0"/>
              </a:spcBef>
              <a:spcAft>
                <a:spcPct val="0"/>
              </a:spcAft>
              <a:defRPr sz="12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sym typeface="Times New Roman" panose="02020603050405020304" pitchFamily="18" charset="0"/>
              </a:rPr>
              <a:t>$ 405,000 </a:t>
            </a: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sym typeface="Times New Roman" panose="02020603050405020304" pitchFamily="18" charset="0"/>
            </a:endParaRPr>
          </a:p>
        </p:txBody>
      </p:sp>
      <p:sp>
        <p:nvSpPr>
          <p:cNvPr id="392203" name="Rectangle 14">
            <a:extLst>
              <a:ext uri="{FF2B5EF4-FFF2-40B4-BE49-F238E27FC236}">
                <a16:creationId xmlns:a16="http://schemas.microsoft.com/office/drawing/2014/main" id="{6EC638D6-3991-EF41-DA2C-25A037DF59F2}"/>
              </a:ext>
            </a:extLst>
          </p:cNvPr>
          <p:cNvSpPr>
            <a:spLocks noChangeArrowheads="1"/>
          </p:cNvSpPr>
          <p:nvPr/>
        </p:nvSpPr>
        <p:spPr bwMode="auto">
          <a:xfrm>
            <a:off x="6553200" y="3648075"/>
            <a:ext cx="14927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Times New Roman" panose="02020603050405020304" pitchFamily="18" charset="0"/>
              </a:defRPr>
            </a:lvl1pPr>
            <a:lvl2pPr marL="742950" indent="-285750">
              <a:defRPr sz="1200">
                <a:solidFill>
                  <a:schemeClr val="tx1"/>
                </a:solidFill>
                <a:latin typeface="Times New Roman" panose="02020603050405020304" pitchFamily="18" charset="0"/>
              </a:defRPr>
            </a:lvl2pPr>
            <a:lvl3pPr marL="1143000" indent="-228600">
              <a:defRPr sz="1200">
                <a:solidFill>
                  <a:schemeClr val="tx1"/>
                </a:solidFill>
                <a:latin typeface="Times New Roman" panose="02020603050405020304" pitchFamily="18" charset="0"/>
              </a:defRPr>
            </a:lvl3pPr>
            <a:lvl4pPr marL="1600200" indent="-228600">
              <a:defRPr sz="1200">
                <a:solidFill>
                  <a:schemeClr val="tx1"/>
                </a:solidFill>
                <a:latin typeface="Times New Roman" panose="02020603050405020304" pitchFamily="18" charset="0"/>
              </a:defRPr>
            </a:lvl4pPr>
            <a:lvl5pPr marL="2057400" indent="-228600">
              <a:defRPr sz="1200">
                <a:solidFill>
                  <a:schemeClr val="tx1"/>
                </a:solidFill>
                <a:latin typeface="Times New Roman" panose="02020603050405020304" pitchFamily="18" charset="0"/>
              </a:defRPr>
            </a:lvl5pPr>
            <a:lvl6pPr marL="2514600" indent="-228600" fontAlgn="base">
              <a:spcBef>
                <a:spcPct val="0"/>
              </a:spcBef>
              <a:spcAft>
                <a:spcPct val="0"/>
              </a:spcAft>
              <a:defRPr sz="1200">
                <a:solidFill>
                  <a:schemeClr val="tx1"/>
                </a:solidFill>
                <a:latin typeface="Times New Roman" panose="02020603050405020304" pitchFamily="18" charset="0"/>
              </a:defRPr>
            </a:lvl6pPr>
            <a:lvl7pPr marL="2971800" indent="-228600" fontAlgn="base">
              <a:spcBef>
                <a:spcPct val="0"/>
              </a:spcBef>
              <a:spcAft>
                <a:spcPct val="0"/>
              </a:spcAft>
              <a:defRPr sz="1200">
                <a:solidFill>
                  <a:schemeClr val="tx1"/>
                </a:solidFill>
                <a:latin typeface="Times New Roman" panose="02020603050405020304" pitchFamily="18" charset="0"/>
              </a:defRPr>
            </a:lvl7pPr>
            <a:lvl8pPr marL="3429000" indent="-228600" fontAlgn="base">
              <a:spcBef>
                <a:spcPct val="0"/>
              </a:spcBef>
              <a:spcAft>
                <a:spcPct val="0"/>
              </a:spcAft>
              <a:defRPr sz="1200">
                <a:solidFill>
                  <a:schemeClr val="tx1"/>
                </a:solidFill>
                <a:latin typeface="Times New Roman" panose="02020603050405020304" pitchFamily="18" charset="0"/>
              </a:defRPr>
            </a:lvl8pPr>
            <a:lvl9pPr marL="3886200" indent="-228600" fontAlgn="base">
              <a:spcBef>
                <a:spcPct val="0"/>
              </a:spcBef>
              <a:spcAft>
                <a:spcPct val="0"/>
              </a:spcAft>
              <a:defRPr sz="12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sym typeface="Times New Roman" panose="02020603050405020304" pitchFamily="18" charset="0"/>
              </a:rPr>
              <a:t>$ 585,000 </a:t>
            </a: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sym typeface="Times New Roman" panose="02020603050405020304" pitchFamily="18" charset="0"/>
            </a:endParaRPr>
          </a:p>
        </p:txBody>
      </p:sp>
      <p:cxnSp>
        <p:nvCxnSpPr>
          <p:cNvPr id="392204" name="Straight Connector 16">
            <a:extLst>
              <a:ext uri="{FF2B5EF4-FFF2-40B4-BE49-F238E27FC236}">
                <a16:creationId xmlns:a16="http://schemas.microsoft.com/office/drawing/2014/main" id="{D05486B1-32B6-D10E-934B-A606A5C7FD8C}"/>
              </a:ext>
            </a:extLst>
          </p:cNvPr>
          <p:cNvCxnSpPr>
            <a:cxnSpLocks noChangeShapeType="1"/>
          </p:cNvCxnSpPr>
          <p:nvPr/>
        </p:nvCxnSpPr>
        <p:spPr bwMode="auto">
          <a:xfrm>
            <a:off x="3733800" y="4110038"/>
            <a:ext cx="1676400" cy="1587"/>
          </a:xfrm>
          <a:prstGeom prst="line">
            <a:avLst/>
          </a:prstGeom>
          <a:noFill/>
          <a:ln w="38100" algn="ctr">
            <a:solidFill>
              <a:srgbClr val="000000"/>
            </a:solidFill>
            <a:round/>
            <a:headEnd/>
            <a:tailEnd/>
          </a:ln>
          <a:extLst>
            <a:ext uri="{909E8E84-426E-40DD-AFC4-6F175D3DCCD1}">
              <a14:hiddenFill xmlns:a14="http://schemas.microsoft.com/office/drawing/2010/main">
                <a:noFill/>
              </a14:hiddenFill>
            </a:ext>
          </a:extLst>
        </p:spPr>
      </p:cxnSp>
      <p:cxnSp>
        <p:nvCxnSpPr>
          <p:cNvPr id="392205" name="Straight Connector 17">
            <a:extLst>
              <a:ext uri="{FF2B5EF4-FFF2-40B4-BE49-F238E27FC236}">
                <a16:creationId xmlns:a16="http://schemas.microsoft.com/office/drawing/2014/main" id="{5CADC2BC-F023-FD38-8B16-41F08E498BCE}"/>
              </a:ext>
            </a:extLst>
          </p:cNvPr>
          <p:cNvCxnSpPr>
            <a:cxnSpLocks noChangeShapeType="1"/>
          </p:cNvCxnSpPr>
          <p:nvPr/>
        </p:nvCxnSpPr>
        <p:spPr bwMode="auto">
          <a:xfrm>
            <a:off x="6477000" y="4110038"/>
            <a:ext cx="1676400" cy="1587"/>
          </a:xfrm>
          <a:prstGeom prst="line">
            <a:avLst/>
          </a:prstGeom>
          <a:noFill/>
          <a:ln w="38100" algn="ctr">
            <a:solidFill>
              <a:srgbClr val="000000"/>
            </a:solidFill>
            <a:round/>
            <a:headEnd/>
            <a:tailEnd/>
          </a:ln>
          <a:extLst>
            <a:ext uri="{909E8E84-426E-40DD-AFC4-6F175D3DCCD1}">
              <a14:hiddenFill xmlns:a14="http://schemas.microsoft.com/office/drawing/2010/main">
                <a:noFill/>
              </a14:hiddenFill>
            </a:ext>
          </a:extLst>
        </p:spPr>
      </p:cxnSp>
      <p:sp>
        <p:nvSpPr>
          <p:cNvPr id="392206" name="Rectangle 18">
            <a:extLst>
              <a:ext uri="{FF2B5EF4-FFF2-40B4-BE49-F238E27FC236}">
                <a16:creationId xmlns:a16="http://schemas.microsoft.com/office/drawing/2014/main" id="{906F01BC-1D86-4453-3639-1223E85FDE6C}"/>
              </a:ext>
            </a:extLst>
          </p:cNvPr>
          <p:cNvSpPr>
            <a:spLocks noChangeArrowheads="1"/>
          </p:cNvSpPr>
          <p:nvPr/>
        </p:nvSpPr>
        <p:spPr bwMode="auto">
          <a:xfrm>
            <a:off x="3886200" y="4105275"/>
            <a:ext cx="20152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Times New Roman" panose="02020603050405020304" pitchFamily="18" charset="0"/>
              </a:defRPr>
            </a:lvl1pPr>
            <a:lvl2pPr marL="742950" indent="-285750">
              <a:defRPr sz="1200">
                <a:solidFill>
                  <a:schemeClr val="tx1"/>
                </a:solidFill>
                <a:latin typeface="Times New Roman" panose="02020603050405020304" pitchFamily="18" charset="0"/>
              </a:defRPr>
            </a:lvl2pPr>
            <a:lvl3pPr marL="1143000" indent="-228600">
              <a:defRPr sz="1200">
                <a:solidFill>
                  <a:schemeClr val="tx1"/>
                </a:solidFill>
                <a:latin typeface="Times New Roman" panose="02020603050405020304" pitchFamily="18" charset="0"/>
              </a:defRPr>
            </a:lvl3pPr>
            <a:lvl4pPr marL="1600200" indent="-228600">
              <a:defRPr sz="1200">
                <a:solidFill>
                  <a:schemeClr val="tx1"/>
                </a:solidFill>
                <a:latin typeface="Times New Roman" panose="02020603050405020304" pitchFamily="18" charset="0"/>
              </a:defRPr>
            </a:lvl4pPr>
            <a:lvl5pPr marL="2057400" indent="-228600">
              <a:defRPr sz="1200">
                <a:solidFill>
                  <a:schemeClr val="tx1"/>
                </a:solidFill>
                <a:latin typeface="Times New Roman" panose="02020603050405020304" pitchFamily="18" charset="0"/>
              </a:defRPr>
            </a:lvl5pPr>
            <a:lvl6pPr marL="2514600" indent="-228600" fontAlgn="base">
              <a:spcBef>
                <a:spcPct val="0"/>
              </a:spcBef>
              <a:spcAft>
                <a:spcPct val="0"/>
              </a:spcAft>
              <a:defRPr sz="1200">
                <a:solidFill>
                  <a:schemeClr val="tx1"/>
                </a:solidFill>
                <a:latin typeface="Times New Roman" panose="02020603050405020304" pitchFamily="18" charset="0"/>
              </a:defRPr>
            </a:lvl6pPr>
            <a:lvl7pPr marL="2971800" indent="-228600" fontAlgn="base">
              <a:spcBef>
                <a:spcPct val="0"/>
              </a:spcBef>
              <a:spcAft>
                <a:spcPct val="0"/>
              </a:spcAft>
              <a:defRPr sz="1200">
                <a:solidFill>
                  <a:schemeClr val="tx1"/>
                </a:solidFill>
                <a:latin typeface="Times New Roman" panose="02020603050405020304" pitchFamily="18" charset="0"/>
              </a:defRPr>
            </a:lvl7pPr>
            <a:lvl8pPr marL="3429000" indent="-228600" fontAlgn="base">
              <a:spcBef>
                <a:spcPct val="0"/>
              </a:spcBef>
              <a:spcAft>
                <a:spcPct val="0"/>
              </a:spcAft>
              <a:defRPr sz="1200">
                <a:solidFill>
                  <a:schemeClr val="tx1"/>
                </a:solidFill>
                <a:latin typeface="Times New Roman" panose="02020603050405020304" pitchFamily="18" charset="0"/>
              </a:defRPr>
            </a:lvl8pPr>
            <a:lvl9pPr marL="3886200" indent="-228600" fontAlgn="base">
              <a:spcBef>
                <a:spcPct val="0"/>
              </a:spcBef>
              <a:spcAft>
                <a:spcPct val="0"/>
              </a:spcAft>
              <a:defRPr sz="12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sym typeface="Times New Roman" panose="02020603050405020304" pitchFamily="18" charset="0"/>
              </a:rPr>
              <a:t>$ 45,000 Loss </a:t>
            </a:r>
          </a:p>
        </p:txBody>
      </p:sp>
      <p:sp>
        <p:nvSpPr>
          <p:cNvPr id="392207" name="Rectangle 19">
            <a:extLst>
              <a:ext uri="{FF2B5EF4-FFF2-40B4-BE49-F238E27FC236}">
                <a16:creationId xmlns:a16="http://schemas.microsoft.com/office/drawing/2014/main" id="{3E804ECA-D81E-3C49-74C7-DEDD05295BCC}"/>
              </a:ext>
            </a:extLst>
          </p:cNvPr>
          <p:cNvSpPr>
            <a:spLocks noChangeArrowheads="1"/>
          </p:cNvSpPr>
          <p:nvPr/>
        </p:nvSpPr>
        <p:spPr bwMode="auto">
          <a:xfrm>
            <a:off x="6543675" y="4110038"/>
            <a:ext cx="20649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Times New Roman" panose="02020603050405020304" pitchFamily="18" charset="0"/>
              </a:defRPr>
            </a:lvl1pPr>
            <a:lvl2pPr marL="742950" indent="-285750">
              <a:defRPr sz="1200">
                <a:solidFill>
                  <a:schemeClr val="tx1"/>
                </a:solidFill>
                <a:latin typeface="Times New Roman" panose="02020603050405020304" pitchFamily="18" charset="0"/>
              </a:defRPr>
            </a:lvl2pPr>
            <a:lvl3pPr marL="1143000" indent="-228600">
              <a:defRPr sz="1200">
                <a:solidFill>
                  <a:schemeClr val="tx1"/>
                </a:solidFill>
                <a:latin typeface="Times New Roman" panose="02020603050405020304" pitchFamily="18" charset="0"/>
              </a:defRPr>
            </a:lvl3pPr>
            <a:lvl4pPr marL="1600200" indent="-228600">
              <a:defRPr sz="1200">
                <a:solidFill>
                  <a:schemeClr val="tx1"/>
                </a:solidFill>
                <a:latin typeface="Times New Roman" panose="02020603050405020304" pitchFamily="18" charset="0"/>
              </a:defRPr>
            </a:lvl4pPr>
            <a:lvl5pPr marL="2057400" indent="-228600">
              <a:defRPr sz="1200">
                <a:solidFill>
                  <a:schemeClr val="tx1"/>
                </a:solidFill>
                <a:latin typeface="Times New Roman" panose="02020603050405020304" pitchFamily="18" charset="0"/>
              </a:defRPr>
            </a:lvl5pPr>
            <a:lvl6pPr marL="2514600" indent="-228600" fontAlgn="base">
              <a:spcBef>
                <a:spcPct val="0"/>
              </a:spcBef>
              <a:spcAft>
                <a:spcPct val="0"/>
              </a:spcAft>
              <a:defRPr sz="1200">
                <a:solidFill>
                  <a:schemeClr val="tx1"/>
                </a:solidFill>
                <a:latin typeface="Times New Roman" panose="02020603050405020304" pitchFamily="18" charset="0"/>
              </a:defRPr>
            </a:lvl6pPr>
            <a:lvl7pPr marL="2971800" indent="-228600" fontAlgn="base">
              <a:spcBef>
                <a:spcPct val="0"/>
              </a:spcBef>
              <a:spcAft>
                <a:spcPct val="0"/>
              </a:spcAft>
              <a:defRPr sz="1200">
                <a:solidFill>
                  <a:schemeClr val="tx1"/>
                </a:solidFill>
                <a:latin typeface="Times New Roman" panose="02020603050405020304" pitchFamily="18" charset="0"/>
              </a:defRPr>
            </a:lvl7pPr>
            <a:lvl8pPr marL="3429000" indent="-228600" fontAlgn="base">
              <a:spcBef>
                <a:spcPct val="0"/>
              </a:spcBef>
              <a:spcAft>
                <a:spcPct val="0"/>
              </a:spcAft>
              <a:defRPr sz="1200">
                <a:solidFill>
                  <a:schemeClr val="tx1"/>
                </a:solidFill>
                <a:latin typeface="Times New Roman" panose="02020603050405020304" pitchFamily="18" charset="0"/>
              </a:defRPr>
            </a:lvl8pPr>
            <a:lvl9pPr marL="3886200" indent="-228600" fontAlgn="base">
              <a:spcBef>
                <a:spcPct val="0"/>
              </a:spcBef>
              <a:spcAft>
                <a:spcPct val="0"/>
              </a:spcAft>
              <a:defRPr sz="12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sym typeface="Times New Roman" panose="02020603050405020304" pitchFamily="18" charset="0"/>
              </a:rPr>
              <a:t>$ 65,000 Gain </a:t>
            </a: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sym typeface="Times New Roman" panose="02020603050405020304" pitchFamily="18" charset="0"/>
            </a:endParaRPr>
          </a:p>
        </p:txBody>
      </p:sp>
      <p:sp>
        <p:nvSpPr>
          <p:cNvPr id="392208" name="Rectangle 20">
            <a:extLst>
              <a:ext uri="{FF2B5EF4-FFF2-40B4-BE49-F238E27FC236}">
                <a16:creationId xmlns:a16="http://schemas.microsoft.com/office/drawing/2014/main" id="{C19F5FEF-36C0-10C3-A6A5-D8BB7DECDFFA}"/>
              </a:ext>
            </a:extLst>
          </p:cNvPr>
          <p:cNvSpPr>
            <a:spLocks noChangeArrowheads="1"/>
          </p:cNvSpPr>
          <p:nvPr/>
        </p:nvSpPr>
        <p:spPr bwMode="auto">
          <a:xfrm>
            <a:off x="3657600" y="4648200"/>
            <a:ext cx="354776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Times New Roman" panose="02020603050405020304" pitchFamily="18" charset="0"/>
              </a:defRPr>
            </a:lvl1pPr>
            <a:lvl2pPr marL="742950" indent="-285750">
              <a:defRPr sz="1200">
                <a:solidFill>
                  <a:schemeClr val="tx1"/>
                </a:solidFill>
                <a:latin typeface="Times New Roman" panose="02020603050405020304" pitchFamily="18" charset="0"/>
              </a:defRPr>
            </a:lvl2pPr>
            <a:lvl3pPr marL="1143000" indent="-228600">
              <a:defRPr sz="1200">
                <a:solidFill>
                  <a:schemeClr val="tx1"/>
                </a:solidFill>
                <a:latin typeface="Times New Roman" panose="02020603050405020304" pitchFamily="18" charset="0"/>
              </a:defRPr>
            </a:lvl3pPr>
            <a:lvl4pPr marL="1600200" indent="-228600">
              <a:defRPr sz="1200">
                <a:solidFill>
                  <a:schemeClr val="tx1"/>
                </a:solidFill>
                <a:latin typeface="Times New Roman" panose="02020603050405020304" pitchFamily="18" charset="0"/>
              </a:defRPr>
            </a:lvl4pPr>
            <a:lvl5pPr marL="2057400" indent="-228600">
              <a:defRPr sz="1200">
                <a:solidFill>
                  <a:schemeClr val="tx1"/>
                </a:solidFill>
                <a:latin typeface="Times New Roman" panose="02020603050405020304" pitchFamily="18" charset="0"/>
              </a:defRPr>
            </a:lvl5pPr>
            <a:lvl6pPr marL="2514600" indent="-228600" fontAlgn="base">
              <a:spcBef>
                <a:spcPct val="0"/>
              </a:spcBef>
              <a:spcAft>
                <a:spcPct val="0"/>
              </a:spcAft>
              <a:defRPr sz="1200">
                <a:solidFill>
                  <a:schemeClr val="tx1"/>
                </a:solidFill>
                <a:latin typeface="Times New Roman" panose="02020603050405020304" pitchFamily="18" charset="0"/>
              </a:defRPr>
            </a:lvl6pPr>
            <a:lvl7pPr marL="2971800" indent="-228600" fontAlgn="base">
              <a:spcBef>
                <a:spcPct val="0"/>
              </a:spcBef>
              <a:spcAft>
                <a:spcPct val="0"/>
              </a:spcAft>
              <a:defRPr sz="1200">
                <a:solidFill>
                  <a:schemeClr val="tx1"/>
                </a:solidFill>
                <a:latin typeface="Times New Roman" panose="02020603050405020304" pitchFamily="18" charset="0"/>
              </a:defRPr>
            </a:lvl7pPr>
            <a:lvl8pPr marL="3429000" indent="-228600" fontAlgn="base">
              <a:spcBef>
                <a:spcPct val="0"/>
              </a:spcBef>
              <a:spcAft>
                <a:spcPct val="0"/>
              </a:spcAft>
              <a:defRPr sz="1200">
                <a:solidFill>
                  <a:schemeClr val="tx1"/>
                </a:solidFill>
                <a:latin typeface="Times New Roman" panose="02020603050405020304" pitchFamily="18" charset="0"/>
              </a:defRPr>
            </a:lvl8pPr>
            <a:lvl9pPr marL="3886200" indent="-228600" fontAlgn="base">
              <a:spcBef>
                <a:spcPct val="0"/>
              </a:spcBef>
              <a:spcAft>
                <a:spcPct val="0"/>
              </a:spcAft>
              <a:defRPr sz="12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CC0000"/>
                </a:solidFill>
                <a:effectLst/>
                <a:uLnTx/>
                <a:uFillTx/>
                <a:latin typeface="Times New Roman" panose="02020603050405020304" pitchFamily="18" charset="0"/>
                <a:ea typeface="+mn-ea"/>
                <a:sym typeface="Times New Roman" panose="02020603050405020304" pitchFamily="18" charset="0"/>
              </a:rPr>
              <a:t>$ 20,000 ahead </a:t>
            </a:r>
            <a:endParaRPr kumimoji="0" lang="en-US" altLang="en-US" sz="4000" b="0" i="0" u="none" strike="noStrike" kern="1200" cap="none" spc="0" normalizeH="0" baseline="0" noProof="0" dirty="0">
              <a:ln>
                <a:noFill/>
              </a:ln>
              <a:solidFill>
                <a:srgbClr val="CC0000"/>
              </a:solidFill>
              <a:effectLst/>
              <a:uLnTx/>
              <a:uFillTx/>
              <a:latin typeface="Times New Roman" panose="02020603050405020304" pitchFamily="18" charset="0"/>
              <a:ea typeface="+mn-ea"/>
              <a:sym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92197"/>
                                        </p:tgtEl>
                                        <p:attrNameLst>
                                          <p:attrName>style.visibility</p:attrName>
                                        </p:attrNameLst>
                                      </p:cBhvr>
                                      <p:to>
                                        <p:strVal val="visible"/>
                                      </p:to>
                                    </p:set>
                                    <p:animEffect transition="in" filter="blinds(horizontal)">
                                      <p:cBhvr>
                                        <p:cTn id="7" dur="500"/>
                                        <p:tgtEl>
                                          <p:spTgt spid="39219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92201"/>
                                        </p:tgtEl>
                                        <p:attrNameLst>
                                          <p:attrName>style.visibility</p:attrName>
                                        </p:attrNameLst>
                                      </p:cBhvr>
                                      <p:to>
                                        <p:strVal val="visible"/>
                                      </p:to>
                                    </p:set>
                                    <p:animEffect transition="in" filter="blinds(horizontal)">
                                      <p:cBhvr>
                                        <p:cTn id="12" dur="500"/>
                                        <p:tgtEl>
                                          <p:spTgt spid="39220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92202"/>
                                        </p:tgtEl>
                                        <p:attrNameLst>
                                          <p:attrName>style.visibility</p:attrName>
                                        </p:attrNameLst>
                                      </p:cBhvr>
                                      <p:to>
                                        <p:strVal val="visible"/>
                                      </p:to>
                                    </p:set>
                                    <p:animEffect transition="in" filter="blinds(horizontal)">
                                      <p:cBhvr>
                                        <p:cTn id="17" dur="500"/>
                                        <p:tgtEl>
                                          <p:spTgt spid="39220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92206"/>
                                        </p:tgtEl>
                                        <p:attrNameLst>
                                          <p:attrName>style.visibility</p:attrName>
                                        </p:attrNameLst>
                                      </p:cBhvr>
                                      <p:to>
                                        <p:strVal val="visible"/>
                                      </p:to>
                                    </p:set>
                                    <p:animEffect transition="in" filter="box(in)">
                                      <p:cBhvr>
                                        <p:cTn id="22" dur="500"/>
                                        <p:tgtEl>
                                          <p:spTgt spid="39220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92203"/>
                                        </p:tgtEl>
                                        <p:attrNameLst>
                                          <p:attrName>style.visibility</p:attrName>
                                        </p:attrNameLst>
                                      </p:cBhvr>
                                      <p:to>
                                        <p:strVal val="visible"/>
                                      </p:to>
                                    </p:set>
                                    <p:animEffect transition="in" filter="blinds(horizontal)">
                                      <p:cBhvr>
                                        <p:cTn id="27" dur="500"/>
                                        <p:tgtEl>
                                          <p:spTgt spid="39220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nodeType="clickEffect">
                                  <p:stCondLst>
                                    <p:cond delay="0"/>
                                  </p:stCondLst>
                                  <p:childTnLst>
                                    <p:set>
                                      <p:cBhvr>
                                        <p:cTn id="31" dur="1" fill="hold">
                                          <p:stCondLst>
                                            <p:cond delay="0"/>
                                          </p:stCondLst>
                                        </p:cTn>
                                        <p:tgtEl>
                                          <p:spTgt spid="392207">
                                            <p:txEl>
                                              <p:pRg st="0" end="0"/>
                                            </p:txEl>
                                          </p:spTgt>
                                        </p:tgtEl>
                                        <p:attrNameLst>
                                          <p:attrName>style.visibility</p:attrName>
                                        </p:attrNameLst>
                                      </p:cBhvr>
                                      <p:to>
                                        <p:strVal val="visible"/>
                                      </p:to>
                                    </p:set>
                                    <p:animEffect transition="in" filter="box(in)">
                                      <p:cBhvr>
                                        <p:cTn id="32" dur="500"/>
                                        <p:tgtEl>
                                          <p:spTgt spid="392207">
                                            <p:txEl>
                                              <p:pRg st="0" end="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5" presetClass="entr" presetSubtype="0" fill="hold" grpId="0" nodeType="clickEffect">
                                  <p:stCondLst>
                                    <p:cond delay="0"/>
                                  </p:stCondLst>
                                  <p:childTnLst>
                                    <p:set>
                                      <p:cBhvr>
                                        <p:cTn id="36" dur="1" fill="hold">
                                          <p:stCondLst>
                                            <p:cond delay="0"/>
                                          </p:stCondLst>
                                        </p:cTn>
                                        <p:tgtEl>
                                          <p:spTgt spid="392208"/>
                                        </p:tgtEl>
                                        <p:attrNameLst>
                                          <p:attrName>style.visibility</p:attrName>
                                        </p:attrNameLst>
                                      </p:cBhvr>
                                      <p:to>
                                        <p:strVal val="visible"/>
                                      </p:to>
                                    </p:set>
                                    <p:anim calcmode="lin" valueType="num">
                                      <p:cBhvr>
                                        <p:cTn id="37" dur="1000" fill="hold"/>
                                        <p:tgtEl>
                                          <p:spTgt spid="392208"/>
                                        </p:tgtEl>
                                        <p:attrNameLst>
                                          <p:attrName>ppt_w</p:attrName>
                                        </p:attrNameLst>
                                      </p:cBhvr>
                                      <p:tavLst>
                                        <p:tav tm="0">
                                          <p:val>
                                            <p:fltVal val="0"/>
                                          </p:val>
                                        </p:tav>
                                        <p:tav tm="100000">
                                          <p:val>
                                            <p:strVal val="#ppt_w"/>
                                          </p:val>
                                        </p:tav>
                                      </p:tavLst>
                                    </p:anim>
                                    <p:anim calcmode="lin" valueType="num">
                                      <p:cBhvr>
                                        <p:cTn id="38" dur="1000" fill="hold"/>
                                        <p:tgtEl>
                                          <p:spTgt spid="392208"/>
                                        </p:tgtEl>
                                        <p:attrNameLst>
                                          <p:attrName>ppt_h</p:attrName>
                                        </p:attrNameLst>
                                      </p:cBhvr>
                                      <p:tavLst>
                                        <p:tav tm="0">
                                          <p:val>
                                            <p:fltVal val="0"/>
                                          </p:val>
                                        </p:tav>
                                        <p:tav tm="100000">
                                          <p:val>
                                            <p:strVal val="#ppt_h"/>
                                          </p:val>
                                        </p:tav>
                                      </p:tavLst>
                                    </p:anim>
                                    <p:anim calcmode="lin" valueType="num">
                                      <p:cBhvr>
                                        <p:cTn id="39" dur="1000" fill="hold"/>
                                        <p:tgtEl>
                                          <p:spTgt spid="392208"/>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39220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201" grpId="0"/>
      <p:bldP spid="392202" grpId="0"/>
      <p:bldP spid="392203" grpId="0"/>
      <p:bldP spid="392206" grpId="0"/>
      <p:bldP spid="39220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649C50-7DD3-4131-94B2-518FC768A5E1}"/>
              </a:ext>
            </a:extLst>
          </p:cNvPr>
          <p:cNvPicPr>
            <a:picLocks noChangeAspect="1"/>
          </p:cNvPicPr>
          <p:nvPr/>
        </p:nvPicPr>
        <p:blipFill>
          <a:blip r:embed="rId3"/>
          <a:stretch>
            <a:fillRect/>
          </a:stretch>
        </p:blipFill>
        <p:spPr>
          <a:xfrm>
            <a:off x="0" y="1773603"/>
            <a:ext cx="9144000" cy="3637366"/>
          </a:xfrm>
          <a:prstGeom prst="rect">
            <a:avLst/>
          </a:prstGeom>
        </p:spPr>
      </p:pic>
      <p:pic>
        <p:nvPicPr>
          <p:cNvPr id="3" name="Picture 2" descr="Text, logo&#10;&#10;Description automatically generated">
            <a:extLst>
              <a:ext uri="{FF2B5EF4-FFF2-40B4-BE49-F238E27FC236}">
                <a16:creationId xmlns:a16="http://schemas.microsoft.com/office/drawing/2014/main" id="{3B9930F9-9264-EF3B-FE73-CB35C8EDDF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6219028"/>
            <a:ext cx="1886489" cy="429833"/>
          </a:xfrm>
          <a:prstGeom prst="rect">
            <a:avLst/>
          </a:prstGeom>
        </p:spPr>
      </p:pic>
      <p:sp>
        <p:nvSpPr>
          <p:cNvPr id="5" name="TextBox 4">
            <a:extLst>
              <a:ext uri="{FF2B5EF4-FFF2-40B4-BE49-F238E27FC236}">
                <a16:creationId xmlns:a16="http://schemas.microsoft.com/office/drawing/2014/main" id="{EF413894-E450-D8AA-D469-F0F73D42E93C}"/>
              </a:ext>
            </a:extLst>
          </p:cNvPr>
          <p:cNvSpPr txBox="1"/>
          <p:nvPr/>
        </p:nvSpPr>
        <p:spPr>
          <a:xfrm>
            <a:off x="380999" y="286878"/>
            <a:ext cx="8201025"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Calibri"/>
                <a:ea typeface="+mj-ea"/>
                <a:cs typeface="Calibri"/>
                <a:sym typeface="Calibri"/>
              </a:rPr>
              <a:t>If You Were Going To Time The Market &amp; Buy the Dip, Would You Buy Now?</a:t>
            </a:r>
          </a:p>
        </p:txBody>
      </p:sp>
    </p:spTree>
    <p:extLst>
      <p:ext uri="{BB962C8B-B14F-4D97-AF65-F5344CB8AC3E}">
        <p14:creationId xmlns:p14="http://schemas.microsoft.com/office/powerpoint/2010/main" val="1385396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7CBFB3-159C-3088-360F-4AE54E45D666}"/>
              </a:ext>
            </a:extLst>
          </p:cNvPr>
          <p:cNvPicPr>
            <a:picLocks noChangeAspect="1"/>
          </p:cNvPicPr>
          <p:nvPr/>
        </p:nvPicPr>
        <p:blipFill>
          <a:blip r:embed="rId2"/>
          <a:stretch>
            <a:fillRect/>
          </a:stretch>
        </p:blipFill>
        <p:spPr>
          <a:xfrm>
            <a:off x="-76200" y="0"/>
            <a:ext cx="9220200" cy="5951438"/>
          </a:xfrm>
          <a:prstGeom prst="rect">
            <a:avLst/>
          </a:prstGeom>
        </p:spPr>
      </p:pic>
      <p:sp>
        <p:nvSpPr>
          <p:cNvPr id="6" name="TextBox 5">
            <a:extLst>
              <a:ext uri="{FF2B5EF4-FFF2-40B4-BE49-F238E27FC236}">
                <a16:creationId xmlns:a16="http://schemas.microsoft.com/office/drawing/2014/main" id="{D754A3D9-4302-DE31-BE0C-048C0CB2BEED}"/>
              </a:ext>
            </a:extLst>
          </p:cNvPr>
          <p:cNvSpPr txBox="1"/>
          <p:nvPr/>
        </p:nvSpPr>
        <p:spPr>
          <a:xfrm>
            <a:off x="5667374" y="597832"/>
            <a:ext cx="3152776" cy="45243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chemeClr val="bg1"/>
                </a:solidFill>
                <a:effectLst/>
                <a:uLnTx/>
                <a:uFillTx/>
                <a:latin typeface="Times New Roman" pitchFamily="18" charset="0"/>
                <a:ea typeface="+mn-ea"/>
                <a:cs typeface="Times New Roman" pitchFamily="18" charset="0"/>
              </a:rPr>
              <a:t>“If held for a long period of time and purchased at low rates, </a:t>
            </a:r>
            <a:r>
              <a:rPr kumimoji="0" lang="en-US" sz="3200" b="1" i="1" u="sng" strike="noStrike" kern="1200" cap="none" spc="0" normalizeH="0" baseline="0" noProof="0" dirty="0">
                <a:ln>
                  <a:noFill/>
                </a:ln>
                <a:solidFill>
                  <a:schemeClr val="bg1"/>
                </a:solidFill>
                <a:effectLst/>
                <a:uLnTx/>
                <a:uFillTx/>
                <a:latin typeface="Times New Roman" pitchFamily="18" charset="0"/>
                <a:ea typeface="+mn-ea"/>
                <a:cs typeface="Times New Roman" pitchFamily="18" charset="0"/>
              </a:rPr>
              <a:t>houses are better than stocks</a:t>
            </a:r>
            <a:r>
              <a:rPr kumimoji="0" lang="en-US" sz="3200" b="1" i="1" u="none" strike="noStrike" kern="1200" cap="none" spc="0" normalizeH="0" baseline="0" noProof="0" dirty="0">
                <a:ln>
                  <a:noFill/>
                </a:ln>
                <a:solidFill>
                  <a:schemeClr val="bg1"/>
                </a:solidFill>
                <a:effectLst/>
                <a:uLnTx/>
                <a:uFillTx/>
                <a:latin typeface="Times New Roman" pitchFamily="18" charset="0"/>
                <a:ea typeface="+mn-ea"/>
                <a:cs typeface="Times New Roman"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1" u="none" strike="noStrike" kern="1200" cap="none" spc="0" normalizeH="0" baseline="0" noProof="0" dirty="0">
              <a:ln>
                <a:noFill/>
              </a:ln>
              <a:solidFill>
                <a:schemeClr val="bg1"/>
              </a:solidFill>
              <a:effectLst/>
              <a:uLnTx/>
              <a:uFillTx/>
              <a:latin typeface="Times New Roman" pitchFamily="18" charset="0"/>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3200" b="1" kern="1200" dirty="0">
                <a:solidFill>
                  <a:schemeClr val="bg1"/>
                </a:solidFill>
                <a:latin typeface="Times New Roman" pitchFamily="18" charset="0"/>
                <a:ea typeface="+mn-ea"/>
                <a:cs typeface="Times New Roman" pitchFamily="18" charset="0"/>
              </a:rPr>
              <a:t>~Warren Buffett</a:t>
            </a:r>
            <a:endParaRPr kumimoji="0" lang="en-US" sz="3200" b="1" u="none" strike="noStrike" kern="1200" cap="none" spc="0" normalizeH="0" baseline="0" noProof="0" dirty="0">
              <a:ln>
                <a:noFill/>
              </a:ln>
              <a:solidFill>
                <a:schemeClr val="bg1"/>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070079975"/>
      </p:ext>
    </p:extLst>
  </p:cSld>
  <p:clrMapOvr>
    <a:masterClrMapping/>
  </p:clrMapOvr>
  <p:transition spd="slow">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1E9F0"/>
        </a:solidFill>
        <a:effectLst/>
      </p:bgPr>
    </p:bg>
    <p:spTree>
      <p:nvGrpSpPr>
        <p:cNvPr id="1" name=""/>
        <p:cNvGrpSpPr/>
        <p:nvPr/>
      </p:nvGrpSpPr>
      <p:grpSpPr>
        <a:xfrm>
          <a:off x="381000" y="95250"/>
          <a:ext cx="8667750" cy="6286500"/>
          <a:chOff x="381000" y="95250"/>
          <a:chExt cx="8667750" cy="6286500"/>
        </a:xfrm>
      </p:grpSpPr>
      <p:pic>
        <p:nvPicPr>
          <p:cNvPr id="3" name="FRED Graph Chart" descr="FRED Graph"/>
          <p:cNvPicPr>
            <a:picLocks noChangeAspect="1"/>
          </p:cNvPicPr>
          <p:nvPr/>
        </p:nvPicPr>
        <p:blipFill>
          <a:blip r:embed="rId3"/>
          <a:stretch>
            <a:fillRect/>
          </a:stretch>
        </p:blipFill>
        <p:spPr>
          <a:xfrm>
            <a:off x="106745" y="95250"/>
            <a:ext cx="8930509" cy="6022901"/>
          </a:xfrm>
          <a:prstGeom prst="rect">
            <a:avLst/>
          </a:prstGeom>
        </p:spPr>
      </p:pic>
      <p:sp>
        <p:nvSpPr>
          <p:cNvPr id="2" name="TextBox 1"/>
          <p:cNvSpPr txBox="1"/>
          <p:nvPr/>
        </p:nvSpPr>
        <p:spPr>
          <a:xfrm>
            <a:off x="381000" y="95250"/>
            <a:ext cx="7620000" cy="952500"/>
          </a:xfrm>
          <a:prstGeom prst="rect">
            <a:avLst/>
          </a:prstGeom>
        </p:spPr>
        <p:txBody>
          <a:bodyPr lIns="91440" tIns="45720" rIns="91440" bIns="45720" rtlCol="0">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333333">
                    <a:alpha val="20000"/>
                  </a:srgbClr>
                </a:solidFill>
                <a:effectLst/>
                <a:uLnTx/>
                <a:uFillTx/>
                <a:latin typeface="Calibri"/>
                <a:ea typeface="+mn-ea"/>
                <a:cs typeface="+mn-cs"/>
                <a:sym typeface="Calibri"/>
              </a:rPr>
              <a:t> </a:t>
            </a:r>
          </a:p>
        </p:txBody>
      </p:sp>
      <p:pic>
        <p:nvPicPr>
          <p:cNvPr id="15" name="Picture 14" descr="Text, logo&#10;&#10;Description automatically generated">
            <a:extLst>
              <a:ext uri="{FF2B5EF4-FFF2-40B4-BE49-F238E27FC236}">
                <a16:creationId xmlns:a16="http://schemas.microsoft.com/office/drawing/2014/main" id="{C0E95F01-FFEE-5AC4-F2C3-B40EF72F8F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6219028"/>
            <a:ext cx="1886489" cy="429833"/>
          </a:xfrm>
          <a:prstGeom prst="rect">
            <a:avLst/>
          </a:prstGeom>
        </p:spPr>
      </p:pic>
      <p:sp>
        <p:nvSpPr>
          <p:cNvPr id="8" name="TextBox 7">
            <a:extLst>
              <a:ext uri="{FF2B5EF4-FFF2-40B4-BE49-F238E27FC236}">
                <a16:creationId xmlns:a16="http://schemas.microsoft.com/office/drawing/2014/main" id="{D5BF2BE6-4C15-1B37-006A-3ADC1F7489D0}"/>
              </a:ext>
            </a:extLst>
          </p:cNvPr>
          <p:cNvSpPr txBox="1"/>
          <p:nvPr/>
        </p:nvSpPr>
        <p:spPr>
          <a:xfrm>
            <a:off x="2952750" y="1685925"/>
            <a:ext cx="2085975" cy="1077216"/>
          </a:xfrm>
          <a:prstGeom prst="rect">
            <a:avLst/>
          </a:prstGeom>
          <a:ln/>
        </p:spPr>
        <p:style>
          <a:lnRef idx="1">
            <a:schemeClr val="accent1"/>
          </a:lnRef>
          <a:fillRef idx="2">
            <a:schemeClr val="accent1"/>
          </a:fillRef>
          <a:effectRef idx="1">
            <a:schemeClr val="accent1"/>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Calibri"/>
                <a:ea typeface="+mj-ea"/>
                <a:cs typeface="Calibri"/>
                <a:sym typeface="Calibri"/>
              </a:rPr>
              <a:t>TIMERS LOSE TIME</a:t>
            </a:r>
          </a:p>
        </p:txBody>
      </p:sp>
    </p:spTree>
    <p:extLst>
      <p:ext uri="{BB962C8B-B14F-4D97-AF65-F5344CB8AC3E}">
        <p14:creationId xmlns:p14="http://schemas.microsoft.com/office/powerpoint/2010/main" val="42252760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3A4FA5-0EC5-9B5D-4706-D6824A21AE9B}"/>
              </a:ext>
            </a:extLst>
          </p:cNvPr>
          <p:cNvPicPr>
            <a:picLocks noChangeAspect="1"/>
          </p:cNvPicPr>
          <p:nvPr/>
        </p:nvPicPr>
        <p:blipFill>
          <a:blip r:embed="rId3"/>
          <a:stretch>
            <a:fillRect/>
          </a:stretch>
        </p:blipFill>
        <p:spPr>
          <a:xfrm>
            <a:off x="370752" y="0"/>
            <a:ext cx="7616036" cy="6093689"/>
          </a:xfrm>
          <a:prstGeom prst="rect">
            <a:avLst/>
          </a:prstGeom>
        </p:spPr>
      </p:pic>
    </p:spTree>
    <p:extLst>
      <p:ext uri="{BB962C8B-B14F-4D97-AF65-F5344CB8AC3E}">
        <p14:creationId xmlns:p14="http://schemas.microsoft.com/office/powerpoint/2010/main" val="2914072344"/>
      </p:ext>
    </p:extLst>
  </p:cSld>
  <p:clrMapOvr>
    <a:masterClrMapping/>
  </p:clrMapOvr>
  <p:transition spd="med">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ogo&#10;&#10;Description automatically generated">
            <a:extLst>
              <a:ext uri="{FF2B5EF4-FFF2-40B4-BE49-F238E27FC236}">
                <a16:creationId xmlns:a16="http://schemas.microsoft.com/office/drawing/2014/main" id="{E67F3F6D-DCD6-F47E-585E-8AC4A7CC65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6219028"/>
            <a:ext cx="1886489" cy="429833"/>
          </a:xfrm>
          <a:prstGeom prst="rect">
            <a:avLst/>
          </a:prstGeom>
        </p:spPr>
      </p:pic>
      <p:sp>
        <p:nvSpPr>
          <p:cNvPr id="5" name="TextBox 4">
            <a:extLst>
              <a:ext uri="{FF2B5EF4-FFF2-40B4-BE49-F238E27FC236}">
                <a16:creationId xmlns:a16="http://schemas.microsoft.com/office/drawing/2014/main" id="{EF889C4C-8127-8839-893B-F8D1DBC89042}"/>
              </a:ext>
            </a:extLst>
          </p:cNvPr>
          <p:cNvSpPr txBox="1"/>
          <p:nvPr/>
        </p:nvSpPr>
        <p:spPr>
          <a:xfrm>
            <a:off x="2257673" y="209139"/>
            <a:ext cx="4572000" cy="1077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Calibri"/>
                <a:ea typeface="+mj-ea"/>
                <a:cs typeface="Calibri"/>
                <a:sym typeface="Calibri"/>
              </a:rPr>
              <a:t>Dollar Cost Averaging</a:t>
            </a:r>
          </a:p>
          <a:p>
            <a:pPr marL="0" marR="0" lvl="0" indent="0" algn="ctr" defTabSz="457200" rtl="0" eaLnBrk="1" fontAlgn="auto" latinLnBrk="0" hangingPunct="0">
              <a:lnSpc>
                <a:spcPct val="100000"/>
              </a:lnSpc>
              <a:spcBef>
                <a:spcPts val="0"/>
              </a:spcBef>
              <a:spcAft>
                <a:spcPts val="0"/>
              </a:spcAft>
              <a:buClrTx/>
              <a:buSzTx/>
              <a:buFontTx/>
              <a:buNone/>
              <a:tabLst/>
              <a:defRPr/>
            </a:pPr>
            <a:r>
              <a:rPr lang="en-US" sz="2800" b="1" dirty="0">
                <a:effectLst>
                  <a:outerShdw blurRad="38100" dist="38100" dir="2700000" algn="tl">
                    <a:srgbClr val="000000">
                      <a:alpha val="43137"/>
                    </a:srgbClr>
                  </a:outerShdw>
                </a:effectLst>
                <a:latin typeface="Calibri"/>
                <a:cs typeface="Calibri"/>
              </a:rPr>
              <a:t>Investing $300 a month</a:t>
            </a:r>
            <a:endParaRPr kumimoji="0" lang="en-US" sz="28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Calibri"/>
              <a:ea typeface="+mj-ea"/>
              <a:cs typeface="Calibri"/>
              <a:sym typeface="Calibri"/>
            </a:endParaRPr>
          </a:p>
        </p:txBody>
      </p:sp>
      <p:pic>
        <p:nvPicPr>
          <p:cNvPr id="8" name="Picture 7">
            <a:extLst>
              <a:ext uri="{FF2B5EF4-FFF2-40B4-BE49-F238E27FC236}">
                <a16:creationId xmlns:a16="http://schemas.microsoft.com/office/drawing/2014/main" id="{A2050480-2D1F-1120-BC40-36E31488801A}"/>
              </a:ext>
            </a:extLst>
          </p:cNvPr>
          <p:cNvPicPr>
            <a:picLocks noChangeAspect="1"/>
          </p:cNvPicPr>
          <p:nvPr/>
        </p:nvPicPr>
        <p:blipFill>
          <a:blip r:embed="rId4"/>
          <a:stretch>
            <a:fillRect/>
          </a:stretch>
        </p:blipFill>
        <p:spPr>
          <a:xfrm>
            <a:off x="0" y="1389918"/>
            <a:ext cx="9144000" cy="4725549"/>
          </a:xfrm>
          <a:prstGeom prst="rect">
            <a:avLst/>
          </a:prstGeom>
        </p:spPr>
      </p:pic>
      <p:sp>
        <p:nvSpPr>
          <p:cNvPr id="9" name="Oval 8">
            <a:extLst>
              <a:ext uri="{FF2B5EF4-FFF2-40B4-BE49-F238E27FC236}">
                <a16:creationId xmlns:a16="http://schemas.microsoft.com/office/drawing/2014/main" id="{1A3142C4-4F5C-4B5F-06AA-F2F35B6EF4A9}"/>
              </a:ext>
            </a:extLst>
          </p:cNvPr>
          <p:cNvSpPr/>
          <p:nvPr/>
        </p:nvSpPr>
        <p:spPr>
          <a:xfrm>
            <a:off x="2419350" y="742533"/>
            <a:ext cx="4219575" cy="647385"/>
          </a:xfrm>
          <a:prstGeom prst="ellipse">
            <a:avLst/>
          </a:prstGeom>
          <a:noFill/>
          <a:ln w="38100" cap="flat">
            <a:solidFill>
              <a:srgbClr val="C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69463978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1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ogo&#10;&#10;Description automatically generated">
            <a:extLst>
              <a:ext uri="{FF2B5EF4-FFF2-40B4-BE49-F238E27FC236}">
                <a16:creationId xmlns:a16="http://schemas.microsoft.com/office/drawing/2014/main" id="{3B9930F9-9264-EF3B-FE73-CB35C8EDDF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6219028"/>
            <a:ext cx="1886489" cy="429833"/>
          </a:xfrm>
          <a:prstGeom prst="rect">
            <a:avLst/>
          </a:prstGeom>
        </p:spPr>
      </p:pic>
      <p:sp>
        <p:nvSpPr>
          <p:cNvPr id="5" name="TextBox 4">
            <a:extLst>
              <a:ext uri="{FF2B5EF4-FFF2-40B4-BE49-F238E27FC236}">
                <a16:creationId xmlns:a16="http://schemas.microsoft.com/office/drawing/2014/main" id="{EF413894-E450-D8AA-D469-F0F73D42E93C}"/>
              </a:ext>
            </a:extLst>
          </p:cNvPr>
          <p:cNvSpPr txBox="1"/>
          <p:nvPr/>
        </p:nvSpPr>
        <p:spPr>
          <a:xfrm>
            <a:off x="381000" y="286878"/>
            <a:ext cx="7990114" cy="1323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Calibri"/>
                <a:ea typeface="+mj-ea"/>
                <a:cs typeface="Calibri"/>
                <a:sym typeface="Calibri"/>
              </a:rPr>
              <a:t>As You Make Your Monthly Payments, Your Portfolio Goes Up</a:t>
            </a:r>
          </a:p>
        </p:txBody>
      </p:sp>
      <p:pic>
        <p:nvPicPr>
          <p:cNvPr id="6" name="Picture 5">
            <a:extLst>
              <a:ext uri="{FF2B5EF4-FFF2-40B4-BE49-F238E27FC236}">
                <a16:creationId xmlns:a16="http://schemas.microsoft.com/office/drawing/2014/main" id="{E34209FC-B824-860E-20FC-90B24778A675}"/>
              </a:ext>
            </a:extLst>
          </p:cNvPr>
          <p:cNvPicPr>
            <a:picLocks noChangeAspect="1"/>
          </p:cNvPicPr>
          <p:nvPr/>
        </p:nvPicPr>
        <p:blipFill rotWithShape="1">
          <a:blip r:embed="rId4"/>
          <a:srcRect t="24616" r="2139" b="1992"/>
          <a:stretch/>
        </p:blipFill>
        <p:spPr>
          <a:xfrm>
            <a:off x="824787" y="2133599"/>
            <a:ext cx="7494426" cy="31659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71385399"/>
      </p:ext>
    </p:extLst>
  </p:cSld>
  <p:clrMapOvr>
    <a:masterClrMapping/>
  </p:clrMapOvr>
  <p:transition spd="med">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42" name="July 6 Webinar Slides (3).png" descr="July 6 Webinar Slides (3).png"/>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6543" name="TextBox 1"/>
          <p:cNvSpPr txBox="1"/>
          <p:nvPr/>
        </p:nvSpPr>
        <p:spPr>
          <a:xfrm>
            <a:off x="879538" y="120105"/>
            <a:ext cx="7638142" cy="584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3200" b="1">
                <a:latin typeface="+mj-lt"/>
                <a:ea typeface="+mj-ea"/>
                <a:cs typeface="+mj-cs"/>
                <a:sym typeface="Calibri"/>
              </a:defRPr>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sz="3200" b="1" i="0" u="none" strike="noStrike" kern="0" cap="none" spc="0" normalizeH="0" baseline="0" noProof="0" dirty="0">
                <a:ln>
                  <a:noFill/>
                </a:ln>
                <a:solidFill>
                  <a:srgbClr val="000000"/>
                </a:solidFill>
                <a:effectLst/>
                <a:uLnTx/>
                <a:uFillTx/>
                <a:latin typeface="Calibri"/>
                <a:cs typeface="Calibri"/>
                <a:sym typeface="Calibri"/>
              </a:rPr>
              <a:t>4 Ways </a:t>
            </a:r>
            <a:r>
              <a:rPr kumimoji="0" lang="en-US" sz="3200" b="1" i="0" u="none" strike="noStrike" kern="0" cap="none" spc="0" normalizeH="0" baseline="0" noProof="0" dirty="0">
                <a:ln>
                  <a:noFill/>
                </a:ln>
                <a:solidFill>
                  <a:srgbClr val="000000"/>
                </a:solidFill>
                <a:effectLst/>
                <a:uLnTx/>
                <a:uFillTx/>
                <a:latin typeface="Calibri"/>
                <a:cs typeface="Calibri"/>
                <a:sym typeface="Calibri"/>
              </a:rPr>
              <a:t>To Build Wealth in </a:t>
            </a:r>
            <a:r>
              <a:rPr kumimoji="0" sz="3200" b="1" i="0" u="none" strike="noStrike" kern="0" cap="none" spc="0" normalizeH="0" baseline="0" noProof="0" dirty="0">
                <a:ln>
                  <a:noFill/>
                </a:ln>
                <a:solidFill>
                  <a:srgbClr val="000000"/>
                </a:solidFill>
                <a:effectLst/>
                <a:uLnTx/>
                <a:uFillTx/>
                <a:latin typeface="Calibri"/>
                <a:cs typeface="Calibri"/>
                <a:sym typeface="Calibri"/>
              </a:rPr>
              <a:t>Real Estate</a:t>
            </a:r>
          </a:p>
        </p:txBody>
      </p:sp>
      <p:sp>
        <p:nvSpPr>
          <p:cNvPr id="6544" name="TextBox 1"/>
          <p:cNvSpPr txBox="1"/>
          <p:nvPr/>
        </p:nvSpPr>
        <p:spPr>
          <a:xfrm>
            <a:off x="623336" y="2784169"/>
            <a:ext cx="2440411" cy="5867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3200" b="1">
                <a:latin typeface="+mj-lt"/>
                <a:ea typeface="+mj-ea"/>
                <a:cs typeface="+mj-cs"/>
                <a:sym typeface="Calibri"/>
              </a:defRPr>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sz="3200" b="1" i="0" u="none" strike="noStrike" kern="0" cap="none" spc="0" normalizeH="0" baseline="0" noProof="0" dirty="0">
                <a:ln>
                  <a:noFill/>
                </a:ln>
                <a:solidFill>
                  <a:srgbClr val="000000"/>
                </a:solidFill>
                <a:effectLst/>
                <a:uLnTx/>
                <a:uFillTx/>
                <a:latin typeface="Calibri"/>
                <a:cs typeface="Calibri"/>
                <a:sym typeface="Calibri"/>
              </a:rPr>
              <a:t>Appreciation</a:t>
            </a:r>
          </a:p>
        </p:txBody>
      </p:sp>
      <p:sp>
        <p:nvSpPr>
          <p:cNvPr id="6545" name="TextBox 1"/>
          <p:cNvSpPr txBox="1"/>
          <p:nvPr/>
        </p:nvSpPr>
        <p:spPr>
          <a:xfrm>
            <a:off x="623336" y="5686082"/>
            <a:ext cx="2440411" cy="5867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3200" b="1">
                <a:latin typeface="+mj-lt"/>
                <a:ea typeface="+mj-ea"/>
                <a:cs typeface="+mj-cs"/>
                <a:sym typeface="Calibri"/>
              </a:defRPr>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sz="3200" b="1" i="0" u="none" strike="noStrike" kern="0" cap="none" spc="0" normalizeH="0" baseline="0" noProof="0">
                <a:ln>
                  <a:noFill/>
                </a:ln>
                <a:solidFill>
                  <a:srgbClr val="000000"/>
                </a:solidFill>
                <a:effectLst/>
                <a:uLnTx/>
                <a:uFillTx/>
                <a:latin typeface="Calibri"/>
                <a:cs typeface="Calibri"/>
                <a:sym typeface="Calibri"/>
              </a:rPr>
              <a:t>Tax Savings</a:t>
            </a:r>
          </a:p>
        </p:txBody>
      </p:sp>
      <p:sp>
        <p:nvSpPr>
          <p:cNvPr id="6546" name="TextBox 1"/>
          <p:cNvSpPr txBox="1"/>
          <p:nvPr/>
        </p:nvSpPr>
        <p:spPr>
          <a:xfrm>
            <a:off x="5501133" y="2784169"/>
            <a:ext cx="2869452" cy="5867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3200" b="1">
                <a:latin typeface="+mj-lt"/>
                <a:ea typeface="+mj-ea"/>
                <a:cs typeface="+mj-cs"/>
                <a:sym typeface="Calibri"/>
              </a:defRPr>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sz="3200" b="1" i="0" u="none" strike="noStrike" kern="0" cap="none" spc="0" normalizeH="0" baseline="0" noProof="0">
                <a:ln>
                  <a:noFill/>
                </a:ln>
                <a:solidFill>
                  <a:srgbClr val="000000"/>
                </a:solidFill>
                <a:effectLst/>
                <a:uLnTx/>
                <a:uFillTx/>
                <a:latin typeface="Calibri"/>
                <a:cs typeface="Calibri"/>
                <a:sym typeface="Calibri"/>
              </a:rPr>
              <a:t>Debt Reduction</a:t>
            </a:r>
          </a:p>
        </p:txBody>
      </p:sp>
      <p:sp>
        <p:nvSpPr>
          <p:cNvPr id="6547" name="TextBox 1"/>
          <p:cNvSpPr txBox="1"/>
          <p:nvPr/>
        </p:nvSpPr>
        <p:spPr>
          <a:xfrm>
            <a:off x="4170601" y="5686082"/>
            <a:ext cx="4490841" cy="5867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3200" b="1">
                <a:latin typeface="+mj-lt"/>
                <a:ea typeface="+mj-ea"/>
                <a:cs typeface="+mj-cs"/>
                <a:sym typeface="Calibri"/>
              </a:defRPr>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sz="3200" b="1" i="0" u="none" strike="noStrike" kern="0" cap="none" spc="0" normalizeH="0" baseline="0" noProof="0">
                <a:ln>
                  <a:noFill/>
                </a:ln>
                <a:solidFill>
                  <a:srgbClr val="000000"/>
                </a:solidFill>
                <a:effectLst/>
                <a:uLnTx/>
                <a:uFillTx/>
                <a:latin typeface="Calibri"/>
                <a:cs typeface="Calibri"/>
                <a:sym typeface="Calibri"/>
              </a:rPr>
              <a:t>Security (It’s Your Home)</a:t>
            </a:r>
          </a:p>
        </p:txBody>
      </p:sp>
      <p:pic>
        <p:nvPicPr>
          <p:cNvPr id="6549" name="Power Agent White Horizontal.png" descr="Power Agent White Horizontal.png"/>
          <p:cNvPicPr>
            <a:picLocks noChangeAspect="1"/>
          </p:cNvPicPr>
          <p:nvPr/>
        </p:nvPicPr>
        <p:blipFill>
          <a:blip r:embed="rId3"/>
          <a:srcRect t="81" b="81"/>
          <a:stretch>
            <a:fillRect/>
          </a:stretch>
        </p:blipFill>
        <p:spPr>
          <a:xfrm>
            <a:off x="235647" y="6353175"/>
            <a:ext cx="1600991" cy="36478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cover dir="lu"/>
      </p:transition>
    </mc:Choice>
    <mc:Fallback xmlns="" xmlns:m="http://schemas.openxmlformats.org/officeDocument/2006/math" xmlns:a14="http://schemas.microsoft.com/office/drawing/2010/main">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544"/>
                                        </p:tgtEl>
                                        <p:attrNameLst>
                                          <p:attrName>style.visibility</p:attrName>
                                        </p:attrNameLst>
                                      </p:cBhvr>
                                      <p:to>
                                        <p:strVal val="visible"/>
                                      </p:to>
                                    </p:set>
                                    <p:animEffect transition="in" filter="fade">
                                      <p:cBhvr>
                                        <p:cTn id="7" dur="500"/>
                                        <p:tgtEl>
                                          <p:spTgt spid="65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546"/>
                                        </p:tgtEl>
                                        <p:attrNameLst>
                                          <p:attrName>style.visibility</p:attrName>
                                        </p:attrNameLst>
                                      </p:cBhvr>
                                      <p:to>
                                        <p:strVal val="visible"/>
                                      </p:to>
                                    </p:set>
                                    <p:animEffect transition="in" filter="fade">
                                      <p:cBhvr>
                                        <p:cTn id="12" dur="500"/>
                                        <p:tgtEl>
                                          <p:spTgt spid="654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545"/>
                                        </p:tgtEl>
                                        <p:attrNameLst>
                                          <p:attrName>style.visibility</p:attrName>
                                        </p:attrNameLst>
                                      </p:cBhvr>
                                      <p:to>
                                        <p:strVal val="visible"/>
                                      </p:to>
                                    </p:set>
                                    <p:animEffect transition="in" filter="fade">
                                      <p:cBhvr>
                                        <p:cTn id="17" dur="500"/>
                                        <p:tgtEl>
                                          <p:spTgt spid="654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547"/>
                                        </p:tgtEl>
                                        <p:attrNameLst>
                                          <p:attrName>style.visibility</p:attrName>
                                        </p:attrNameLst>
                                      </p:cBhvr>
                                      <p:to>
                                        <p:strVal val="visible"/>
                                      </p:to>
                                    </p:set>
                                    <p:animEffect transition="in" filter="fade">
                                      <p:cBhvr>
                                        <p:cTn id="22" dur="500"/>
                                        <p:tgtEl>
                                          <p:spTgt spid="65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44" grpId="0" animBg="1"/>
      <p:bldP spid="6545" grpId="0" animBg="1"/>
      <p:bldP spid="6546" grpId="0" animBg="1"/>
      <p:bldP spid="654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DE0E5"/>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51FF31-B9C6-36B9-4343-CB326CE6F0C1}"/>
              </a:ext>
            </a:extLst>
          </p:cNvPr>
          <p:cNvPicPr>
            <a:picLocks noChangeAspect="1"/>
          </p:cNvPicPr>
          <p:nvPr/>
        </p:nvPicPr>
        <p:blipFill rotWithShape="1">
          <a:blip r:embed="rId3"/>
          <a:srcRect t="9230" r="3955"/>
          <a:stretch/>
        </p:blipFill>
        <p:spPr>
          <a:xfrm>
            <a:off x="532949" y="272142"/>
            <a:ext cx="8078102" cy="5725887"/>
          </a:xfrm>
          <a:prstGeom prst="rect">
            <a:avLst/>
          </a:prstGeom>
        </p:spPr>
      </p:pic>
    </p:spTree>
    <p:extLst>
      <p:ext uri="{BB962C8B-B14F-4D97-AF65-F5344CB8AC3E}">
        <p14:creationId xmlns:p14="http://schemas.microsoft.com/office/powerpoint/2010/main" val="2584320483"/>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8C669E-6416-879A-497B-EF7102018C21}"/>
              </a:ext>
            </a:extLst>
          </p:cNvPr>
          <p:cNvPicPr>
            <a:picLocks noChangeAspect="1"/>
          </p:cNvPicPr>
          <p:nvPr/>
        </p:nvPicPr>
        <p:blipFill>
          <a:blip r:embed="rId3"/>
          <a:stretch>
            <a:fillRect/>
          </a:stretch>
        </p:blipFill>
        <p:spPr>
          <a:xfrm>
            <a:off x="333173" y="-128475"/>
            <a:ext cx="2790825" cy="1714500"/>
          </a:xfrm>
          <a:prstGeom prst="rect">
            <a:avLst/>
          </a:prstGeom>
        </p:spPr>
      </p:pic>
      <p:pic>
        <p:nvPicPr>
          <p:cNvPr id="5" name="Picture 4">
            <a:extLst>
              <a:ext uri="{FF2B5EF4-FFF2-40B4-BE49-F238E27FC236}">
                <a16:creationId xmlns:a16="http://schemas.microsoft.com/office/drawing/2014/main" id="{81D7AE53-0D45-16C7-2561-A7AC530A1D8C}"/>
              </a:ext>
            </a:extLst>
          </p:cNvPr>
          <p:cNvPicPr>
            <a:picLocks noChangeAspect="1"/>
          </p:cNvPicPr>
          <p:nvPr/>
        </p:nvPicPr>
        <p:blipFill rotWithShape="1">
          <a:blip r:embed="rId4"/>
          <a:srcRect t="22963" b="25649"/>
          <a:stretch/>
        </p:blipFill>
        <p:spPr>
          <a:xfrm>
            <a:off x="5286582" y="2056616"/>
            <a:ext cx="2976493" cy="1529566"/>
          </a:xfrm>
          <a:prstGeom prst="rect">
            <a:avLst/>
          </a:prstGeom>
        </p:spPr>
      </p:pic>
      <p:sp>
        <p:nvSpPr>
          <p:cNvPr id="15" name="TextBox 14">
            <a:extLst>
              <a:ext uri="{FF2B5EF4-FFF2-40B4-BE49-F238E27FC236}">
                <a16:creationId xmlns:a16="http://schemas.microsoft.com/office/drawing/2014/main" id="{C1A40A47-CD84-3A68-774D-F114ECCEFDD1}"/>
              </a:ext>
            </a:extLst>
          </p:cNvPr>
          <p:cNvSpPr txBox="1"/>
          <p:nvPr/>
        </p:nvSpPr>
        <p:spPr>
          <a:xfrm>
            <a:off x="3397385" y="387225"/>
            <a:ext cx="5413442" cy="1077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457200" rtl="0" eaLnBrk="1" fontAlgn="base" latinLnBrk="0" hangingPunct="0">
              <a:lnSpc>
                <a:spcPct val="100000"/>
              </a:lnSpc>
              <a:spcBef>
                <a:spcPts val="0"/>
              </a:spcBef>
              <a:spcAft>
                <a:spcPts val="0"/>
              </a:spcAft>
              <a:buClrTx/>
              <a:buSzTx/>
              <a:buFontTx/>
              <a:buNone/>
              <a:tabLst/>
              <a:defRPr/>
            </a:pPr>
            <a:r>
              <a:rPr kumimoji="0" lang="en-US" sz="3200" i="0" u="none" strike="noStrike" kern="0" cap="none" spc="100" normalizeH="0" baseline="0" noProof="0" dirty="0">
                <a:ln>
                  <a:noFill/>
                </a:ln>
                <a:solidFill>
                  <a:srgbClr val="000000"/>
                </a:solidFill>
                <a:effectLst/>
                <a:uLnTx/>
                <a:uFillTx/>
                <a:latin typeface="Headline One" panose="00000400000000000000" pitchFamily="2" charset="0"/>
                <a:cs typeface="Calibri"/>
                <a:sym typeface="Calibri"/>
              </a:rPr>
              <a:t>Sales declines, price drops and the return of buyer </a:t>
            </a:r>
            <a:r>
              <a:rPr kumimoji="0" lang="en-US" sz="3200" i="0" u="none" strike="noStrike" kern="0" cap="none" spc="100" normalizeH="0" baseline="0" noProof="0" dirty="0">
                <a:ln>
                  <a:noFill/>
                </a:ln>
                <a:solidFill>
                  <a:srgbClr val="000000"/>
                </a:solidFill>
                <a:effectLst/>
                <a:uLnTx/>
                <a:uFillTx/>
                <a:latin typeface="Headline One" panose="00000400000000000000" pitchFamily="2" charset="0"/>
                <a:cs typeface="Calibri" panose="020F0502020204030204" pitchFamily="34" charset="0"/>
                <a:sym typeface="Calibri"/>
              </a:rPr>
              <a:t>incentives</a:t>
            </a:r>
            <a:r>
              <a:rPr kumimoji="0" lang="en-US" sz="3200" i="0" u="none" strike="noStrike" kern="0" cap="none" spc="100" normalizeH="0" baseline="0" noProof="0" dirty="0">
                <a:ln>
                  <a:noFill/>
                </a:ln>
                <a:solidFill>
                  <a:srgbClr val="000000"/>
                </a:solidFill>
                <a:effectLst/>
                <a:uLnTx/>
                <a:uFillTx/>
                <a:latin typeface="Headline One" panose="00000400000000000000" pitchFamily="2" charset="0"/>
                <a:cs typeface="Calibri"/>
                <a:sym typeface="Calibri"/>
              </a:rPr>
              <a:t>: Oh my! </a:t>
            </a:r>
          </a:p>
        </p:txBody>
      </p:sp>
      <p:sp>
        <p:nvSpPr>
          <p:cNvPr id="17" name="TextBox 16">
            <a:extLst>
              <a:ext uri="{FF2B5EF4-FFF2-40B4-BE49-F238E27FC236}">
                <a16:creationId xmlns:a16="http://schemas.microsoft.com/office/drawing/2014/main" id="{C82BC1B4-45E4-778B-C6CA-1FB9960A9F9D}"/>
              </a:ext>
            </a:extLst>
          </p:cNvPr>
          <p:cNvSpPr txBox="1"/>
          <p:nvPr/>
        </p:nvSpPr>
        <p:spPr>
          <a:xfrm>
            <a:off x="505838" y="2056616"/>
            <a:ext cx="4893635" cy="1354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457200" rtl="0" eaLnBrk="1" fontAlgn="base"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a:sym typeface="Calibri"/>
              </a:rPr>
              <a:t> </a:t>
            </a:r>
            <a:endParaRPr kumimoji="0" lang="en-US" sz="1800" b="0" i="0" u="none" strike="noStrike" kern="0" cap="none" spc="0" normalizeH="0" baseline="0" noProof="0" dirty="0">
              <a:ln>
                <a:noFill/>
              </a:ln>
              <a:solidFill>
                <a:srgbClr val="000000"/>
              </a:solidFill>
              <a:effectLst/>
              <a:uLnTx/>
              <a:uFillTx/>
              <a:latin typeface="Segoe UI" panose="020B0502040204020203" pitchFamily="34" charset="0"/>
              <a:cs typeface="Calibri"/>
              <a:sym typeface="Calibri"/>
            </a:endParaRPr>
          </a:p>
          <a:p>
            <a:pPr marL="0" marR="0" lvl="0" indent="0" algn="l" defTabSz="457200" rtl="0" eaLnBrk="1" fontAlgn="base" latinLnBrk="0" hangingPunct="0">
              <a:lnSpc>
                <a:spcPct val="100000"/>
              </a:lnSpc>
              <a:spcBef>
                <a:spcPts val="0"/>
              </a:spcBef>
              <a:spcAft>
                <a:spcPts val="0"/>
              </a:spcAft>
              <a:buClrTx/>
              <a:buSzTx/>
              <a:buFontTx/>
              <a:buNone/>
              <a:tabLst/>
              <a:defRPr/>
            </a:pPr>
            <a:r>
              <a:rPr kumimoji="0" lang="en-US" sz="3200" i="0" u="none" strike="noStrike" kern="0" cap="none" spc="100" normalizeH="0" baseline="0" noProof="0" dirty="0">
                <a:ln>
                  <a:noFill/>
                </a:ln>
                <a:solidFill>
                  <a:srgbClr val="000000"/>
                </a:solidFill>
                <a:effectLst/>
                <a:uLnTx/>
                <a:uFillTx/>
                <a:latin typeface="Headline One" panose="00000400000000000000" pitchFamily="2" charset="0"/>
                <a:cs typeface="Calibri"/>
                <a:sym typeface="Calibri"/>
              </a:rPr>
              <a:t>Real Estate Expert Predicts Price Declines by Summer 2022 </a:t>
            </a:r>
          </a:p>
        </p:txBody>
      </p:sp>
      <p:sp>
        <p:nvSpPr>
          <p:cNvPr id="19" name="TextBox 18">
            <a:extLst>
              <a:ext uri="{FF2B5EF4-FFF2-40B4-BE49-F238E27FC236}">
                <a16:creationId xmlns:a16="http://schemas.microsoft.com/office/drawing/2014/main" id="{F256297A-9CCC-B6A8-5C05-2FC74BD79A67}"/>
              </a:ext>
            </a:extLst>
          </p:cNvPr>
          <p:cNvSpPr txBox="1"/>
          <p:nvPr/>
        </p:nvSpPr>
        <p:spPr>
          <a:xfrm>
            <a:off x="4819483" y="4260344"/>
            <a:ext cx="4246696"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marL="0" marR="0" lvl="0" indent="0" algn="l" defTabSz="457200" rtl="0" eaLnBrk="1" fontAlgn="base" latinLnBrk="0" hangingPunct="0">
              <a:lnSpc>
                <a:spcPct val="100000"/>
              </a:lnSpc>
              <a:spcBef>
                <a:spcPts val="0"/>
              </a:spcBef>
              <a:spcAft>
                <a:spcPts val="0"/>
              </a:spcAft>
              <a:buClrTx/>
              <a:buSzTx/>
              <a:buFontTx/>
              <a:buNone/>
              <a:tabLst/>
              <a:defRPr/>
            </a:pPr>
            <a:r>
              <a:rPr kumimoji="0" lang="en-US" sz="2400" i="0" u="none" strike="noStrike" kern="0" cap="none" spc="100" normalizeH="0" baseline="0" noProof="0" dirty="0">
                <a:ln>
                  <a:noFill/>
                </a:ln>
                <a:solidFill>
                  <a:srgbClr val="000000"/>
                </a:solidFill>
                <a:effectLst/>
                <a:uLnTx/>
                <a:uFillTx/>
                <a:latin typeface="Headline One"/>
                <a:cs typeface="Calibri"/>
                <a:sym typeface="Calibri"/>
              </a:rPr>
              <a:t>Mortgage rates hit 6.3%</a:t>
            </a:r>
            <a:endParaRPr lang="en-US" sz="2400" i="0" u="none" strike="noStrike" kern="0" cap="none" spc="100" normalizeH="0" baseline="0" noProof="0" dirty="0">
              <a:ln>
                <a:noFill/>
              </a:ln>
              <a:solidFill>
                <a:srgbClr val="000000"/>
              </a:solidFill>
              <a:effectLst/>
              <a:uLnTx/>
              <a:uFillTx/>
              <a:latin typeface="Headline One"/>
              <a:cs typeface="Calibri"/>
            </a:endParaRPr>
          </a:p>
          <a:p>
            <a:pPr marL="0" marR="0" lvl="0" indent="0" algn="l" defTabSz="457200" rtl="0" eaLnBrk="1" fontAlgn="base" latinLnBrk="0" hangingPunct="0">
              <a:lnSpc>
                <a:spcPct val="100000"/>
              </a:lnSpc>
              <a:spcBef>
                <a:spcPts val="0"/>
              </a:spcBef>
              <a:spcAft>
                <a:spcPts val="0"/>
              </a:spcAft>
              <a:buClrTx/>
              <a:buSzTx/>
              <a:buFontTx/>
              <a:buNone/>
              <a:tabLst/>
              <a:defRPr/>
            </a:pPr>
            <a:r>
              <a:rPr kumimoji="0" lang="en-US" sz="2400" i="0" u="none" strike="noStrike" kern="0" cap="none" spc="100" normalizeH="0" baseline="0" noProof="0" dirty="0">
                <a:ln>
                  <a:noFill/>
                </a:ln>
                <a:solidFill>
                  <a:srgbClr val="000000"/>
                </a:solidFill>
                <a:effectLst/>
                <a:uLnTx/>
                <a:uFillTx/>
                <a:latin typeface="Headline One"/>
                <a:cs typeface="Calibri"/>
                <a:sym typeface="Calibri"/>
              </a:rPr>
              <a:t>the real cost to buy a house has officially spiked over 50% in just 6 months </a:t>
            </a:r>
            <a:endParaRPr lang="en-US" sz="2400" i="0" u="none" strike="noStrike" kern="0" cap="none" spc="100" normalizeH="0" baseline="0" noProof="0" dirty="0">
              <a:ln>
                <a:noFill/>
              </a:ln>
              <a:solidFill>
                <a:srgbClr val="000000"/>
              </a:solidFill>
              <a:effectLst/>
              <a:uLnTx/>
              <a:uFillTx/>
              <a:latin typeface="Headline One"/>
              <a:cs typeface="Calibri"/>
            </a:endParaRPr>
          </a:p>
        </p:txBody>
      </p:sp>
      <p:pic>
        <p:nvPicPr>
          <p:cNvPr id="20" name="Picture 19">
            <a:extLst>
              <a:ext uri="{FF2B5EF4-FFF2-40B4-BE49-F238E27FC236}">
                <a16:creationId xmlns:a16="http://schemas.microsoft.com/office/drawing/2014/main" id="{7D65498D-2577-424F-05CA-4334952B37E4}"/>
              </a:ext>
            </a:extLst>
          </p:cNvPr>
          <p:cNvPicPr>
            <a:picLocks noChangeAspect="1"/>
          </p:cNvPicPr>
          <p:nvPr/>
        </p:nvPicPr>
        <p:blipFill>
          <a:blip r:embed="rId5"/>
          <a:stretch>
            <a:fillRect/>
          </a:stretch>
        </p:blipFill>
        <p:spPr>
          <a:xfrm>
            <a:off x="333173" y="4258892"/>
            <a:ext cx="4046706" cy="1089133"/>
          </a:xfrm>
          <a:prstGeom prst="rect">
            <a:avLst/>
          </a:prstGeom>
        </p:spPr>
      </p:pic>
      <p:pic>
        <p:nvPicPr>
          <p:cNvPr id="12" name="Picture 11" descr="A picture containing text, clipart&#10;&#10;Description automatically generated">
            <a:extLst>
              <a:ext uri="{FF2B5EF4-FFF2-40B4-BE49-F238E27FC236}">
                <a16:creationId xmlns:a16="http://schemas.microsoft.com/office/drawing/2014/main" id="{AC2C8778-9FD4-6241-A8AB-29700E61570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8667" y="6216394"/>
            <a:ext cx="1659466" cy="434780"/>
          </a:xfrm>
          <a:prstGeom prst="rect">
            <a:avLst/>
          </a:prstGeom>
        </p:spPr>
      </p:pic>
      <p:pic>
        <p:nvPicPr>
          <p:cNvPr id="14" name="Picture 13" descr="Text, logo&#10;&#10;Description automatically generated">
            <a:extLst>
              <a:ext uri="{FF2B5EF4-FFF2-40B4-BE49-F238E27FC236}">
                <a16:creationId xmlns:a16="http://schemas.microsoft.com/office/drawing/2014/main" id="{3DAFE1ED-7028-9E3C-A028-D5A1F7994DD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1000" y="6219028"/>
            <a:ext cx="1886489" cy="42983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DB64A9-BB78-7FAC-BC71-6AAFA9933AA8}"/>
              </a:ext>
            </a:extLst>
          </p:cNvPr>
          <p:cNvPicPr>
            <a:picLocks noChangeAspect="1"/>
          </p:cNvPicPr>
          <p:nvPr/>
        </p:nvPicPr>
        <p:blipFill rotWithShape="1">
          <a:blip r:embed="rId3"/>
          <a:srcRect t="11788"/>
          <a:stretch/>
        </p:blipFill>
        <p:spPr>
          <a:xfrm>
            <a:off x="923925" y="1422371"/>
            <a:ext cx="6820478" cy="46956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3641C8CB-CDCC-E8D8-4195-DBF9D65E25A8}"/>
              </a:ext>
            </a:extLst>
          </p:cNvPr>
          <p:cNvSpPr txBox="1"/>
          <p:nvPr/>
        </p:nvSpPr>
        <p:spPr>
          <a:xfrm>
            <a:off x="819150" y="885505"/>
            <a:ext cx="7200899"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cs typeface="Calibri"/>
                <a:sym typeface="Calibri"/>
              </a:rPr>
              <a:t>Housing Prices Outpace Inflation by 150% Since 1970</a:t>
            </a:r>
          </a:p>
        </p:txBody>
      </p:sp>
      <p:sp>
        <p:nvSpPr>
          <p:cNvPr id="7" name="TextBox 6">
            <a:extLst>
              <a:ext uri="{FF2B5EF4-FFF2-40B4-BE49-F238E27FC236}">
                <a16:creationId xmlns:a16="http://schemas.microsoft.com/office/drawing/2014/main" id="{87BB70B5-4988-562D-239A-D82824B4C8E3}"/>
              </a:ext>
            </a:extLst>
          </p:cNvPr>
          <p:cNvSpPr txBox="1"/>
          <p:nvPr/>
        </p:nvSpPr>
        <p:spPr>
          <a:xfrm>
            <a:off x="1613808" y="1581150"/>
            <a:ext cx="3748767" cy="2031325"/>
          </a:xfrm>
          <a:prstGeom prst="rect">
            <a:avLst/>
          </a:prstGeom>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wrap="square">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1152B"/>
                </a:solidFill>
                <a:effectLst/>
                <a:uLnTx/>
                <a:uFillTx/>
                <a:latin typeface="Arial" panose="020B0604020202020204" pitchFamily="34" charset="0"/>
                <a:sym typeface="Calibri"/>
              </a:rPr>
              <a:t>Home prices over the last five decades beat inflation by 150% since 1970. </a:t>
            </a:r>
            <a:r>
              <a:rPr kumimoji="0" lang="en-US" sz="1800" b="1" i="0" u="none" strike="noStrike" kern="0" cap="none" spc="0" normalizeH="0" baseline="0" noProof="0" dirty="0">
                <a:ln>
                  <a:noFill/>
                </a:ln>
                <a:solidFill>
                  <a:srgbClr val="01152B"/>
                </a:solidFill>
                <a:effectLst/>
                <a:uLnTx/>
                <a:uFillTx/>
                <a:latin typeface="Arial" panose="020B0604020202020204" pitchFamily="34" charset="0"/>
                <a:sym typeface="Calibri"/>
              </a:rPr>
              <a:t>In fact, if home prices grew at the same rate as inflation since 1970, the median home price today would be just $177,788 – rather than $408,100.</a:t>
            </a:r>
            <a:endParaRPr kumimoji="0" lang="en-US" sz="1800" b="0" i="0" u="none" strike="noStrike" kern="0" cap="none" spc="0" normalizeH="0" baseline="0" noProof="0" dirty="0">
              <a:ln>
                <a:noFill/>
              </a:ln>
              <a:solidFill>
                <a:srgbClr val="000000"/>
              </a:solidFill>
              <a:effectLst/>
              <a:uLnTx/>
              <a:uFillTx/>
              <a:latin typeface="Helvetica"/>
              <a:sym typeface="Calibri"/>
            </a:endParaRPr>
          </a:p>
        </p:txBody>
      </p:sp>
      <p:pic>
        <p:nvPicPr>
          <p:cNvPr id="4" name="Picture 3">
            <a:extLst>
              <a:ext uri="{FF2B5EF4-FFF2-40B4-BE49-F238E27FC236}">
                <a16:creationId xmlns:a16="http://schemas.microsoft.com/office/drawing/2014/main" id="{AE18FE57-0DC9-C613-3AAE-038E9419251E}"/>
              </a:ext>
            </a:extLst>
          </p:cNvPr>
          <p:cNvPicPr>
            <a:picLocks noChangeAspect="1"/>
          </p:cNvPicPr>
          <p:nvPr/>
        </p:nvPicPr>
        <p:blipFill>
          <a:blip r:embed="rId4"/>
          <a:stretch>
            <a:fillRect/>
          </a:stretch>
        </p:blipFill>
        <p:spPr>
          <a:xfrm>
            <a:off x="0" y="5766"/>
            <a:ext cx="9144000" cy="712206"/>
          </a:xfrm>
          <a:prstGeom prst="rect">
            <a:avLst/>
          </a:prstGeom>
        </p:spPr>
      </p:pic>
    </p:spTree>
    <p:extLst>
      <p:ext uri="{BB962C8B-B14F-4D97-AF65-F5344CB8AC3E}">
        <p14:creationId xmlns:p14="http://schemas.microsoft.com/office/powerpoint/2010/main" val="44860343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5154" name="Rectangle 2">
            <a:extLst>
              <a:ext uri="{FF2B5EF4-FFF2-40B4-BE49-F238E27FC236}">
                <a16:creationId xmlns:a16="http://schemas.microsoft.com/office/drawing/2014/main" id="{77381AB3-F45C-F50D-328E-9C583BA0C61E}"/>
              </a:ext>
            </a:extLst>
          </p:cNvPr>
          <p:cNvSpPr>
            <a:spLocks/>
          </p:cNvSpPr>
          <p:nvPr/>
        </p:nvSpPr>
        <p:spPr bwMode="auto">
          <a:xfrm>
            <a:off x="266700" y="816429"/>
            <a:ext cx="8191500" cy="5105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marL="153988">
              <a:defRPr sz="1200">
                <a:solidFill>
                  <a:schemeClr val="tx1"/>
                </a:solidFill>
                <a:latin typeface="Times New Roman" panose="02020603050405020304" pitchFamily="18" charset="0"/>
              </a:defRPr>
            </a:lvl1pPr>
            <a:lvl2pPr>
              <a:defRPr sz="1200">
                <a:solidFill>
                  <a:schemeClr val="tx1"/>
                </a:solidFill>
                <a:latin typeface="Times New Roman" panose="02020603050405020304" pitchFamily="18" charset="0"/>
              </a:defRPr>
            </a:lvl2pPr>
            <a:lvl3pPr>
              <a:defRPr sz="1200">
                <a:solidFill>
                  <a:schemeClr val="tx1"/>
                </a:solidFill>
                <a:latin typeface="Times New Roman" panose="02020603050405020304" pitchFamily="18" charset="0"/>
              </a:defRPr>
            </a:lvl3pPr>
            <a:lvl4pPr>
              <a:defRPr sz="1200">
                <a:solidFill>
                  <a:schemeClr val="tx1"/>
                </a:solidFill>
                <a:latin typeface="Times New Roman" panose="02020603050405020304" pitchFamily="18" charset="0"/>
              </a:defRPr>
            </a:lvl4pPr>
            <a:lvl5pPr>
              <a:defRPr sz="1200">
                <a:solidFill>
                  <a:schemeClr val="tx1"/>
                </a:solidFill>
                <a:latin typeface="Times New Roman" panose="02020603050405020304" pitchFamily="18" charset="0"/>
              </a:defRPr>
            </a:lvl5pPr>
            <a:lvl6pPr fontAlgn="base">
              <a:spcBef>
                <a:spcPct val="0"/>
              </a:spcBef>
              <a:spcAft>
                <a:spcPct val="0"/>
              </a:spcAft>
              <a:defRPr sz="1200">
                <a:solidFill>
                  <a:schemeClr val="tx1"/>
                </a:solidFill>
                <a:latin typeface="Times New Roman" panose="02020603050405020304" pitchFamily="18" charset="0"/>
              </a:defRPr>
            </a:lvl6pPr>
            <a:lvl7pPr fontAlgn="base">
              <a:spcBef>
                <a:spcPct val="0"/>
              </a:spcBef>
              <a:spcAft>
                <a:spcPct val="0"/>
              </a:spcAft>
              <a:defRPr sz="1200">
                <a:solidFill>
                  <a:schemeClr val="tx1"/>
                </a:solidFill>
                <a:latin typeface="Times New Roman" panose="02020603050405020304" pitchFamily="18" charset="0"/>
              </a:defRPr>
            </a:lvl7pPr>
            <a:lvl8pPr fontAlgn="base">
              <a:spcBef>
                <a:spcPct val="0"/>
              </a:spcBef>
              <a:spcAft>
                <a:spcPct val="0"/>
              </a:spcAft>
              <a:defRPr sz="1200">
                <a:solidFill>
                  <a:schemeClr val="tx1"/>
                </a:solidFill>
                <a:latin typeface="Times New Roman" panose="02020603050405020304" pitchFamily="18" charset="0"/>
              </a:defRPr>
            </a:lvl8pPr>
            <a:lvl9pPr fontAlgn="base">
              <a:spcBef>
                <a:spcPct val="0"/>
              </a:spcBef>
              <a:spcAft>
                <a:spcPct val="0"/>
              </a:spcAft>
              <a:defRPr sz="1200">
                <a:solidFill>
                  <a:schemeClr val="tx1"/>
                </a:solidFill>
                <a:latin typeface="Times New Roman" panose="02020603050405020304" pitchFamily="18" charset="0"/>
              </a:defRPr>
            </a:lvl9pPr>
          </a:lstStyle>
          <a:p>
            <a:pPr marL="153988" marR="0" lvl="0" indent="0" algn="ctr" defTabSz="914400" rtl="0" eaLnBrk="1" fontAlgn="base" latinLnBrk="0" hangingPunct="1">
              <a:lnSpc>
                <a:spcPct val="100000"/>
              </a:lnSpc>
              <a:spcBef>
                <a:spcPts val="1375"/>
              </a:spcBef>
              <a:spcAft>
                <a:spcPct val="0"/>
              </a:spcAft>
              <a:buClrTx/>
              <a:buSzTx/>
              <a:buFontTx/>
              <a:buNone/>
              <a:tabLst/>
              <a:defRPr/>
            </a:pPr>
            <a:r>
              <a:rPr kumimoji="0" lang="en-US" altLang="en-US" sz="7200" b="1" i="1"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sym typeface="Arial" panose="020B0604020202020204" pitchFamily="34" charset="0"/>
              </a:rPr>
              <a:t>“Should I wait for house prices to come down?”</a:t>
            </a:r>
          </a:p>
        </p:txBody>
      </p:sp>
    </p:spTree>
    <p:extLst>
      <p:ext uri="{BB962C8B-B14F-4D97-AF65-F5344CB8AC3E}">
        <p14:creationId xmlns:p14="http://schemas.microsoft.com/office/powerpoint/2010/main" val="1943309077"/>
      </p:ext>
    </p:extLst>
  </p:cSld>
  <p:clrMapOvr>
    <a:masterClrMapping/>
  </p:clrMapOvr>
  <p:transition>
    <p:cover dir="l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6C44AE-B3B0-761E-B457-E3F1A267E9F1}"/>
              </a:ext>
            </a:extLst>
          </p:cNvPr>
          <p:cNvPicPr>
            <a:picLocks noChangeAspect="1"/>
          </p:cNvPicPr>
          <p:nvPr/>
        </p:nvPicPr>
        <p:blipFill>
          <a:blip r:embed="rId3"/>
          <a:stretch>
            <a:fillRect/>
          </a:stretch>
        </p:blipFill>
        <p:spPr>
          <a:xfrm>
            <a:off x="6209006" y="0"/>
            <a:ext cx="2562583" cy="895475"/>
          </a:xfrm>
          <a:prstGeom prst="rect">
            <a:avLst/>
          </a:prstGeom>
        </p:spPr>
      </p:pic>
      <p:pic>
        <p:nvPicPr>
          <p:cNvPr id="6" name="Picture 5">
            <a:extLst>
              <a:ext uri="{FF2B5EF4-FFF2-40B4-BE49-F238E27FC236}">
                <a16:creationId xmlns:a16="http://schemas.microsoft.com/office/drawing/2014/main" id="{7A5CFD64-6D4C-CA55-FD29-C2174A4A33A1}"/>
              </a:ext>
            </a:extLst>
          </p:cNvPr>
          <p:cNvPicPr>
            <a:picLocks noChangeAspect="1"/>
          </p:cNvPicPr>
          <p:nvPr/>
        </p:nvPicPr>
        <p:blipFill>
          <a:blip r:embed="rId4"/>
          <a:stretch>
            <a:fillRect/>
          </a:stretch>
        </p:blipFill>
        <p:spPr>
          <a:xfrm>
            <a:off x="1035408" y="1171670"/>
            <a:ext cx="7490298" cy="4807100"/>
          </a:xfrm>
          <a:prstGeom prst="rect">
            <a:avLst/>
          </a:prstGeom>
        </p:spPr>
      </p:pic>
      <p:sp>
        <p:nvSpPr>
          <p:cNvPr id="5" name="TextBox 4">
            <a:extLst>
              <a:ext uri="{FF2B5EF4-FFF2-40B4-BE49-F238E27FC236}">
                <a16:creationId xmlns:a16="http://schemas.microsoft.com/office/drawing/2014/main" id="{BBE380F9-1CD8-092C-66B1-4DAB3C8E24DC}"/>
              </a:ext>
            </a:extLst>
          </p:cNvPr>
          <p:cNvSpPr txBox="1"/>
          <p:nvPr/>
        </p:nvSpPr>
        <p:spPr>
          <a:xfrm>
            <a:off x="618294" y="212143"/>
            <a:ext cx="5281763" cy="1077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141E28"/>
                </a:solidFill>
                <a:effectLst/>
                <a:uLnTx/>
                <a:uFillTx/>
                <a:latin typeface="Open Sans" panose="020B0606030504020204" pitchFamily="34" charset="0"/>
                <a:cs typeface="Calibri"/>
                <a:sym typeface="Calibri"/>
              </a:rPr>
              <a:t>Should I wait to for prices to come down?</a:t>
            </a:r>
            <a:endParaRPr kumimoji="0" lang="en-US" sz="2400"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7" name="TextBox 6">
            <a:extLst>
              <a:ext uri="{FF2B5EF4-FFF2-40B4-BE49-F238E27FC236}">
                <a16:creationId xmlns:a16="http://schemas.microsoft.com/office/drawing/2014/main" id="{FA9FB43E-6EED-451D-DE47-1BBDAF4F4AFF}"/>
              </a:ext>
            </a:extLst>
          </p:cNvPr>
          <p:cNvSpPr txBox="1"/>
          <p:nvPr/>
        </p:nvSpPr>
        <p:spPr>
          <a:xfrm>
            <a:off x="6361406" y="5964736"/>
            <a:ext cx="982369"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Source Sans Pro" panose="020B0503030403020204" pitchFamily="34" charset="0"/>
                <a:cs typeface="Calibri"/>
                <a:sym typeface="Calibri"/>
              </a:rPr>
              <a:t>April 2022 to</a:t>
            </a:r>
          </a:p>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Source Sans Pro" panose="020B0503030403020204" pitchFamily="34" charset="0"/>
                <a:cs typeface="Calibri"/>
                <a:sym typeface="Calibri"/>
              </a:rPr>
              <a:t>April 2023</a:t>
            </a:r>
            <a:endParaRPr kumimoji="0" lang="en-US" sz="1800"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8" name="TextBox 7">
            <a:extLst>
              <a:ext uri="{FF2B5EF4-FFF2-40B4-BE49-F238E27FC236}">
                <a16:creationId xmlns:a16="http://schemas.microsoft.com/office/drawing/2014/main" id="{ECAEE3F3-D21F-D35E-5B22-C5AF18BF8E0B}"/>
              </a:ext>
            </a:extLst>
          </p:cNvPr>
          <p:cNvSpPr txBox="1"/>
          <p:nvPr/>
        </p:nvSpPr>
        <p:spPr>
          <a:xfrm>
            <a:off x="5066006" y="5964736"/>
            <a:ext cx="982369"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Source Sans Pro" panose="020B0503030403020204" pitchFamily="34" charset="0"/>
                <a:cs typeface="Calibri"/>
                <a:sym typeface="Calibri"/>
              </a:rPr>
              <a:t>April 2022 to</a:t>
            </a:r>
          </a:p>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Source Sans Pro" panose="020B0503030403020204" pitchFamily="34" charset="0"/>
                <a:cs typeface="Calibri"/>
                <a:sym typeface="Calibri"/>
              </a:rPr>
              <a:t>May 2022</a:t>
            </a:r>
            <a:endParaRPr kumimoji="0" lang="en-US" sz="1800"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9" name="TextBox 8">
            <a:extLst>
              <a:ext uri="{FF2B5EF4-FFF2-40B4-BE49-F238E27FC236}">
                <a16:creationId xmlns:a16="http://schemas.microsoft.com/office/drawing/2014/main" id="{D58B32D7-3773-233F-ACE9-DBB401869418}"/>
              </a:ext>
            </a:extLst>
          </p:cNvPr>
          <p:cNvSpPr txBox="1"/>
          <p:nvPr/>
        </p:nvSpPr>
        <p:spPr>
          <a:xfrm>
            <a:off x="6361406" y="842633"/>
            <a:ext cx="2410184" cy="9541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4D5156"/>
                </a:solidFill>
                <a:effectLst/>
                <a:uLnTx/>
                <a:uFillTx/>
                <a:latin typeface="Roboto" panose="02000000000000000000" pitchFamily="2" charset="0"/>
                <a:cs typeface="Calibri"/>
                <a:sym typeface="Calibri"/>
              </a:rPr>
              <a:t>Providing financial, property, and consumer information, analytics, and business intelligence.</a:t>
            </a:r>
            <a:endParaRPr kumimoji="0" lang="en-US" sz="1400" b="0" i="0" u="none" strike="noStrike" kern="0" cap="none" spc="0" normalizeH="0" baseline="0" noProof="0" dirty="0">
              <a:ln>
                <a:noFill/>
              </a:ln>
              <a:solidFill>
                <a:srgbClr val="000000"/>
              </a:solidFill>
              <a:effectLst/>
              <a:uLnTx/>
              <a:uFillTx/>
              <a:latin typeface="Calibri"/>
              <a:cs typeface="Calibri"/>
              <a:sym typeface="Calibri"/>
            </a:endParaRPr>
          </a:p>
        </p:txBody>
      </p:sp>
    </p:spTree>
    <p:extLst>
      <p:ext uri="{BB962C8B-B14F-4D97-AF65-F5344CB8AC3E}">
        <p14:creationId xmlns:p14="http://schemas.microsoft.com/office/powerpoint/2010/main" val="3808552139"/>
      </p:ext>
    </p:extLst>
  </p:cSld>
  <p:clrMapOvr>
    <a:masterClrMapping/>
  </p:clrMapOvr>
  <p:transition spd="med">
    <p:pull/>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4F2E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85C7D4-5D9B-856E-ADC1-E49184E9F0C3}"/>
              </a:ext>
            </a:extLst>
          </p:cNvPr>
          <p:cNvPicPr>
            <a:picLocks noChangeAspect="1"/>
          </p:cNvPicPr>
          <p:nvPr/>
        </p:nvPicPr>
        <p:blipFill rotWithShape="1">
          <a:blip r:embed="rId3"/>
          <a:srcRect l="5275" t="2322" r="8791" b="13228"/>
          <a:stretch/>
        </p:blipFill>
        <p:spPr>
          <a:xfrm>
            <a:off x="150726" y="492729"/>
            <a:ext cx="8862646" cy="4782657"/>
          </a:xfrm>
          <a:prstGeom prst="rect">
            <a:avLst/>
          </a:prstGeom>
        </p:spPr>
      </p:pic>
      <p:pic>
        <p:nvPicPr>
          <p:cNvPr id="5122" name="Picture 2" descr="Gallup Logos">
            <a:extLst>
              <a:ext uri="{FF2B5EF4-FFF2-40B4-BE49-F238E27FC236}">
                <a16:creationId xmlns:a16="http://schemas.microsoft.com/office/drawing/2014/main" id="{0E499A95-1571-33C9-B411-EEEFF6E4103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4942"/>
          <a:stretch/>
        </p:blipFill>
        <p:spPr bwMode="auto">
          <a:xfrm>
            <a:off x="6892331" y="224415"/>
            <a:ext cx="2100943" cy="879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7950922"/>
      </p:ext>
    </p:extLst>
  </p:cSld>
  <p:clrMapOvr>
    <a:masterClrMapping/>
  </p:clrMapOvr>
  <p:transition spd="med">
    <p:pull/>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2FA932-CB6A-12CE-1FE7-98F52E392719}"/>
              </a:ext>
            </a:extLst>
          </p:cNvPr>
          <p:cNvPicPr>
            <a:picLocks noChangeAspect="1"/>
          </p:cNvPicPr>
          <p:nvPr/>
        </p:nvPicPr>
        <p:blipFill>
          <a:blip r:embed="rId3"/>
          <a:stretch>
            <a:fillRect/>
          </a:stretch>
        </p:blipFill>
        <p:spPr>
          <a:xfrm>
            <a:off x="496627" y="191659"/>
            <a:ext cx="8150746" cy="58072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AB429333-F565-605A-5463-2F39D5EE6CC4}"/>
              </a:ext>
            </a:extLst>
          </p:cNvPr>
          <p:cNvPicPr>
            <a:picLocks noChangeAspect="1"/>
          </p:cNvPicPr>
          <p:nvPr/>
        </p:nvPicPr>
        <p:blipFill>
          <a:blip r:embed="rId4"/>
          <a:stretch>
            <a:fillRect/>
          </a:stretch>
        </p:blipFill>
        <p:spPr>
          <a:xfrm>
            <a:off x="4724307" y="353121"/>
            <a:ext cx="2133785" cy="506012"/>
          </a:xfrm>
          <a:prstGeom prst="rect">
            <a:avLst/>
          </a:prstGeom>
        </p:spPr>
      </p:pic>
      <p:cxnSp>
        <p:nvCxnSpPr>
          <p:cNvPr id="3" name="Straight Arrow Connector 2">
            <a:extLst>
              <a:ext uri="{FF2B5EF4-FFF2-40B4-BE49-F238E27FC236}">
                <a16:creationId xmlns:a16="http://schemas.microsoft.com/office/drawing/2014/main" id="{D5833D9C-6150-F09E-FF31-B4AC082E2626}"/>
              </a:ext>
            </a:extLst>
          </p:cNvPr>
          <p:cNvCxnSpPr>
            <a:cxnSpLocks/>
          </p:cNvCxnSpPr>
          <p:nvPr/>
        </p:nvCxnSpPr>
        <p:spPr>
          <a:xfrm>
            <a:off x="6257925" y="1819275"/>
            <a:ext cx="952500" cy="38100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176631924"/>
      </p:ext>
    </p:extLst>
  </p:cSld>
  <p:clrMapOvr>
    <a:masterClrMapping/>
  </p:clrMapOvr>
  <p:transition spd="med">
    <p:pull/>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0DE3F1-B33D-C0B9-18C6-C215DE4493AD}"/>
              </a:ext>
            </a:extLst>
          </p:cNvPr>
          <p:cNvPicPr>
            <a:picLocks noChangeAspect="1"/>
          </p:cNvPicPr>
          <p:nvPr/>
        </p:nvPicPr>
        <p:blipFill>
          <a:blip r:embed="rId3"/>
          <a:stretch>
            <a:fillRect/>
          </a:stretch>
        </p:blipFill>
        <p:spPr>
          <a:xfrm>
            <a:off x="462124" y="222981"/>
            <a:ext cx="8219752" cy="5568219"/>
          </a:xfrm>
          <a:prstGeom prst="rect">
            <a:avLst/>
          </a:prstGeom>
        </p:spPr>
      </p:pic>
    </p:spTree>
    <p:extLst>
      <p:ext uri="{BB962C8B-B14F-4D97-AF65-F5344CB8AC3E}">
        <p14:creationId xmlns:p14="http://schemas.microsoft.com/office/powerpoint/2010/main" val="2308892488"/>
      </p:ext>
    </p:extLst>
  </p:cSld>
  <p:clrMapOvr>
    <a:masterClrMapping/>
  </p:clrMapOvr>
  <p:transition spd="med">
    <p:pull/>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DB3E32-1E6A-CD8C-490D-608F3CA260E2}"/>
              </a:ext>
            </a:extLst>
          </p:cNvPr>
          <p:cNvPicPr>
            <a:picLocks noChangeAspect="1"/>
          </p:cNvPicPr>
          <p:nvPr/>
        </p:nvPicPr>
        <p:blipFill>
          <a:blip r:embed="rId3"/>
          <a:stretch>
            <a:fillRect/>
          </a:stretch>
        </p:blipFill>
        <p:spPr>
          <a:xfrm>
            <a:off x="0" y="1326119"/>
            <a:ext cx="9144000" cy="4568840"/>
          </a:xfrm>
          <a:prstGeom prst="rect">
            <a:avLst/>
          </a:prstGeom>
        </p:spPr>
      </p:pic>
      <p:pic>
        <p:nvPicPr>
          <p:cNvPr id="5" name="Picture 4">
            <a:extLst>
              <a:ext uri="{FF2B5EF4-FFF2-40B4-BE49-F238E27FC236}">
                <a16:creationId xmlns:a16="http://schemas.microsoft.com/office/drawing/2014/main" id="{3A8A048E-2ABA-6983-D3F6-F0238FA75D73}"/>
              </a:ext>
            </a:extLst>
          </p:cNvPr>
          <p:cNvPicPr>
            <a:picLocks noChangeAspect="1"/>
          </p:cNvPicPr>
          <p:nvPr/>
        </p:nvPicPr>
        <p:blipFill>
          <a:blip r:embed="rId4"/>
          <a:stretch>
            <a:fillRect/>
          </a:stretch>
        </p:blipFill>
        <p:spPr>
          <a:xfrm>
            <a:off x="2425734" y="74170"/>
            <a:ext cx="4448175" cy="1028700"/>
          </a:xfrm>
          <a:prstGeom prst="rect">
            <a:avLst/>
          </a:prstGeom>
        </p:spPr>
      </p:pic>
      <p:sp>
        <p:nvSpPr>
          <p:cNvPr id="2" name="Oval 1">
            <a:extLst>
              <a:ext uri="{FF2B5EF4-FFF2-40B4-BE49-F238E27FC236}">
                <a16:creationId xmlns:a16="http://schemas.microsoft.com/office/drawing/2014/main" id="{B05E6117-83BD-FC66-75C4-10CC3167E940}"/>
              </a:ext>
            </a:extLst>
          </p:cNvPr>
          <p:cNvSpPr/>
          <p:nvPr/>
        </p:nvSpPr>
        <p:spPr>
          <a:xfrm>
            <a:off x="0" y="3429000"/>
            <a:ext cx="8934450" cy="1857375"/>
          </a:xfrm>
          <a:prstGeom prst="ellipse">
            <a:avLst/>
          </a:prstGeom>
          <a:noFill/>
          <a:ln w="57150" cap="flat">
            <a:solidFill>
              <a:srgbClr val="FFFF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178669291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5154" name="Rectangle 2">
            <a:extLst>
              <a:ext uri="{FF2B5EF4-FFF2-40B4-BE49-F238E27FC236}">
                <a16:creationId xmlns:a16="http://schemas.microsoft.com/office/drawing/2014/main" id="{77381AB3-F45C-F50D-328E-9C583BA0C61E}"/>
              </a:ext>
            </a:extLst>
          </p:cNvPr>
          <p:cNvSpPr>
            <a:spLocks/>
          </p:cNvSpPr>
          <p:nvPr/>
        </p:nvSpPr>
        <p:spPr bwMode="auto">
          <a:xfrm>
            <a:off x="266700" y="816429"/>
            <a:ext cx="8191500" cy="5105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marL="153988">
              <a:defRPr sz="1200">
                <a:solidFill>
                  <a:schemeClr val="tx1"/>
                </a:solidFill>
                <a:latin typeface="Times New Roman" panose="02020603050405020304" pitchFamily="18" charset="0"/>
              </a:defRPr>
            </a:lvl1pPr>
            <a:lvl2pPr>
              <a:defRPr sz="1200">
                <a:solidFill>
                  <a:schemeClr val="tx1"/>
                </a:solidFill>
                <a:latin typeface="Times New Roman" panose="02020603050405020304" pitchFamily="18" charset="0"/>
              </a:defRPr>
            </a:lvl2pPr>
            <a:lvl3pPr>
              <a:defRPr sz="1200">
                <a:solidFill>
                  <a:schemeClr val="tx1"/>
                </a:solidFill>
                <a:latin typeface="Times New Roman" panose="02020603050405020304" pitchFamily="18" charset="0"/>
              </a:defRPr>
            </a:lvl3pPr>
            <a:lvl4pPr>
              <a:defRPr sz="1200">
                <a:solidFill>
                  <a:schemeClr val="tx1"/>
                </a:solidFill>
                <a:latin typeface="Times New Roman" panose="02020603050405020304" pitchFamily="18" charset="0"/>
              </a:defRPr>
            </a:lvl4pPr>
            <a:lvl5pPr>
              <a:defRPr sz="1200">
                <a:solidFill>
                  <a:schemeClr val="tx1"/>
                </a:solidFill>
                <a:latin typeface="Times New Roman" panose="02020603050405020304" pitchFamily="18" charset="0"/>
              </a:defRPr>
            </a:lvl5pPr>
            <a:lvl6pPr fontAlgn="base">
              <a:spcBef>
                <a:spcPct val="0"/>
              </a:spcBef>
              <a:spcAft>
                <a:spcPct val="0"/>
              </a:spcAft>
              <a:defRPr sz="1200">
                <a:solidFill>
                  <a:schemeClr val="tx1"/>
                </a:solidFill>
                <a:latin typeface="Times New Roman" panose="02020603050405020304" pitchFamily="18" charset="0"/>
              </a:defRPr>
            </a:lvl6pPr>
            <a:lvl7pPr fontAlgn="base">
              <a:spcBef>
                <a:spcPct val="0"/>
              </a:spcBef>
              <a:spcAft>
                <a:spcPct val="0"/>
              </a:spcAft>
              <a:defRPr sz="1200">
                <a:solidFill>
                  <a:schemeClr val="tx1"/>
                </a:solidFill>
                <a:latin typeface="Times New Roman" panose="02020603050405020304" pitchFamily="18" charset="0"/>
              </a:defRPr>
            </a:lvl7pPr>
            <a:lvl8pPr fontAlgn="base">
              <a:spcBef>
                <a:spcPct val="0"/>
              </a:spcBef>
              <a:spcAft>
                <a:spcPct val="0"/>
              </a:spcAft>
              <a:defRPr sz="1200">
                <a:solidFill>
                  <a:schemeClr val="tx1"/>
                </a:solidFill>
                <a:latin typeface="Times New Roman" panose="02020603050405020304" pitchFamily="18" charset="0"/>
              </a:defRPr>
            </a:lvl8pPr>
            <a:lvl9pPr fontAlgn="base">
              <a:spcBef>
                <a:spcPct val="0"/>
              </a:spcBef>
              <a:spcAft>
                <a:spcPct val="0"/>
              </a:spcAft>
              <a:defRPr sz="1200">
                <a:solidFill>
                  <a:schemeClr val="tx1"/>
                </a:solidFill>
                <a:latin typeface="Times New Roman" panose="02020603050405020304" pitchFamily="18" charset="0"/>
              </a:defRPr>
            </a:lvl9pPr>
          </a:lstStyle>
          <a:p>
            <a:pPr marL="153988" marR="0" lvl="0" indent="0" algn="ctr" defTabSz="914400" rtl="0" eaLnBrk="1" fontAlgn="base" latinLnBrk="0" hangingPunct="1">
              <a:lnSpc>
                <a:spcPct val="100000"/>
              </a:lnSpc>
              <a:spcBef>
                <a:spcPts val="1375"/>
              </a:spcBef>
              <a:spcAft>
                <a:spcPct val="0"/>
              </a:spcAft>
              <a:buClrTx/>
              <a:buSzTx/>
              <a:buFontTx/>
              <a:buNone/>
              <a:tabLst/>
              <a:defRPr/>
            </a:pPr>
            <a:r>
              <a:rPr kumimoji="0" lang="en-US" altLang="en-US" sz="72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rPr>
              <a:t>“Should I wait for more houses to come to the market?”</a:t>
            </a:r>
          </a:p>
        </p:txBody>
      </p:sp>
    </p:spTree>
  </p:cSld>
  <p:clrMapOvr>
    <a:masterClrMapping/>
  </p:clrMapOvr>
  <p:transition>
    <p:cover dir="l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94ED98-8938-F3C9-DE91-0453033FA7C1}"/>
              </a:ext>
            </a:extLst>
          </p:cNvPr>
          <p:cNvPicPr>
            <a:picLocks noChangeAspect="1"/>
          </p:cNvPicPr>
          <p:nvPr/>
        </p:nvPicPr>
        <p:blipFill>
          <a:blip r:embed="rId3"/>
          <a:stretch>
            <a:fillRect/>
          </a:stretch>
        </p:blipFill>
        <p:spPr>
          <a:xfrm>
            <a:off x="0" y="0"/>
            <a:ext cx="9144000" cy="6099048"/>
          </a:xfrm>
          <a:prstGeom prst="rect">
            <a:avLst/>
          </a:prstGeom>
        </p:spPr>
      </p:pic>
      <p:pic>
        <p:nvPicPr>
          <p:cNvPr id="1026" name="Picture 2" descr="After 45 years, NAR will roll out new logo in June">
            <a:extLst>
              <a:ext uri="{FF2B5EF4-FFF2-40B4-BE49-F238E27FC236}">
                <a16:creationId xmlns:a16="http://schemas.microsoft.com/office/drawing/2014/main" id="{2294122D-63D1-5E27-EF37-4251680D2C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9650" y="5698516"/>
            <a:ext cx="1962150" cy="80106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ensus.gov">
            <a:extLst>
              <a:ext uri="{FF2B5EF4-FFF2-40B4-BE49-F238E27FC236}">
                <a16:creationId xmlns:a16="http://schemas.microsoft.com/office/drawing/2014/main" id="{C76EC88A-501C-967E-6FFC-CE95689231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53250" y="5653554"/>
            <a:ext cx="1704975" cy="890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6158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CA8F22-B16A-23A8-440E-F65FEA5B4BCE}"/>
              </a:ext>
            </a:extLst>
          </p:cNvPr>
          <p:cNvPicPr>
            <a:picLocks noChangeAspect="1"/>
          </p:cNvPicPr>
          <p:nvPr/>
        </p:nvPicPr>
        <p:blipFill>
          <a:blip r:embed="rId3"/>
          <a:stretch>
            <a:fillRect/>
          </a:stretch>
        </p:blipFill>
        <p:spPr>
          <a:xfrm>
            <a:off x="533400" y="233866"/>
            <a:ext cx="8610600" cy="5832987"/>
          </a:xfrm>
          <a:prstGeom prst="rect">
            <a:avLst/>
          </a:prstGeom>
        </p:spPr>
      </p:pic>
    </p:spTree>
    <p:extLst>
      <p:ext uri="{BB962C8B-B14F-4D97-AF65-F5344CB8AC3E}">
        <p14:creationId xmlns:p14="http://schemas.microsoft.com/office/powerpoint/2010/main" val="20909746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163C5D6-410A-231C-44F6-0B9D850604AF}"/>
              </a:ext>
            </a:extLst>
          </p:cNvPr>
          <p:cNvSpPr txBox="1"/>
          <p:nvPr/>
        </p:nvSpPr>
        <p:spPr>
          <a:xfrm>
            <a:off x="2273498" y="1586524"/>
            <a:ext cx="6704961" cy="1077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457200" rtl="0" eaLnBrk="1" fontAlgn="base" latinLnBrk="0" hangingPunct="0">
              <a:lnSpc>
                <a:spcPct val="100000"/>
              </a:lnSpc>
              <a:spcBef>
                <a:spcPts val="0"/>
              </a:spcBef>
              <a:spcAft>
                <a:spcPts val="0"/>
              </a:spcAft>
              <a:buClrTx/>
              <a:buSzTx/>
              <a:buFontTx/>
              <a:buNone/>
              <a:tabLst/>
              <a:defRPr/>
            </a:pPr>
            <a:r>
              <a:rPr kumimoji="0" lang="en-US" sz="3200" i="0" u="none" strike="noStrike" kern="0" cap="none" spc="100" normalizeH="0" baseline="0" noProof="0" dirty="0">
                <a:ln>
                  <a:noFill/>
                </a:ln>
                <a:solidFill>
                  <a:srgbClr val="000000"/>
                </a:solidFill>
                <a:effectLst/>
                <a:uLnTx/>
                <a:uFillTx/>
                <a:latin typeface="Headline One" panose="00000400000000000000" pitchFamily="2" charset="0"/>
                <a:cs typeface="Calibri"/>
                <a:sym typeface="Calibri"/>
              </a:rPr>
              <a:t>Housing “Market in Free-Fall” As New Construction Plummets  </a:t>
            </a:r>
          </a:p>
        </p:txBody>
      </p:sp>
      <p:pic>
        <p:nvPicPr>
          <p:cNvPr id="6" name="Picture 5">
            <a:extLst>
              <a:ext uri="{FF2B5EF4-FFF2-40B4-BE49-F238E27FC236}">
                <a16:creationId xmlns:a16="http://schemas.microsoft.com/office/drawing/2014/main" id="{2A8E42EB-BB7A-6212-3F03-4FB2C79E0E03}"/>
              </a:ext>
            </a:extLst>
          </p:cNvPr>
          <p:cNvPicPr>
            <a:picLocks noChangeAspect="1"/>
          </p:cNvPicPr>
          <p:nvPr/>
        </p:nvPicPr>
        <p:blipFill>
          <a:blip r:embed="rId3"/>
          <a:stretch>
            <a:fillRect/>
          </a:stretch>
        </p:blipFill>
        <p:spPr>
          <a:xfrm>
            <a:off x="535019" y="132040"/>
            <a:ext cx="4621181" cy="1243748"/>
          </a:xfrm>
          <a:prstGeom prst="rect">
            <a:avLst/>
          </a:prstGeom>
        </p:spPr>
      </p:pic>
      <p:pic>
        <p:nvPicPr>
          <p:cNvPr id="8" name="Picture 7">
            <a:extLst>
              <a:ext uri="{FF2B5EF4-FFF2-40B4-BE49-F238E27FC236}">
                <a16:creationId xmlns:a16="http://schemas.microsoft.com/office/drawing/2014/main" id="{8BDDF7CA-F4B0-2BD7-EE9E-BFA9118BBEBB}"/>
              </a:ext>
            </a:extLst>
          </p:cNvPr>
          <p:cNvPicPr>
            <a:picLocks noChangeAspect="1"/>
          </p:cNvPicPr>
          <p:nvPr/>
        </p:nvPicPr>
        <p:blipFill rotWithShape="1">
          <a:blip r:embed="rId4"/>
          <a:srcRect t="35396" b="30902"/>
          <a:stretch/>
        </p:blipFill>
        <p:spPr>
          <a:xfrm>
            <a:off x="1419232" y="2738153"/>
            <a:ext cx="7531810" cy="1410211"/>
          </a:xfrm>
          <a:prstGeom prst="rect">
            <a:avLst/>
          </a:prstGeom>
        </p:spPr>
      </p:pic>
      <p:sp>
        <p:nvSpPr>
          <p:cNvPr id="11" name="TextBox 10">
            <a:extLst>
              <a:ext uri="{FF2B5EF4-FFF2-40B4-BE49-F238E27FC236}">
                <a16:creationId xmlns:a16="http://schemas.microsoft.com/office/drawing/2014/main" id="{06D7EBDF-AE69-1FD6-9B22-00DDEE2B3894}"/>
              </a:ext>
            </a:extLst>
          </p:cNvPr>
          <p:cNvSpPr txBox="1"/>
          <p:nvPr/>
        </p:nvSpPr>
        <p:spPr>
          <a:xfrm>
            <a:off x="507256" y="4087532"/>
            <a:ext cx="8473033" cy="20621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457200" rtl="0" eaLnBrk="1" fontAlgn="base" latinLnBrk="0" hangingPunct="0">
              <a:lnSpc>
                <a:spcPct val="100000"/>
              </a:lnSpc>
              <a:spcBef>
                <a:spcPts val="0"/>
              </a:spcBef>
              <a:spcAft>
                <a:spcPts val="0"/>
              </a:spcAft>
              <a:buClrTx/>
              <a:buSzTx/>
              <a:buFontTx/>
              <a:buNone/>
              <a:tabLst/>
              <a:defRPr/>
            </a:pPr>
            <a:r>
              <a:rPr kumimoji="0" lang="en-US" sz="3200" i="0" u="none" strike="noStrike" kern="0" cap="none" spc="100" normalizeH="0" baseline="0" noProof="0" dirty="0">
                <a:ln>
                  <a:noFill/>
                </a:ln>
                <a:solidFill>
                  <a:srgbClr val="202020"/>
                </a:solidFill>
                <a:effectLst/>
                <a:uLnTx/>
                <a:uFillTx/>
                <a:latin typeface="Headline One" panose="00000400000000000000" pitchFamily="2" charset="0"/>
                <a:cs typeface="Calibri"/>
                <a:sym typeface="Calibri"/>
              </a:rPr>
              <a:t>Fed’s biggest rate hike since 1994 means millions more homebuyers may be priced out of housing market, as 30-year mortgage rate spikes </a:t>
            </a:r>
            <a:endParaRPr kumimoji="0" lang="en-US" sz="3200" i="0" u="none" strike="noStrike" kern="0" cap="none" spc="100" normalizeH="0" baseline="0" noProof="0" dirty="0">
              <a:ln>
                <a:noFill/>
              </a:ln>
              <a:solidFill>
                <a:srgbClr val="000000"/>
              </a:solidFill>
              <a:effectLst/>
              <a:uLnTx/>
              <a:uFillTx/>
              <a:latin typeface="Headline One" panose="00000400000000000000" pitchFamily="2" charset="0"/>
              <a:cs typeface="Calibri"/>
              <a:sym typeface="Calibri"/>
            </a:endParaRPr>
          </a:p>
        </p:txBody>
      </p:sp>
      <p:pic>
        <p:nvPicPr>
          <p:cNvPr id="12" name="Picture 11" descr="A picture containing text, clipart&#10;&#10;Description automatically generated">
            <a:extLst>
              <a:ext uri="{FF2B5EF4-FFF2-40B4-BE49-F238E27FC236}">
                <a16:creationId xmlns:a16="http://schemas.microsoft.com/office/drawing/2014/main" id="{BD7E4BCD-0847-7589-49A0-73DF5B1CFD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8667" y="6216394"/>
            <a:ext cx="1659466" cy="434780"/>
          </a:xfrm>
          <a:prstGeom prst="rect">
            <a:avLst/>
          </a:prstGeom>
        </p:spPr>
      </p:pic>
      <p:pic>
        <p:nvPicPr>
          <p:cNvPr id="14" name="Picture 13" descr="Text, logo&#10;&#10;Description automatically generated">
            <a:extLst>
              <a:ext uri="{FF2B5EF4-FFF2-40B4-BE49-F238E27FC236}">
                <a16:creationId xmlns:a16="http://schemas.microsoft.com/office/drawing/2014/main" id="{C769CD8A-0553-948C-3CAC-47169F7BEF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1000" y="6219028"/>
            <a:ext cx="1886489" cy="429833"/>
          </a:xfrm>
          <a:prstGeom prst="rect">
            <a:avLst/>
          </a:prstGeom>
        </p:spPr>
      </p:pic>
    </p:spTree>
    <p:extLst>
      <p:ext uri="{BB962C8B-B14F-4D97-AF65-F5344CB8AC3E}">
        <p14:creationId xmlns:p14="http://schemas.microsoft.com/office/powerpoint/2010/main" val="35782554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51BBCF-C087-537E-BAA3-57DABF77CFBE}"/>
              </a:ext>
            </a:extLst>
          </p:cNvPr>
          <p:cNvPicPr>
            <a:picLocks noChangeAspect="1"/>
          </p:cNvPicPr>
          <p:nvPr/>
        </p:nvPicPr>
        <p:blipFill rotWithShape="1">
          <a:blip r:embed="rId3"/>
          <a:srcRect b="13968"/>
          <a:stretch/>
        </p:blipFill>
        <p:spPr>
          <a:xfrm>
            <a:off x="933178" y="0"/>
            <a:ext cx="7277643" cy="5900057"/>
          </a:xfrm>
          <a:prstGeom prst="rect">
            <a:avLst/>
          </a:prstGeom>
        </p:spPr>
      </p:pic>
    </p:spTree>
    <p:extLst>
      <p:ext uri="{BB962C8B-B14F-4D97-AF65-F5344CB8AC3E}">
        <p14:creationId xmlns:p14="http://schemas.microsoft.com/office/powerpoint/2010/main" val="17660763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F22F53-59CA-CA02-B203-F3F1E12A2C81}"/>
              </a:ext>
            </a:extLst>
          </p:cNvPr>
          <p:cNvPicPr>
            <a:picLocks noChangeAspect="1"/>
          </p:cNvPicPr>
          <p:nvPr/>
        </p:nvPicPr>
        <p:blipFill>
          <a:blip r:embed="rId3"/>
          <a:stretch>
            <a:fillRect/>
          </a:stretch>
        </p:blipFill>
        <p:spPr>
          <a:xfrm>
            <a:off x="1404258" y="0"/>
            <a:ext cx="6322460" cy="6063343"/>
          </a:xfrm>
          <a:prstGeom prst="rect">
            <a:avLst/>
          </a:prstGeom>
        </p:spPr>
      </p:pic>
    </p:spTree>
    <p:extLst>
      <p:ext uri="{BB962C8B-B14F-4D97-AF65-F5344CB8AC3E}">
        <p14:creationId xmlns:p14="http://schemas.microsoft.com/office/powerpoint/2010/main" val="18179628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911DA7-C10C-9DE9-7FAF-AB5341B73076}"/>
              </a:ext>
            </a:extLst>
          </p:cNvPr>
          <p:cNvPicPr>
            <a:picLocks noChangeAspect="1"/>
          </p:cNvPicPr>
          <p:nvPr/>
        </p:nvPicPr>
        <p:blipFill>
          <a:blip r:embed="rId3"/>
          <a:stretch>
            <a:fillRect/>
          </a:stretch>
        </p:blipFill>
        <p:spPr>
          <a:xfrm>
            <a:off x="0" y="1204199"/>
            <a:ext cx="9144000" cy="4780344"/>
          </a:xfrm>
          <a:prstGeom prst="rect">
            <a:avLst/>
          </a:prstGeom>
        </p:spPr>
      </p:pic>
      <p:pic>
        <p:nvPicPr>
          <p:cNvPr id="4" name="Picture 3">
            <a:extLst>
              <a:ext uri="{FF2B5EF4-FFF2-40B4-BE49-F238E27FC236}">
                <a16:creationId xmlns:a16="http://schemas.microsoft.com/office/drawing/2014/main" id="{3D3404CB-F0FA-D9D7-C4D1-21F0FADA113D}"/>
              </a:ext>
            </a:extLst>
          </p:cNvPr>
          <p:cNvPicPr>
            <a:picLocks noChangeAspect="1"/>
          </p:cNvPicPr>
          <p:nvPr/>
        </p:nvPicPr>
        <p:blipFill>
          <a:blip r:embed="rId4"/>
          <a:stretch>
            <a:fillRect/>
          </a:stretch>
        </p:blipFill>
        <p:spPr>
          <a:xfrm>
            <a:off x="535020" y="268873"/>
            <a:ext cx="7714035" cy="647979"/>
          </a:xfrm>
          <a:prstGeom prst="rect">
            <a:avLst/>
          </a:prstGeom>
        </p:spPr>
      </p:pic>
    </p:spTree>
    <p:extLst>
      <p:ext uri="{BB962C8B-B14F-4D97-AF65-F5344CB8AC3E}">
        <p14:creationId xmlns:p14="http://schemas.microsoft.com/office/powerpoint/2010/main" val="32962732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B3C78D-406C-EFA8-0404-02176A239A6C}"/>
              </a:ext>
            </a:extLst>
          </p:cNvPr>
          <p:cNvPicPr>
            <a:picLocks noChangeAspect="1"/>
          </p:cNvPicPr>
          <p:nvPr/>
        </p:nvPicPr>
        <p:blipFill>
          <a:blip r:embed="rId3"/>
          <a:stretch>
            <a:fillRect/>
          </a:stretch>
        </p:blipFill>
        <p:spPr>
          <a:xfrm>
            <a:off x="495166" y="0"/>
            <a:ext cx="7810634" cy="6161314"/>
          </a:xfrm>
          <a:prstGeom prst="rect">
            <a:avLst/>
          </a:prstGeom>
        </p:spPr>
      </p:pic>
      <p:sp>
        <p:nvSpPr>
          <p:cNvPr id="4" name="TextBox 3">
            <a:extLst>
              <a:ext uri="{FF2B5EF4-FFF2-40B4-BE49-F238E27FC236}">
                <a16:creationId xmlns:a16="http://schemas.microsoft.com/office/drawing/2014/main" id="{2ED4ADCA-3D93-4381-693E-21175C396475}"/>
              </a:ext>
            </a:extLst>
          </p:cNvPr>
          <p:cNvSpPr txBox="1"/>
          <p:nvPr/>
        </p:nvSpPr>
        <p:spPr>
          <a:xfrm>
            <a:off x="6672262" y="725261"/>
            <a:ext cx="172402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June 16, 2022</a:t>
            </a:r>
          </a:p>
        </p:txBody>
      </p:sp>
    </p:spTree>
    <p:extLst>
      <p:ext uri="{BB962C8B-B14F-4D97-AF65-F5344CB8AC3E}">
        <p14:creationId xmlns:p14="http://schemas.microsoft.com/office/powerpoint/2010/main" val="39842119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F2A9613-8013-0812-01D2-1A52D2EC3A57}"/>
              </a:ext>
            </a:extLst>
          </p:cNvPr>
          <p:cNvPicPr>
            <a:picLocks noChangeAspect="1"/>
          </p:cNvPicPr>
          <p:nvPr/>
        </p:nvPicPr>
        <p:blipFill>
          <a:blip r:embed="rId3"/>
          <a:stretch>
            <a:fillRect/>
          </a:stretch>
        </p:blipFill>
        <p:spPr>
          <a:xfrm>
            <a:off x="311203" y="236286"/>
            <a:ext cx="8521593" cy="5707314"/>
          </a:xfrm>
          <a:prstGeom prst="rect">
            <a:avLst/>
          </a:prstGeom>
        </p:spPr>
      </p:pic>
    </p:spTree>
    <p:extLst>
      <p:ext uri="{BB962C8B-B14F-4D97-AF65-F5344CB8AC3E}">
        <p14:creationId xmlns:p14="http://schemas.microsoft.com/office/powerpoint/2010/main" val="38345444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6867"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98609" y="0"/>
            <a:ext cx="1014122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5153647"/>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2982DC1-AD7D-9DF5-7CA3-2364B0835A9E}"/>
              </a:ext>
            </a:extLst>
          </p:cNvPr>
          <p:cNvSpPr txBox="1"/>
          <p:nvPr/>
        </p:nvSpPr>
        <p:spPr>
          <a:xfrm>
            <a:off x="2267488" y="1644475"/>
            <a:ext cx="5321529"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141E28"/>
                </a:solidFill>
                <a:effectLst/>
                <a:uLnTx/>
                <a:uFillTx/>
                <a:latin typeface="Open Sans" panose="020B0606030504020204" pitchFamily="34" charset="0"/>
                <a:cs typeface="Calibri"/>
                <a:sym typeface="Calibri"/>
              </a:rPr>
              <a:t>Len Kiefer</a:t>
            </a:r>
          </a:p>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141E28"/>
                </a:solidFill>
                <a:effectLst/>
                <a:uLnTx/>
                <a:uFillTx/>
                <a:latin typeface="Open Sans" panose="020B0606030504020204" pitchFamily="34" charset="0"/>
                <a:cs typeface="Calibri"/>
                <a:sym typeface="Calibri"/>
              </a:rPr>
              <a:t>Deputy Chief Economist at Freddie Mac</a:t>
            </a:r>
            <a:endParaRPr kumimoji="0" lang="en-US" sz="1800"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8" name="TextBox 7">
            <a:extLst>
              <a:ext uri="{FF2B5EF4-FFF2-40B4-BE49-F238E27FC236}">
                <a16:creationId xmlns:a16="http://schemas.microsoft.com/office/drawing/2014/main" id="{AA0373EC-3B68-A273-8E2B-CE8AB0041E0F}"/>
              </a:ext>
            </a:extLst>
          </p:cNvPr>
          <p:cNvSpPr txBox="1"/>
          <p:nvPr/>
        </p:nvSpPr>
        <p:spPr>
          <a:xfrm>
            <a:off x="1014884" y="2784698"/>
            <a:ext cx="7566409" cy="19389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141E28"/>
                </a:solidFill>
                <a:effectLst/>
                <a:uLnTx/>
                <a:uFillTx/>
                <a:latin typeface="Open Sans" panose="020B0606030504020204" pitchFamily="34" charset="0"/>
                <a:cs typeface="Calibri"/>
                <a:sym typeface="Calibri"/>
              </a:rPr>
              <a:t>“Given where starts and permits are, I would expect that housing construction is probably </a:t>
            </a:r>
            <a:r>
              <a:rPr kumimoji="0" lang="en-US" sz="2400" b="1" i="0" u="none" strike="noStrike" kern="0" cap="none" spc="0" normalizeH="0" baseline="0" noProof="0" dirty="0">
                <a:ln>
                  <a:noFill/>
                </a:ln>
                <a:solidFill>
                  <a:srgbClr val="141E28"/>
                </a:solidFill>
                <a:effectLst/>
                <a:uLnTx/>
                <a:uFillTx/>
                <a:latin typeface="Open Sans" panose="020B0606030504020204" pitchFamily="34" charset="0"/>
                <a:cs typeface="Calibri"/>
                <a:sym typeface="Calibri"/>
              </a:rPr>
              <a:t>2+ years of production away from filling in the gap. </a:t>
            </a:r>
            <a:r>
              <a:rPr kumimoji="0" lang="en-US" sz="2400" b="0" i="0" u="none" strike="noStrike" kern="0" cap="none" spc="0" normalizeH="0" baseline="0" noProof="0" dirty="0">
                <a:ln>
                  <a:noFill/>
                </a:ln>
                <a:solidFill>
                  <a:srgbClr val="141E28"/>
                </a:solidFill>
                <a:effectLst/>
                <a:uLnTx/>
                <a:uFillTx/>
                <a:latin typeface="Open Sans" panose="020B0606030504020204" pitchFamily="34" charset="0"/>
                <a:cs typeface="Calibri"/>
                <a:sym typeface="Calibri"/>
              </a:rPr>
              <a:t>I think it’s going to be a slog to really bring balance back to the housing market.”</a:t>
            </a:r>
          </a:p>
        </p:txBody>
      </p:sp>
      <p:pic>
        <p:nvPicPr>
          <p:cNvPr id="4" name="Picture 3">
            <a:extLst>
              <a:ext uri="{FF2B5EF4-FFF2-40B4-BE49-F238E27FC236}">
                <a16:creationId xmlns:a16="http://schemas.microsoft.com/office/drawing/2014/main" id="{483697D4-47F6-CD0E-F084-52527DF81893}"/>
              </a:ext>
            </a:extLst>
          </p:cNvPr>
          <p:cNvPicPr>
            <a:picLocks noChangeAspect="1"/>
          </p:cNvPicPr>
          <p:nvPr/>
        </p:nvPicPr>
        <p:blipFill>
          <a:blip r:embed="rId3"/>
          <a:stretch>
            <a:fillRect/>
          </a:stretch>
        </p:blipFill>
        <p:spPr>
          <a:xfrm>
            <a:off x="1014883" y="1371940"/>
            <a:ext cx="1086059" cy="108605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5" descr="Text, logo&#10;&#10;Description automatically generated">
            <a:extLst>
              <a:ext uri="{FF2B5EF4-FFF2-40B4-BE49-F238E27FC236}">
                <a16:creationId xmlns:a16="http://schemas.microsoft.com/office/drawing/2014/main" id="{5A1B572C-5835-6630-DCF0-4DC2517630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6219028"/>
            <a:ext cx="1886489" cy="429833"/>
          </a:xfrm>
          <a:prstGeom prst="rect">
            <a:avLst/>
          </a:prstGeom>
        </p:spPr>
      </p:pic>
      <p:sp>
        <p:nvSpPr>
          <p:cNvPr id="7" name="TextBox 6">
            <a:extLst>
              <a:ext uri="{FF2B5EF4-FFF2-40B4-BE49-F238E27FC236}">
                <a16:creationId xmlns:a16="http://schemas.microsoft.com/office/drawing/2014/main" id="{64CF7C6F-4A2B-D5A4-5AE0-73A51526BEC6}"/>
              </a:ext>
            </a:extLst>
          </p:cNvPr>
          <p:cNvSpPr txBox="1"/>
          <p:nvPr/>
        </p:nvSpPr>
        <p:spPr>
          <a:xfrm>
            <a:off x="748602" y="212143"/>
            <a:ext cx="7832691" cy="1077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141E28"/>
                </a:solidFill>
                <a:effectLst/>
                <a:uLnTx/>
                <a:uFillTx/>
                <a:latin typeface="Open Sans" panose="020B0606030504020204" pitchFamily="34" charset="0"/>
                <a:cs typeface="Calibri"/>
                <a:sym typeface="Calibri"/>
              </a:rPr>
              <a:t>Should I wait to for more houses to come to the market?</a:t>
            </a:r>
            <a:endParaRPr kumimoji="0" lang="en-US" sz="2400" b="0" i="0" u="none" strike="noStrike" kern="0" cap="none" spc="0" normalizeH="0" baseline="0" noProof="0" dirty="0">
              <a:ln>
                <a:noFill/>
              </a:ln>
              <a:solidFill>
                <a:srgbClr val="000000"/>
              </a:solidFill>
              <a:effectLst/>
              <a:uLnTx/>
              <a:uFillTx/>
              <a:latin typeface="Calibri"/>
              <a:cs typeface="Calibri"/>
              <a:sym typeface="Calibri"/>
            </a:endParaRPr>
          </a:p>
        </p:txBody>
      </p:sp>
    </p:spTree>
    <p:extLst>
      <p:ext uri="{BB962C8B-B14F-4D97-AF65-F5344CB8AC3E}">
        <p14:creationId xmlns:p14="http://schemas.microsoft.com/office/powerpoint/2010/main" val="29846813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2982DC1-AD7D-9DF5-7CA3-2364B0835A9E}"/>
              </a:ext>
            </a:extLst>
          </p:cNvPr>
          <p:cNvSpPr txBox="1"/>
          <p:nvPr/>
        </p:nvSpPr>
        <p:spPr>
          <a:xfrm>
            <a:off x="2267488" y="1644475"/>
            <a:ext cx="5321529"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141E28"/>
                </a:solidFill>
                <a:effectLst/>
                <a:uLnTx/>
                <a:uFillTx/>
                <a:latin typeface="Open Sans" panose="020B0606030504020204" pitchFamily="34" charset="0"/>
                <a:cs typeface="Calibri"/>
                <a:sym typeface="Calibri"/>
              </a:rPr>
              <a:t>Danielle Hale</a:t>
            </a:r>
          </a:p>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141E28"/>
                </a:solidFill>
                <a:effectLst/>
                <a:uLnTx/>
                <a:uFillTx/>
                <a:latin typeface="Open Sans" panose="020B0606030504020204" pitchFamily="34" charset="0"/>
                <a:cs typeface="Calibri"/>
                <a:sym typeface="Calibri"/>
              </a:rPr>
              <a:t>Chief Economist at Realtor.com</a:t>
            </a:r>
            <a:endParaRPr kumimoji="0" lang="en-US" sz="1800"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8" name="TextBox 7">
            <a:extLst>
              <a:ext uri="{FF2B5EF4-FFF2-40B4-BE49-F238E27FC236}">
                <a16:creationId xmlns:a16="http://schemas.microsoft.com/office/drawing/2014/main" id="{AA0373EC-3B68-A273-8E2B-CE8AB0041E0F}"/>
              </a:ext>
            </a:extLst>
          </p:cNvPr>
          <p:cNvSpPr txBox="1"/>
          <p:nvPr/>
        </p:nvSpPr>
        <p:spPr>
          <a:xfrm>
            <a:off x="1014884" y="2744378"/>
            <a:ext cx="7566409" cy="23083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141E28"/>
                </a:solidFill>
                <a:effectLst/>
                <a:uLnTx/>
                <a:uFillTx/>
                <a:latin typeface="Open Sans" panose="020B0606030504020204" pitchFamily="34" charset="0"/>
                <a:cs typeface="Calibri"/>
                <a:sym typeface="Calibri"/>
              </a:rPr>
              <a:t>“The market will eventually get to balance; it’s just not going to happen overnight. We need to have more building. At the end of 2021, the U.S. was 5.8 million single family homes short</a:t>
            </a:r>
            <a:r>
              <a:rPr kumimoji="0" lang="en-US" sz="2400" b="1" i="0" u="none" strike="noStrike" kern="0" cap="none" spc="0" normalizeH="0" baseline="0" noProof="0" dirty="0">
                <a:ln>
                  <a:noFill/>
                </a:ln>
                <a:solidFill>
                  <a:srgbClr val="141E28"/>
                </a:solidFill>
                <a:effectLst/>
                <a:uLnTx/>
                <a:uFillTx/>
                <a:latin typeface="Open Sans" panose="020B0606030504020204" pitchFamily="34" charset="0"/>
                <a:cs typeface="Calibri"/>
                <a:sym typeface="Calibri"/>
              </a:rPr>
              <a:t>. It essentially means we’re five years </a:t>
            </a:r>
            <a:r>
              <a:rPr kumimoji="0" lang="en-US" sz="2400" b="0" i="0" u="none" strike="noStrike" kern="0" cap="none" spc="0" normalizeH="0" baseline="0" noProof="0" dirty="0">
                <a:ln>
                  <a:noFill/>
                </a:ln>
                <a:solidFill>
                  <a:srgbClr val="141E28"/>
                </a:solidFill>
                <a:effectLst/>
                <a:uLnTx/>
                <a:uFillTx/>
                <a:latin typeface="Open Sans" panose="020B0606030504020204" pitchFamily="34" charset="0"/>
                <a:cs typeface="Calibri"/>
                <a:sym typeface="Calibri"/>
              </a:rPr>
              <a:t>behind when it comes to construction.”</a:t>
            </a:r>
          </a:p>
        </p:txBody>
      </p:sp>
      <p:pic>
        <p:nvPicPr>
          <p:cNvPr id="2" name="Picture 1">
            <a:extLst>
              <a:ext uri="{FF2B5EF4-FFF2-40B4-BE49-F238E27FC236}">
                <a16:creationId xmlns:a16="http://schemas.microsoft.com/office/drawing/2014/main" id="{D76AACA1-F4E8-1AC0-17A9-5C826D745E3F}"/>
              </a:ext>
            </a:extLst>
          </p:cNvPr>
          <p:cNvPicPr>
            <a:picLocks noChangeAspect="1"/>
          </p:cNvPicPr>
          <p:nvPr/>
        </p:nvPicPr>
        <p:blipFill>
          <a:blip r:embed="rId3"/>
          <a:stretch>
            <a:fillRect/>
          </a:stretch>
        </p:blipFill>
        <p:spPr>
          <a:xfrm>
            <a:off x="879230" y="1378470"/>
            <a:ext cx="1077217" cy="107721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5" descr="Text, logo&#10;&#10;Description automatically generated">
            <a:extLst>
              <a:ext uri="{FF2B5EF4-FFF2-40B4-BE49-F238E27FC236}">
                <a16:creationId xmlns:a16="http://schemas.microsoft.com/office/drawing/2014/main" id="{30F117FA-838B-FFA8-0E65-0EDCB7024C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6219028"/>
            <a:ext cx="1886489" cy="429833"/>
          </a:xfrm>
          <a:prstGeom prst="rect">
            <a:avLst/>
          </a:prstGeom>
        </p:spPr>
      </p:pic>
      <p:sp>
        <p:nvSpPr>
          <p:cNvPr id="7" name="TextBox 6">
            <a:extLst>
              <a:ext uri="{FF2B5EF4-FFF2-40B4-BE49-F238E27FC236}">
                <a16:creationId xmlns:a16="http://schemas.microsoft.com/office/drawing/2014/main" id="{74A39B64-A506-C314-DB31-A45713AD9555}"/>
              </a:ext>
            </a:extLst>
          </p:cNvPr>
          <p:cNvSpPr txBox="1"/>
          <p:nvPr/>
        </p:nvSpPr>
        <p:spPr>
          <a:xfrm>
            <a:off x="748602" y="212143"/>
            <a:ext cx="7832691" cy="1077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141E28"/>
                </a:solidFill>
                <a:effectLst/>
                <a:uLnTx/>
                <a:uFillTx/>
                <a:latin typeface="Open Sans" panose="020B0606030504020204" pitchFamily="34" charset="0"/>
                <a:cs typeface="Calibri"/>
                <a:sym typeface="Calibri"/>
              </a:rPr>
              <a:t>Should I wait to for more houses to come to the market?</a:t>
            </a:r>
            <a:endParaRPr kumimoji="0" lang="en-US" sz="2400" b="0" i="0" u="none" strike="noStrike" kern="0" cap="none" spc="0" normalizeH="0" baseline="0" noProof="0" dirty="0">
              <a:ln>
                <a:noFill/>
              </a:ln>
              <a:solidFill>
                <a:srgbClr val="000000"/>
              </a:solidFill>
              <a:effectLst/>
              <a:uLnTx/>
              <a:uFillTx/>
              <a:latin typeface="Calibri"/>
              <a:cs typeface="Calibri"/>
              <a:sym typeface="Calibri"/>
            </a:endParaRPr>
          </a:p>
        </p:txBody>
      </p:sp>
    </p:spTree>
    <p:extLst>
      <p:ext uri="{BB962C8B-B14F-4D97-AF65-F5344CB8AC3E}">
        <p14:creationId xmlns:p14="http://schemas.microsoft.com/office/powerpoint/2010/main" val="24636373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5154" name="Rectangle 2">
            <a:extLst>
              <a:ext uri="{FF2B5EF4-FFF2-40B4-BE49-F238E27FC236}">
                <a16:creationId xmlns:a16="http://schemas.microsoft.com/office/drawing/2014/main" id="{77381AB3-F45C-F50D-328E-9C583BA0C61E}"/>
              </a:ext>
            </a:extLst>
          </p:cNvPr>
          <p:cNvSpPr>
            <a:spLocks/>
          </p:cNvSpPr>
          <p:nvPr/>
        </p:nvSpPr>
        <p:spPr bwMode="auto">
          <a:xfrm>
            <a:off x="266700" y="816429"/>
            <a:ext cx="8191500" cy="5105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marL="153988">
              <a:defRPr sz="1200">
                <a:solidFill>
                  <a:schemeClr val="tx1"/>
                </a:solidFill>
                <a:latin typeface="Times New Roman" panose="02020603050405020304" pitchFamily="18" charset="0"/>
              </a:defRPr>
            </a:lvl1pPr>
            <a:lvl2pPr>
              <a:defRPr sz="1200">
                <a:solidFill>
                  <a:schemeClr val="tx1"/>
                </a:solidFill>
                <a:latin typeface="Times New Roman" panose="02020603050405020304" pitchFamily="18" charset="0"/>
              </a:defRPr>
            </a:lvl2pPr>
            <a:lvl3pPr>
              <a:defRPr sz="1200">
                <a:solidFill>
                  <a:schemeClr val="tx1"/>
                </a:solidFill>
                <a:latin typeface="Times New Roman" panose="02020603050405020304" pitchFamily="18" charset="0"/>
              </a:defRPr>
            </a:lvl3pPr>
            <a:lvl4pPr>
              <a:defRPr sz="1200">
                <a:solidFill>
                  <a:schemeClr val="tx1"/>
                </a:solidFill>
                <a:latin typeface="Times New Roman" panose="02020603050405020304" pitchFamily="18" charset="0"/>
              </a:defRPr>
            </a:lvl4pPr>
            <a:lvl5pPr>
              <a:defRPr sz="1200">
                <a:solidFill>
                  <a:schemeClr val="tx1"/>
                </a:solidFill>
                <a:latin typeface="Times New Roman" panose="02020603050405020304" pitchFamily="18" charset="0"/>
              </a:defRPr>
            </a:lvl5pPr>
            <a:lvl6pPr fontAlgn="base">
              <a:spcBef>
                <a:spcPct val="0"/>
              </a:spcBef>
              <a:spcAft>
                <a:spcPct val="0"/>
              </a:spcAft>
              <a:defRPr sz="1200">
                <a:solidFill>
                  <a:schemeClr val="tx1"/>
                </a:solidFill>
                <a:latin typeface="Times New Roman" panose="02020603050405020304" pitchFamily="18" charset="0"/>
              </a:defRPr>
            </a:lvl6pPr>
            <a:lvl7pPr fontAlgn="base">
              <a:spcBef>
                <a:spcPct val="0"/>
              </a:spcBef>
              <a:spcAft>
                <a:spcPct val="0"/>
              </a:spcAft>
              <a:defRPr sz="1200">
                <a:solidFill>
                  <a:schemeClr val="tx1"/>
                </a:solidFill>
                <a:latin typeface="Times New Roman" panose="02020603050405020304" pitchFamily="18" charset="0"/>
              </a:defRPr>
            </a:lvl7pPr>
            <a:lvl8pPr fontAlgn="base">
              <a:spcBef>
                <a:spcPct val="0"/>
              </a:spcBef>
              <a:spcAft>
                <a:spcPct val="0"/>
              </a:spcAft>
              <a:defRPr sz="1200">
                <a:solidFill>
                  <a:schemeClr val="tx1"/>
                </a:solidFill>
                <a:latin typeface="Times New Roman" panose="02020603050405020304" pitchFamily="18" charset="0"/>
              </a:defRPr>
            </a:lvl8pPr>
            <a:lvl9pPr fontAlgn="base">
              <a:spcBef>
                <a:spcPct val="0"/>
              </a:spcBef>
              <a:spcAft>
                <a:spcPct val="0"/>
              </a:spcAft>
              <a:defRPr sz="1200">
                <a:solidFill>
                  <a:schemeClr val="tx1"/>
                </a:solidFill>
                <a:latin typeface="Times New Roman" panose="02020603050405020304" pitchFamily="18" charset="0"/>
              </a:defRPr>
            </a:lvl9pPr>
          </a:lstStyle>
          <a:p>
            <a:pPr marL="153988" marR="0" lvl="0" indent="0" algn="ctr" defTabSz="914400" rtl="0" eaLnBrk="1" fontAlgn="base" latinLnBrk="0" hangingPunct="1">
              <a:lnSpc>
                <a:spcPct val="100000"/>
              </a:lnSpc>
              <a:spcBef>
                <a:spcPts val="1375"/>
              </a:spcBef>
              <a:spcAft>
                <a:spcPct val="0"/>
              </a:spcAft>
              <a:buClrTx/>
              <a:buSzTx/>
              <a:buFontTx/>
              <a:buNone/>
              <a:tabLst/>
              <a:defRPr/>
            </a:pPr>
            <a:r>
              <a:rPr kumimoji="0" lang="en-US" altLang="en-US" sz="7200" b="1" i="1"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sym typeface="Arial" panose="020B0604020202020204" pitchFamily="34" charset="0"/>
              </a:rPr>
              <a:t>“Should I wait for interest rates to come down?”</a:t>
            </a:r>
          </a:p>
        </p:txBody>
      </p:sp>
    </p:spTree>
    <p:extLst>
      <p:ext uri="{BB962C8B-B14F-4D97-AF65-F5344CB8AC3E}">
        <p14:creationId xmlns:p14="http://schemas.microsoft.com/office/powerpoint/2010/main" val="1691806250"/>
      </p:ext>
    </p:extLst>
  </p:cSld>
  <p:clrMapOvr>
    <a:masterClrMapping/>
  </p:clrMapOvr>
  <p:transition>
    <p:cover dir="l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B7D862-0CFD-BC00-ABE7-F5752F2CE9E7}"/>
              </a:ext>
            </a:extLst>
          </p:cNvPr>
          <p:cNvSpPr txBox="1"/>
          <p:nvPr/>
        </p:nvSpPr>
        <p:spPr>
          <a:xfrm>
            <a:off x="578282" y="1959263"/>
            <a:ext cx="6712085"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r" defTabSz="457200" rtl="0" eaLnBrk="1" fontAlgn="auto" latinLnBrk="0" hangingPunct="0">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srgbClr val="515260"/>
                </a:solidFill>
                <a:effectLst/>
                <a:uLnTx/>
                <a:uFillTx/>
                <a:latin typeface="CircularStd-Book"/>
                <a:cs typeface="Calibri"/>
                <a:sym typeface="Calibri"/>
              </a:rPr>
              <a:t>“Given current conditions and Federal Reserve guidance, mortgage rates are not likely to decline significantly in the near term.”</a:t>
            </a:r>
          </a:p>
          <a:p>
            <a:pPr marL="0" marR="0" lvl="0" indent="0" algn="r" defTabSz="457200" rtl="0" eaLnBrk="1" fontAlgn="auto" latinLnBrk="0" hangingPunct="0">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515260"/>
                </a:solidFill>
                <a:effectLst/>
                <a:uLnTx/>
                <a:uFillTx/>
                <a:latin typeface="CircularStd-Book"/>
                <a:cs typeface="Calibri"/>
                <a:sym typeface="Calibri"/>
              </a:rPr>
              <a:t>Paul Thomas, Zillow Vice President of Capital Markets</a:t>
            </a:r>
            <a:endParaRPr kumimoji="0" lang="en-US" sz="18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5" name="TextBox 4">
            <a:extLst>
              <a:ext uri="{FF2B5EF4-FFF2-40B4-BE49-F238E27FC236}">
                <a16:creationId xmlns:a16="http://schemas.microsoft.com/office/drawing/2014/main" id="{FFDB7028-2824-9B20-DB00-715ADE4E521B}"/>
              </a:ext>
            </a:extLst>
          </p:cNvPr>
          <p:cNvSpPr txBox="1"/>
          <p:nvPr/>
        </p:nvSpPr>
        <p:spPr>
          <a:xfrm>
            <a:off x="933365" y="1170031"/>
            <a:ext cx="6498567"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151515"/>
                </a:solidFill>
                <a:effectLst/>
                <a:uLnTx/>
                <a:uFillTx/>
                <a:latin typeface="DM Serif Display" pitchFamily="2" charset="0"/>
                <a:cs typeface="Calibri"/>
                <a:sym typeface="Calibri"/>
              </a:rPr>
              <a:t>Mortgage Rate Predictions 2022</a:t>
            </a:r>
          </a:p>
        </p:txBody>
      </p:sp>
      <p:sp>
        <p:nvSpPr>
          <p:cNvPr id="8" name="TextBox 7">
            <a:extLst>
              <a:ext uri="{FF2B5EF4-FFF2-40B4-BE49-F238E27FC236}">
                <a16:creationId xmlns:a16="http://schemas.microsoft.com/office/drawing/2014/main" id="{6D0DE511-6E79-2249-A5D9-78227634E415}"/>
              </a:ext>
            </a:extLst>
          </p:cNvPr>
          <p:cNvSpPr txBox="1"/>
          <p:nvPr/>
        </p:nvSpPr>
        <p:spPr>
          <a:xfrm>
            <a:off x="2128206" y="3182390"/>
            <a:ext cx="4872670"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srgbClr val="515260"/>
                </a:solidFill>
                <a:effectLst/>
                <a:uLnTx/>
                <a:uFillTx/>
                <a:latin typeface="CircularStd-Book"/>
                <a:cs typeface="Calibri"/>
                <a:sym typeface="Calibri"/>
              </a:rPr>
              <a:t>“I expect mortgage rates to be at 5.5% by the end of 2022</a:t>
            </a:r>
            <a:endParaRPr kumimoji="0" lang="en-US" sz="1800" b="0" i="0" u="none" strike="noStrike" kern="0" cap="none" spc="0" normalizeH="0" baseline="0" noProof="0" dirty="0">
              <a:ln>
                <a:noFill/>
              </a:ln>
              <a:solidFill>
                <a:srgbClr val="515260"/>
              </a:solidFill>
              <a:effectLst/>
              <a:uLnTx/>
              <a:uFillTx/>
              <a:latin typeface="CircularStd-Book"/>
              <a:cs typeface="Calibri"/>
              <a:sym typeface="Calibri"/>
            </a:endParaRPr>
          </a:p>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515260"/>
                </a:solidFill>
                <a:effectLst/>
                <a:uLnTx/>
                <a:uFillTx/>
                <a:latin typeface="CircularStd-Book"/>
                <a:cs typeface="Calibri"/>
                <a:sym typeface="Calibri"/>
              </a:rPr>
              <a:t>Danielle Hale, Chief Economist at </a:t>
            </a:r>
            <a:r>
              <a:rPr kumimoji="0" lang="en-US" sz="1800" b="1" i="0" u="none" strike="noStrike" kern="0" cap="none" spc="0" normalizeH="0" baseline="0" noProof="0" dirty="0" err="1">
                <a:ln>
                  <a:noFill/>
                </a:ln>
                <a:solidFill>
                  <a:srgbClr val="515260"/>
                </a:solidFill>
                <a:effectLst/>
                <a:uLnTx/>
                <a:uFillTx/>
                <a:latin typeface="CircularStd-Book"/>
                <a:cs typeface="Calibri"/>
                <a:sym typeface="Calibri"/>
              </a:rPr>
              <a:t>Realtor.Com</a:t>
            </a:r>
            <a:endParaRPr kumimoji="0" lang="en-US" sz="18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10" name="TextBox 9">
            <a:extLst>
              <a:ext uri="{FF2B5EF4-FFF2-40B4-BE49-F238E27FC236}">
                <a16:creationId xmlns:a16="http://schemas.microsoft.com/office/drawing/2014/main" id="{87F8CC5D-C33A-7E6D-F521-282168D8EC6E}"/>
              </a:ext>
            </a:extLst>
          </p:cNvPr>
          <p:cNvSpPr txBox="1"/>
          <p:nvPr/>
        </p:nvSpPr>
        <p:spPr>
          <a:xfrm>
            <a:off x="451822" y="4464665"/>
            <a:ext cx="7169286"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marL="0" marR="0" lvl="0" indent="0" algn="r" defTabSz="457200" rtl="0" eaLnBrk="1" fontAlgn="auto" latinLnBrk="0" hangingPunct="0">
              <a:lnSpc>
                <a:spcPct val="100000"/>
              </a:lnSpc>
              <a:spcBef>
                <a:spcPts val="0"/>
              </a:spcBef>
              <a:spcAft>
                <a:spcPts val="0"/>
              </a:spcAft>
              <a:buClrTx/>
              <a:buSzTx/>
              <a:buFontTx/>
              <a:buNone/>
              <a:tabLst/>
              <a:defRPr/>
            </a:pPr>
            <a:r>
              <a:rPr lang="en-US" b="0" i="1" dirty="0">
                <a:solidFill>
                  <a:schemeClr val="tx1">
                    <a:lumMod val="65000"/>
                    <a:lumOff val="35000"/>
                  </a:schemeClr>
                </a:solidFill>
                <a:effectLst/>
                <a:latin typeface="CircularStd-Book"/>
              </a:rPr>
              <a:t>“Mortgage rates bouncing along near 6% is certain for the remainder of the year. They could go up even close to 7%, especially if oil and gas supply further lags behind and pushes up energy prices during heating season.”</a:t>
            </a:r>
          </a:p>
          <a:p>
            <a:pPr marL="0" marR="0" lvl="0" indent="0" algn="r" defTabSz="457200" rtl="0" eaLnBrk="1" fontAlgn="auto" latinLnBrk="0" hangingPunct="0">
              <a:lnSpc>
                <a:spcPct val="100000"/>
              </a:lnSpc>
              <a:spcBef>
                <a:spcPts val="0"/>
              </a:spcBef>
              <a:spcAft>
                <a:spcPts val="0"/>
              </a:spcAft>
              <a:buClrTx/>
              <a:buSzTx/>
              <a:buFontTx/>
              <a:buNone/>
              <a:tabLst/>
              <a:defRPr/>
            </a:pPr>
            <a:r>
              <a:rPr lang="en-US" b="1" dirty="0">
                <a:solidFill>
                  <a:srgbClr val="515260"/>
                </a:solidFill>
                <a:latin typeface="CircularStd-Book"/>
                <a:cs typeface="Calibri"/>
              </a:rPr>
              <a:t>Lawrence</a:t>
            </a:r>
            <a:r>
              <a:rPr kumimoji="0" lang="en-US" sz="1800" b="1" i="0" u="none" strike="noStrike" kern="0" cap="none" spc="0" normalizeH="0" baseline="0" noProof="0" dirty="0">
                <a:ln>
                  <a:noFill/>
                </a:ln>
                <a:solidFill>
                  <a:srgbClr val="515260"/>
                </a:solidFill>
                <a:effectLst/>
                <a:uLnTx/>
                <a:uFillTx/>
                <a:latin typeface="CircularStd-Book"/>
                <a:cs typeface="Calibri"/>
                <a:sym typeface="Calibri"/>
              </a:rPr>
              <a:t> Yun, Chief Economist for National Association of Realtors</a:t>
            </a:r>
            <a:endParaRPr kumimoji="0" lang="en-US" sz="1800" b="1" i="0" u="none" strike="noStrike" kern="0" cap="none" spc="0" normalizeH="0" baseline="0" noProof="0" dirty="0">
              <a:ln>
                <a:noFill/>
              </a:ln>
              <a:solidFill>
                <a:srgbClr val="000000"/>
              </a:solidFill>
              <a:effectLst/>
              <a:uLnTx/>
              <a:uFillTx/>
              <a:latin typeface="Calibri"/>
              <a:cs typeface="Calibri"/>
              <a:sym typeface="Calibri"/>
            </a:endParaRPr>
          </a:p>
        </p:txBody>
      </p:sp>
      <p:pic>
        <p:nvPicPr>
          <p:cNvPr id="13" name="Picture 12">
            <a:extLst>
              <a:ext uri="{FF2B5EF4-FFF2-40B4-BE49-F238E27FC236}">
                <a16:creationId xmlns:a16="http://schemas.microsoft.com/office/drawing/2014/main" id="{7020B967-184A-04F2-AE61-0CFA01950E17}"/>
              </a:ext>
            </a:extLst>
          </p:cNvPr>
          <p:cNvPicPr>
            <a:picLocks noChangeAspect="1"/>
          </p:cNvPicPr>
          <p:nvPr/>
        </p:nvPicPr>
        <p:blipFill rotWithShape="1">
          <a:blip r:embed="rId3"/>
          <a:srcRect b="27475"/>
          <a:stretch/>
        </p:blipFill>
        <p:spPr>
          <a:xfrm>
            <a:off x="7728454" y="4435372"/>
            <a:ext cx="1108612" cy="113157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 name="Picture 1">
            <a:extLst>
              <a:ext uri="{FF2B5EF4-FFF2-40B4-BE49-F238E27FC236}">
                <a16:creationId xmlns:a16="http://schemas.microsoft.com/office/drawing/2014/main" id="{A7889307-77C8-E981-03AC-0113432B2ACC}"/>
              </a:ext>
            </a:extLst>
          </p:cNvPr>
          <p:cNvPicPr>
            <a:picLocks noChangeAspect="1"/>
          </p:cNvPicPr>
          <p:nvPr/>
        </p:nvPicPr>
        <p:blipFill rotWithShape="1">
          <a:blip r:embed="rId4"/>
          <a:srcRect l="19345" r="19623" b="36190"/>
          <a:stretch/>
        </p:blipFill>
        <p:spPr>
          <a:xfrm>
            <a:off x="7548664" y="1742595"/>
            <a:ext cx="1288402" cy="120363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a:extLst>
              <a:ext uri="{FF2B5EF4-FFF2-40B4-BE49-F238E27FC236}">
                <a16:creationId xmlns:a16="http://schemas.microsoft.com/office/drawing/2014/main" id="{23685C90-5FC5-480E-C9E0-E8848F6476CA}"/>
              </a:ext>
            </a:extLst>
          </p:cNvPr>
          <p:cNvPicPr>
            <a:picLocks noChangeAspect="1"/>
          </p:cNvPicPr>
          <p:nvPr/>
        </p:nvPicPr>
        <p:blipFill>
          <a:blip r:embed="rId5"/>
          <a:stretch>
            <a:fillRect/>
          </a:stretch>
        </p:blipFill>
        <p:spPr>
          <a:xfrm>
            <a:off x="708118" y="3105016"/>
            <a:ext cx="1161790" cy="116179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3250" name="Picture 2">
            <a:extLst>
              <a:ext uri="{FF2B5EF4-FFF2-40B4-BE49-F238E27FC236}">
                <a16:creationId xmlns:a16="http://schemas.microsoft.com/office/drawing/2014/main" id="{B9715461-F66B-7277-5857-F67949D3659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3365" y="449397"/>
            <a:ext cx="2095155" cy="567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58740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A8BDEA-CEC9-07AD-81B8-79E000B946C6}"/>
              </a:ext>
            </a:extLst>
          </p:cNvPr>
          <p:cNvPicPr>
            <a:picLocks noChangeAspect="1"/>
          </p:cNvPicPr>
          <p:nvPr/>
        </p:nvPicPr>
        <p:blipFill rotWithShape="1">
          <a:blip r:embed="rId2"/>
          <a:srcRect l="6427" r="4134" b="9284"/>
          <a:stretch/>
        </p:blipFill>
        <p:spPr>
          <a:xfrm>
            <a:off x="732619" y="575361"/>
            <a:ext cx="7899751" cy="4660668"/>
          </a:xfrm>
          <a:prstGeom prst="rect">
            <a:avLst/>
          </a:prstGeom>
        </p:spPr>
      </p:pic>
    </p:spTree>
    <p:extLst>
      <p:ext uri="{BB962C8B-B14F-4D97-AF65-F5344CB8AC3E}">
        <p14:creationId xmlns:p14="http://schemas.microsoft.com/office/powerpoint/2010/main" val="1802192232"/>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DB3E32-1E6A-CD8C-490D-608F3CA260E2}"/>
              </a:ext>
            </a:extLst>
          </p:cNvPr>
          <p:cNvPicPr>
            <a:picLocks noChangeAspect="1"/>
          </p:cNvPicPr>
          <p:nvPr/>
        </p:nvPicPr>
        <p:blipFill>
          <a:blip r:embed="rId3"/>
          <a:stretch>
            <a:fillRect/>
          </a:stretch>
        </p:blipFill>
        <p:spPr>
          <a:xfrm>
            <a:off x="0" y="1326119"/>
            <a:ext cx="9144000" cy="4568840"/>
          </a:xfrm>
          <a:prstGeom prst="rect">
            <a:avLst/>
          </a:prstGeom>
        </p:spPr>
      </p:pic>
      <p:pic>
        <p:nvPicPr>
          <p:cNvPr id="5" name="Picture 4">
            <a:extLst>
              <a:ext uri="{FF2B5EF4-FFF2-40B4-BE49-F238E27FC236}">
                <a16:creationId xmlns:a16="http://schemas.microsoft.com/office/drawing/2014/main" id="{3A8A048E-2ABA-6983-D3F6-F0238FA75D73}"/>
              </a:ext>
            </a:extLst>
          </p:cNvPr>
          <p:cNvPicPr>
            <a:picLocks noChangeAspect="1"/>
          </p:cNvPicPr>
          <p:nvPr/>
        </p:nvPicPr>
        <p:blipFill>
          <a:blip r:embed="rId4"/>
          <a:stretch>
            <a:fillRect/>
          </a:stretch>
        </p:blipFill>
        <p:spPr>
          <a:xfrm>
            <a:off x="2425734" y="74170"/>
            <a:ext cx="4448175" cy="1028700"/>
          </a:xfrm>
          <a:prstGeom prst="rect">
            <a:avLst/>
          </a:prstGeom>
        </p:spPr>
      </p:pic>
      <p:sp>
        <p:nvSpPr>
          <p:cNvPr id="2" name="Oval 1">
            <a:extLst>
              <a:ext uri="{FF2B5EF4-FFF2-40B4-BE49-F238E27FC236}">
                <a16:creationId xmlns:a16="http://schemas.microsoft.com/office/drawing/2014/main" id="{B05E6117-83BD-FC66-75C4-10CC3167E940}"/>
              </a:ext>
            </a:extLst>
          </p:cNvPr>
          <p:cNvSpPr/>
          <p:nvPr/>
        </p:nvSpPr>
        <p:spPr>
          <a:xfrm>
            <a:off x="3181350" y="1733550"/>
            <a:ext cx="2266950" cy="3552825"/>
          </a:xfrm>
          <a:prstGeom prst="ellipse">
            <a:avLst/>
          </a:prstGeom>
          <a:noFill/>
          <a:ln w="57150" cap="flat">
            <a:solidFill>
              <a:srgbClr val="FFFF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mj-ea"/>
              <a:cs typeface="Calibri"/>
              <a:sym typeface="Calibri"/>
            </a:endParaRPr>
          </a:p>
        </p:txBody>
      </p:sp>
    </p:spTree>
    <p:extLst>
      <p:ext uri="{BB962C8B-B14F-4D97-AF65-F5344CB8AC3E}">
        <p14:creationId xmlns:p14="http://schemas.microsoft.com/office/powerpoint/2010/main" val="386565718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E1E9F0"/>
        </a:solidFill>
        <a:effectLst/>
      </p:bgPr>
    </p:bg>
    <p:spTree>
      <p:nvGrpSpPr>
        <p:cNvPr id="1" name=""/>
        <p:cNvGrpSpPr/>
        <p:nvPr/>
      </p:nvGrpSpPr>
      <p:grpSpPr>
        <a:xfrm>
          <a:off x="381000" y="95250"/>
          <a:ext cx="8667750" cy="6286500"/>
          <a:chOff x="381000" y="95250"/>
          <a:chExt cx="8667750" cy="6286500"/>
        </a:xfrm>
      </p:grpSpPr>
      <p:pic>
        <p:nvPicPr>
          <p:cNvPr id="3" name="FRED Graph Chart" descr="FRED Graph"/>
          <p:cNvPicPr>
            <a:picLocks noChangeAspect="1"/>
          </p:cNvPicPr>
          <p:nvPr/>
        </p:nvPicPr>
        <p:blipFill>
          <a:blip r:embed="rId3"/>
          <a:stretch>
            <a:fillRect/>
          </a:stretch>
        </p:blipFill>
        <p:spPr>
          <a:xfrm>
            <a:off x="106745" y="95250"/>
            <a:ext cx="8930509" cy="6022901"/>
          </a:xfrm>
          <a:prstGeom prst="rect">
            <a:avLst/>
          </a:prstGeom>
        </p:spPr>
      </p:pic>
      <p:sp>
        <p:nvSpPr>
          <p:cNvPr id="2" name="TextBox 1"/>
          <p:cNvSpPr txBox="1"/>
          <p:nvPr/>
        </p:nvSpPr>
        <p:spPr>
          <a:xfrm>
            <a:off x="381000" y="95250"/>
            <a:ext cx="7620000" cy="952500"/>
          </a:xfrm>
          <a:prstGeom prst="rect">
            <a:avLst/>
          </a:prstGeom>
        </p:spPr>
        <p:txBody>
          <a:bodyPr lIns="91440" tIns="45720" rIns="91440" bIns="45720" rtlCol="0">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333333">
                    <a:alpha val="20000"/>
                  </a:srgbClr>
                </a:solidFill>
                <a:effectLst/>
                <a:uLnTx/>
                <a:uFillTx/>
                <a:latin typeface="Calibri"/>
                <a:ea typeface="+mn-ea"/>
                <a:cs typeface="+mn-cs"/>
                <a:sym typeface="Calibri"/>
              </a:rPr>
              <a:t> </a:t>
            </a:r>
          </a:p>
        </p:txBody>
      </p:sp>
      <p:sp>
        <p:nvSpPr>
          <p:cNvPr id="4" name="TextBox 3">
            <a:extLst>
              <a:ext uri="{FF2B5EF4-FFF2-40B4-BE49-F238E27FC236}">
                <a16:creationId xmlns:a16="http://schemas.microsoft.com/office/drawing/2014/main" id="{D92FE4E4-9327-FDA2-7FC1-EE73605D3232}"/>
              </a:ext>
            </a:extLst>
          </p:cNvPr>
          <p:cNvSpPr txBox="1"/>
          <p:nvPr/>
        </p:nvSpPr>
        <p:spPr>
          <a:xfrm>
            <a:off x="1628378" y="4708578"/>
            <a:ext cx="7784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Calibri"/>
                <a:ea typeface="+mn-ea"/>
                <a:cs typeface="+mn-cs"/>
                <a:sym typeface="Calibri"/>
              </a:rPr>
              <a:t>1970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a:ea typeface="+mn-ea"/>
                <a:cs typeface="+mn-cs"/>
                <a:sym typeface="Calibri"/>
              </a:rPr>
              <a:t>$24,000</a:t>
            </a:r>
          </a:p>
        </p:txBody>
      </p:sp>
      <p:sp>
        <p:nvSpPr>
          <p:cNvPr id="5" name="TextBox 4">
            <a:extLst>
              <a:ext uri="{FF2B5EF4-FFF2-40B4-BE49-F238E27FC236}">
                <a16:creationId xmlns:a16="http://schemas.microsoft.com/office/drawing/2014/main" id="{107D7FB0-770C-C346-EAEC-3BEAA3B87656}"/>
              </a:ext>
            </a:extLst>
          </p:cNvPr>
          <p:cNvSpPr txBox="1"/>
          <p:nvPr/>
        </p:nvSpPr>
        <p:spPr>
          <a:xfrm>
            <a:off x="3087032" y="4290133"/>
            <a:ext cx="8382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Calibri"/>
                <a:ea typeface="+mn-ea"/>
                <a:cs typeface="+mn-cs"/>
                <a:sym typeface="Calibri"/>
              </a:rPr>
              <a:t>1981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a:ea typeface="+mn-ea"/>
                <a:cs typeface="+mn-cs"/>
                <a:sym typeface="Calibri"/>
              </a:rPr>
              <a:t>$67,000</a:t>
            </a:r>
          </a:p>
        </p:txBody>
      </p:sp>
      <p:sp>
        <p:nvSpPr>
          <p:cNvPr id="6" name="TextBox 5">
            <a:extLst>
              <a:ext uri="{FF2B5EF4-FFF2-40B4-BE49-F238E27FC236}">
                <a16:creationId xmlns:a16="http://schemas.microsoft.com/office/drawing/2014/main" id="{E7174CAD-FF52-111F-5F18-45933F34759B}"/>
              </a:ext>
            </a:extLst>
          </p:cNvPr>
          <p:cNvSpPr txBox="1"/>
          <p:nvPr/>
        </p:nvSpPr>
        <p:spPr>
          <a:xfrm>
            <a:off x="4044855" y="3778428"/>
            <a:ext cx="9144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Calibri"/>
                <a:ea typeface="+mn-ea"/>
                <a:cs typeface="+mn-cs"/>
                <a:sym typeface="Calibri"/>
              </a:rPr>
              <a:t>1990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a:ea typeface="+mn-ea"/>
                <a:cs typeface="+mn-cs"/>
                <a:sym typeface="Calibri"/>
              </a:rPr>
              <a:t>$124,000</a:t>
            </a:r>
          </a:p>
        </p:txBody>
      </p:sp>
      <p:sp>
        <p:nvSpPr>
          <p:cNvPr id="7" name="TextBox 6">
            <a:extLst>
              <a:ext uri="{FF2B5EF4-FFF2-40B4-BE49-F238E27FC236}">
                <a16:creationId xmlns:a16="http://schemas.microsoft.com/office/drawing/2014/main" id="{AB1D2D1F-E877-8727-6548-0E0B73B66104}"/>
              </a:ext>
            </a:extLst>
          </p:cNvPr>
          <p:cNvSpPr txBox="1"/>
          <p:nvPr/>
        </p:nvSpPr>
        <p:spPr>
          <a:xfrm>
            <a:off x="1598514" y="3578423"/>
            <a:ext cx="8382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1F497D"/>
                </a:solidFill>
                <a:effectLst/>
                <a:uLnTx/>
                <a:uFillTx/>
                <a:latin typeface="Calibri"/>
                <a:ea typeface="+mn-ea"/>
                <a:cs typeface="+mn-cs"/>
                <a:sym typeface="Calibri"/>
              </a:rPr>
              <a:t>1970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1F497D"/>
                </a:solidFill>
                <a:effectLst/>
                <a:uLnTx/>
                <a:uFillTx/>
                <a:latin typeface="Calibri"/>
                <a:ea typeface="+mn-ea"/>
                <a:cs typeface="+mn-cs"/>
                <a:sym typeface="Calibri"/>
              </a:rPr>
              <a:t>7%</a:t>
            </a:r>
          </a:p>
        </p:txBody>
      </p:sp>
      <p:sp>
        <p:nvSpPr>
          <p:cNvPr id="9" name="TextBox 8">
            <a:extLst>
              <a:ext uri="{FF2B5EF4-FFF2-40B4-BE49-F238E27FC236}">
                <a16:creationId xmlns:a16="http://schemas.microsoft.com/office/drawing/2014/main" id="{A518D7A0-3C21-C83D-B45B-DBB103D42823}"/>
              </a:ext>
            </a:extLst>
          </p:cNvPr>
          <p:cNvSpPr txBox="1"/>
          <p:nvPr/>
        </p:nvSpPr>
        <p:spPr>
          <a:xfrm>
            <a:off x="4152900" y="2740223"/>
            <a:ext cx="8382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1F497D"/>
                </a:solidFill>
                <a:effectLst/>
                <a:uLnTx/>
                <a:uFillTx/>
                <a:latin typeface="Calibri"/>
                <a:ea typeface="+mn-ea"/>
                <a:cs typeface="+mn-cs"/>
                <a:sym typeface="Calibri"/>
              </a:rPr>
              <a:t>1990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1F497D"/>
                </a:solidFill>
                <a:effectLst/>
                <a:uLnTx/>
                <a:uFillTx/>
                <a:latin typeface="Calibri"/>
                <a:ea typeface="+mn-ea"/>
                <a:cs typeface="+mn-cs"/>
                <a:sym typeface="Calibri"/>
              </a:rPr>
              <a:t>10.05%</a:t>
            </a:r>
          </a:p>
        </p:txBody>
      </p:sp>
      <p:sp>
        <p:nvSpPr>
          <p:cNvPr id="10" name="TextBox 9">
            <a:extLst>
              <a:ext uri="{FF2B5EF4-FFF2-40B4-BE49-F238E27FC236}">
                <a16:creationId xmlns:a16="http://schemas.microsoft.com/office/drawing/2014/main" id="{82567880-10BC-D350-AEF2-9E1EBD02FFC9}"/>
              </a:ext>
            </a:extLst>
          </p:cNvPr>
          <p:cNvSpPr txBox="1"/>
          <p:nvPr/>
        </p:nvSpPr>
        <p:spPr>
          <a:xfrm>
            <a:off x="3124200" y="2109172"/>
            <a:ext cx="8382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1F497D"/>
                </a:solidFill>
                <a:effectLst/>
                <a:uLnTx/>
                <a:uFillTx/>
                <a:latin typeface="Calibri"/>
                <a:ea typeface="+mn-ea"/>
                <a:cs typeface="+mn-cs"/>
                <a:sym typeface="Calibri"/>
              </a:rPr>
              <a:t>1981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1F497D"/>
                </a:solidFill>
                <a:effectLst/>
                <a:uLnTx/>
                <a:uFillTx/>
                <a:latin typeface="Calibri"/>
                <a:ea typeface="+mn-ea"/>
                <a:cs typeface="+mn-cs"/>
                <a:sym typeface="Calibri"/>
              </a:rPr>
              <a:t>18.63%</a:t>
            </a:r>
          </a:p>
        </p:txBody>
      </p:sp>
      <p:sp>
        <p:nvSpPr>
          <p:cNvPr id="11" name="TextBox 10">
            <a:extLst>
              <a:ext uri="{FF2B5EF4-FFF2-40B4-BE49-F238E27FC236}">
                <a16:creationId xmlns:a16="http://schemas.microsoft.com/office/drawing/2014/main" id="{2D0EB68B-0C4F-147C-7CD7-92DE130814F3}"/>
              </a:ext>
            </a:extLst>
          </p:cNvPr>
          <p:cNvSpPr txBox="1"/>
          <p:nvPr/>
        </p:nvSpPr>
        <p:spPr>
          <a:xfrm>
            <a:off x="2285999" y="4554160"/>
            <a:ext cx="8382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Calibri"/>
                <a:ea typeface="+mn-ea"/>
                <a:cs typeface="+mn-cs"/>
                <a:sym typeface="Calibri"/>
              </a:rPr>
              <a:t>1975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a:ea typeface="+mn-ea"/>
                <a:cs typeface="+mn-cs"/>
                <a:sym typeface="Calibri"/>
              </a:rPr>
              <a:t>$38,000</a:t>
            </a:r>
          </a:p>
        </p:txBody>
      </p:sp>
      <p:sp>
        <p:nvSpPr>
          <p:cNvPr id="12" name="TextBox 11">
            <a:extLst>
              <a:ext uri="{FF2B5EF4-FFF2-40B4-BE49-F238E27FC236}">
                <a16:creationId xmlns:a16="http://schemas.microsoft.com/office/drawing/2014/main" id="{1733D98E-E179-9D5C-956D-8F65D3D8850E}"/>
              </a:ext>
            </a:extLst>
          </p:cNvPr>
          <p:cNvSpPr txBox="1"/>
          <p:nvPr/>
        </p:nvSpPr>
        <p:spPr>
          <a:xfrm>
            <a:off x="2285999" y="3048000"/>
            <a:ext cx="74552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1F497D"/>
                </a:solidFill>
                <a:effectLst/>
                <a:uLnTx/>
                <a:uFillTx/>
                <a:latin typeface="Calibri"/>
                <a:ea typeface="+mn-ea"/>
                <a:cs typeface="+mn-cs"/>
                <a:sym typeface="Calibri"/>
              </a:rPr>
              <a:t>1975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1F497D"/>
                </a:solidFill>
                <a:effectLst/>
                <a:uLnTx/>
                <a:uFillTx/>
                <a:latin typeface="Calibri"/>
                <a:ea typeface="+mn-ea"/>
                <a:cs typeface="+mn-cs"/>
                <a:sym typeface="Calibri"/>
              </a:rPr>
              <a:t>9.49%</a:t>
            </a:r>
          </a:p>
        </p:txBody>
      </p:sp>
      <p:sp>
        <p:nvSpPr>
          <p:cNvPr id="13" name="TextBox 12">
            <a:extLst>
              <a:ext uri="{FF2B5EF4-FFF2-40B4-BE49-F238E27FC236}">
                <a16:creationId xmlns:a16="http://schemas.microsoft.com/office/drawing/2014/main" id="{167690ED-1C34-4748-7CC6-732AD3FD38D3}"/>
              </a:ext>
            </a:extLst>
          </p:cNvPr>
          <p:cNvSpPr txBox="1"/>
          <p:nvPr/>
        </p:nvSpPr>
        <p:spPr>
          <a:xfrm>
            <a:off x="8001000" y="1047750"/>
            <a:ext cx="990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Calibri"/>
                <a:ea typeface="+mn-ea"/>
                <a:cs typeface="+mn-cs"/>
                <a:sym typeface="Calibri"/>
              </a:rPr>
              <a:t>2022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a:ea typeface="+mn-ea"/>
                <a:cs typeface="+mn-cs"/>
                <a:sym typeface="Calibri"/>
              </a:rPr>
              <a:t>$429,000</a:t>
            </a:r>
          </a:p>
        </p:txBody>
      </p:sp>
      <p:sp>
        <p:nvSpPr>
          <p:cNvPr id="14" name="TextBox 13">
            <a:extLst>
              <a:ext uri="{FF2B5EF4-FFF2-40B4-BE49-F238E27FC236}">
                <a16:creationId xmlns:a16="http://schemas.microsoft.com/office/drawing/2014/main" id="{69BDEEBC-79A8-7184-F593-DE4282468717}"/>
              </a:ext>
            </a:extLst>
          </p:cNvPr>
          <p:cNvSpPr txBox="1"/>
          <p:nvPr/>
        </p:nvSpPr>
        <p:spPr>
          <a:xfrm>
            <a:off x="1628378" y="1685077"/>
            <a:ext cx="8382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1F497D"/>
                </a:solidFill>
                <a:effectLst/>
                <a:uLnTx/>
                <a:uFillTx/>
                <a:latin typeface="Calibri"/>
                <a:ea typeface="+mn-ea"/>
                <a:cs typeface="+mn-cs"/>
                <a:sym typeface="Calibri"/>
              </a:rPr>
              <a:t>Interest Rates</a:t>
            </a:r>
          </a:p>
        </p:txBody>
      </p:sp>
      <p:pic>
        <p:nvPicPr>
          <p:cNvPr id="15" name="Picture 14" descr="Text, logo&#10;&#10;Description automatically generated">
            <a:extLst>
              <a:ext uri="{FF2B5EF4-FFF2-40B4-BE49-F238E27FC236}">
                <a16:creationId xmlns:a16="http://schemas.microsoft.com/office/drawing/2014/main" id="{C0E95F01-FFEE-5AC4-F2C3-B40EF72F8F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6219028"/>
            <a:ext cx="1886489" cy="429833"/>
          </a:xfrm>
          <a:prstGeom prst="rect">
            <a:avLst/>
          </a:prstGeom>
        </p:spPr>
      </p:pic>
      <p:sp>
        <p:nvSpPr>
          <p:cNvPr id="8" name="TextBox 7">
            <a:extLst>
              <a:ext uri="{FF2B5EF4-FFF2-40B4-BE49-F238E27FC236}">
                <a16:creationId xmlns:a16="http://schemas.microsoft.com/office/drawing/2014/main" id="{D5BF2BE6-4C15-1B37-006A-3ADC1F7489D0}"/>
              </a:ext>
            </a:extLst>
          </p:cNvPr>
          <p:cNvSpPr txBox="1"/>
          <p:nvPr/>
        </p:nvSpPr>
        <p:spPr>
          <a:xfrm>
            <a:off x="5200650" y="1343025"/>
            <a:ext cx="2085975" cy="646329"/>
          </a:xfrm>
          <a:prstGeom prst="rect">
            <a:avLst/>
          </a:prstGeom>
          <a:ln/>
        </p:spPr>
        <p:style>
          <a:lnRef idx="1">
            <a:schemeClr val="accent1"/>
          </a:lnRef>
          <a:fillRef idx="2">
            <a:schemeClr val="accent1"/>
          </a:fillRef>
          <a:effectRef idx="1">
            <a:schemeClr val="accent1"/>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Calibri"/>
                <a:ea typeface="+mj-ea"/>
                <a:cs typeface="Calibri"/>
                <a:sym typeface="Calibri"/>
              </a:rPr>
              <a:t>Do NOT Try &amp;</a:t>
            </a:r>
          </a:p>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1800" b="1" i="1"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Calibri"/>
                <a:ea typeface="+mj-ea"/>
                <a:cs typeface="Calibri"/>
                <a:sym typeface="Calibri"/>
              </a:rPr>
              <a:t>Time The Market</a:t>
            </a:r>
          </a:p>
        </p:txBody>
      </p:sp>
    </p:spTree>
    <p:extLst>
      <p:ext uri="{BB962C8B-B14F-4D97-AF65-F5344CB8AC3E}">
        <p14:creationId xmlns:p14="http://schemas.microsoft.com/office/powerpoint/2010/main" val="41252619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93F568-EA4B-97F4-543E-381B5933276C}"/>
              </a:ext>
            </a:extLst>
          </p:cNvPr>
          <p:cNvPicPr>
            <a:picLocks noChangeAspect="1"/>
          </p:cNvPicPr>
          <p:nvPr/>
        </p:nvPicPr>
        <p:blipFill>
          <a:blip r:embed="rId2"/>
          <a:stretch>
            <a:fillRect/>
          </a:stretch>
        </p:blipFill>
        <p:spPr>
          <a:xfrm>
            <a:off x="-564287" y="-15718"/>
            <a:ext cx="10296115" cy="6873717"/>
          </a:xfrm>
          <a:prstGeom prst="rect">
            <a:avLst/>
          </a:prstGeom>
        </p:spPr>
      </p:pic>
      <p:sp>
        <p:nvSpPr>
          <p:cNvPr id="2" name="TextBox 1">
            <a:extLst>
              <a:ext uri="{FF2B5EF4-FFF2-40B4-BE49-F238E27FC236}">
                <a16:creationId xmlns:a16="http://schemas.microsoft.com/office/drawing/2014/main" id="{6E44C463-65B4-27B1-4123-EE39A6EB0C8D}"/>
              </a:ext>
            </a:extLst>
          </p:cNvPr>
          <p:cNvSpPr txBox="1"/>
          <p:nvPr/>
        </p:nvSpPr>
        <p:spPr>
          <a:xfrm>
            <a:off x="0" y="1490010"/>
            <a:ext cx="3578620" cy="19389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Calibri"/>
                <a:ea typeface="+mj-ea"/>
                <a:cs typeface="Calibri"/>
                <a:sym typeface="Calibri"/>
              </a:rPr>
              <a:t>Work </a:t>
            </a:r>
            <a:r>
              <a:rPr kumimoji="0" lang="en-US" sz="4000" b="1" i="0" u="sng"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Calibri"/>
                <a:ea typeface="+mj-ea"/>
                <a:cs typeface="Calibri"/>
                <a:sym typeface="Calibri"/>
              </a:rPr>
              <a:t>From</a:t>
            </a:r>
            <a:r>
              <a:rPr kumimoji="0" lang="en-US" sz="40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Calibri"/>
                <a:ea typeface="+mj-ea"/>
                <a:cs typeface="Calibri"/>
                <a:sym typeface="Calibri"/>
              </a:rPr>
              <a:t> Monthly Payments</a:t>
            </a:r>
          </a:p>
        </p:txBody>
      </p:sp>
    </p:spTree>
    <p:extLst>
      <p:ext uri="{BB962C8B-B14F-4D97-AF65-F5344CB8AC3E}">
        <p14:creationId xmlns:p14="http://schemas.microsoft.com/office/powerpoint/2010/main" val="2087513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E74539-5E57-C053-8DE5-ABDC8A0C2915}"/>
              </a:ext>
            </a:extLst>
          </p:cNvPr>
          <p:cNvPicPr>
            <a:picLocks noChangeAspect="1"/>
          </p:cNvPicPr>
          <p:nvPr/>
        </p:nvPicPr>
        <p:blipFill rotWithShape="1">
          <a:blip r:embed="rId2"/>
          <a:srcRect r="21979" b="5600"/>
          <a:stretch/>
        </p:blipFill>
        <p:spPr>
          <a:xfrm>
            <a:off x="0" y="209139"/>
            <a:ext cx="8715375" cy="5690143"/>
          </a:xfrm>
          <a:prstGeom prst="rect">
            <a:avLst/>
          </a:prstGeom>
        </p:spPr>
      </p:pic>
      <p:pic>
        <p:nvPicPr>
          <p:cNvPr id="4" name="Picture 3" descr="Text, logo&#10;&#10;Description automatically generated">
            <a:extLst>
              <a:ext uri="{FF2B5EF4-FFF2-40B4-BE49-F238E27FC236}">
                <a16:creationId xmlns:a16="http://schemas.microsoft.com/office/drawing/2014/main" id="{9827794B-F81C-190F-FCCD-575D34342B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6219028"/>
            <a:ext cx="1886489" cy="429833"/>
          </a:xfrm>
          <a:prstGeom prst="rect">
            <a:avLst/>
          </a:prstGeom>
        </p:spPr>
      </p:pic>
    </p:spTree>
    <p:extLst>
      <p:ext uri="{BB962C8B-B14F-4D97-AF65-F5344CB8AC3E}">
        <p14:creationId xmlns:p14="http://schemas.microsoft.com/office/powerpoint/2010/main" val="18825021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1CA7160-F417-18A8-18DA-13CA54977AC8}"/>
              </a:ext>
            </a:extLst>
          </p:cNvPr>
          <p:cNvPicPr>
            <a:picLocks noChangeAspect="1"/>
          </p:cNvPicPr>
          <p:nvPr/>
        </p:nvPicPr>
        <p:blipFill rotWithShape="1">
          <a:blip r:embed="rId2"/>
          <a:srcRect r="21562"/>
          <a:stretch/>
        </p:blipFill>
        <p:spPr>
          <a:xfrm>
            <a:off x="0" y="170571"/>
            <a:ext cx="8582025" cy="5864014"/>
          </a:xfrm>
          <a:prstGeom prst="rect">
            <a:avLst/>
          </a:prstGeom>
        </p:spPr>
      </p:pic>
      <p:pic>
        <p:nvPicPr>
          <p:cNvPr id="3" name="Picture 2" descr="Text, logo&#10;&#10;Description automatically generated">
            <a:extLst>
              <a:ext uri="{FF2B5EF4-FFF2-40B4-BE49-F238E27FC236}">
                <a16:creationId xmlns:a16="http://schemas.microsoft.com/office/drawing/2014/main" id="{530919DC-B03E-207A-752B-C7DFFC984E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6219028"/>
            <a:ext cx="1886489" cy="429833"/>
          </a:xfrm>
          <a:prstGeom prst="rect">
            <a:avLst/>
          </a:prstGeom>
        </p:spPr>
      </p:pic>
      <p:sp>
        <p:nvSpPr>
          <p:cNvPr id="4" name="TextBox 3">
            <a:extLst>
              <a:ext uri="{FF2B5EF4-FFF2-40B4-BE49-F238E27FC236}">
                <a16:creationId xmlns:a16="http://schemas.microsoft.com/office/drawing/2014/main" id="{809572CA-BDD9-C468-2B4F-D5B970CF8A8A}"/>
              </a:ext>
            </a:extLst>
          </p:cNvPr>
          <p:cNvSpPr txBox="1"/>
          <p:nvPr/>
        </p:nvSpPr>
        <p:spPr>
          <a:xfrm>
            <a:off x="3609976" y="5695810"/>
            <a:ext cx="2771775"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800" b="1" i="0" u="none" strike="noStrike" cap="none" spc="0" normalizeH="0" baseline="0" dirty="0">
                <a:ln>
                  <a:noFill/>
                </a:ln>
                <a:solidFill>
                  <a:srgbClr val="000000"/>
                </a:solidFill>
                <a:effectLst>
                  <a:outerShdw blurRad="38100" dist="38100" dir="2700000" algn="tl">
                    <a:srgbClr val="000000">
                      <a:alpha val="43137"/>
                    </a:srgbClr>
                  </a:outerShdw>
                </a:effectLst>
                <a:uFillTx/>
                <a:latin typeface="+mj-lt"/>
                <a:ea typeface="+mj-ea"/>
                <a:cs typeface="+mj-cs"/>
                <a:sym typeface="Calibri"/>
              </a:rPr>
              <a:t>Goal: $2,449</a:t>
            </a:r>
          </a:p>
        </p:txBody>
      </p:sp>
    </p:spTree>
    <p:extLst>
      <p:ext uri="{BB962C8B-B14F-4D97-AF65-F5344CB8AC3E}">
        <p14:creationId xmlns:p14="http://schemas.microsoft.com/office/powerpoint/2010/main" val="15689955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592346-0410-427E-E952-B70DF5D546B6}"/>
              </a:ext>
            </a:extLst>
          </p:cNvPr>
          <p:cNvPicPr>
            <a:picLocks noChangeAspect="1"/>
          </p:cNvPicPr>
          <p:nvPr/>
        </p:nvPicPr>
        <p:blipFill rotWithShape="1">
          <a:blip r:embed="rId2"/>
          <a:srcRect t="6523" r="21042" b="3948"/>
          <a:stretch/>
        </p:blipFill>
        <p:spPr>
          <a:xfrm>
            <a:off x="0" y="158343"/>
            <a:ext cx="8825055" cy="5726472"/>
          </a:xfrm>
          <a:prstGeom prst="rect">
            <a:avLst/>
          </a:prstGeom>
        </p:spPr>
      </p:pic>
      <p:pic>
        <p:nvPicPr>
          <p:cNvPr id="4" name="Picture 3" descr="Text, logo&#10;&#10;Description automatically generated">
            <a:extLst>
              <a:ext uri="{FF2B5EF4-FFF2-40B4-BE49-F238E27FC236}">
                <a16:creationId xmlns:a16="http://schemas.microsoft.com/office/drawing/2014/main" id="{7199F07D-E3BA-85BE-95E7-E5D1A45910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6219028"/>
            <a:ext cx="1886489" cy="429833"/>
          </a:xfrm>
          <a:prstGeom prst="rect">
            <a:avLst/>
          </a:prstGeom>
        </p:spPr>
      </p:pic>
      <p:sp>
        <p:nvSpPr>
          <p:cNvPr id="5" name="TextBox 4">
            <a:extLst>
              <a:ext uri="{FF2B5EF4-FFF2-40B4-BE49-F238E27FC236}">
                <a16:creationId xmlns:a16="http://schemas.microsoft.com/office/drawing/2014/main" id="{AA6493C8-F9AC-4E24-736E-01A54672BAE5}"/>
              </a:ext>
            </a:extLst>
          </p:cNvPr>
          <p:cNvSpPr txBox="1"/>
          <p:nvPr/>
        </p:nvSpPr>
        <p:spPr>
          <a:xfrm>
            <a:off x="3590926" y="5695810"/>
            <a:ext cx="2771775"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800" b="1" i="0" u="none" strike="noStrike" cap="none" spc="0" normalizeH="0" baseline="0" dirty="0">
                <a:ln>
                  <a:noFill/>
                </a:ln>
                <a:solidFill>
                  <a:srgbClr val="000000"/>
                </a:solidFill>
                <a:effectLst>
                  <a:outerShdw blurRad="38100" dist="38100" dir="2700000" algn="tl">
                    <a:srgbClr val="000000">
                      <a:alpha val="43137"/>
                    </a:srgbClr>
                  </a:outerShdw>
                </a:effectLst>
                <a:uFillTx/>
                <a:latin typeface="+mj-lt"/>
                <a:ea typeface="+mj-ea"/>
                <a:cs typeface="+mj-cs"/>
                <a:sym typeface="Calibri"/>
              </a:rPr>
              <a:t>Goal: $2,449</a:t>
            </a:r>
          </a:p>
        </p:txBody>
      </p:sp>
      <p:sp>
        <p:nvSpPr>
          <p:cNvPr id="2" name="Oval 1">
            <a:extLst>
              <a:ext uri="{FF2B5EF4-FFF2-40B4-BE49-F238E27FC236}">
                <a16:creationId xmlns:a16="http://schemas.microsoft.com/office/drawing/2014/main" id="{9528867B-4756-F345-B4B8-03A094C4FACF}"/>
              </a:ext>
            </a:extLst>
          </p:cNvPr>
          <p:cNvSpPr/>
          <p:nvPr/>
        </p:nvSpPr>
        <p:spPr>
          <a:xfrm>
            <a:off x="238125" y="1762125"/>
            <a:ext cx="2867025" cy="923925"/>
          </a:xfrm>
          <a:prstGeom prst="ellipse">
            <a:avLst/>
          </a:prstGeom>
          <a:noFill/>
          <a:ln w="28575"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14111199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 logo&#10;&#10;Description automatically generated">
            <a:extLst>
              <a:ext uri="{FF2B5EF4-FFF2-40B4-BE49-F238E27FC236}">
                <a16:creationId xmlns:a16="http://schemas.microsoft.com/office/drawing/2014/main" id="{C40D8BBB-1B61-A461-2F7B-9500B975DC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6219028"/>
            <a:ext cx="1886489" cy="429833"/>
          </a:xfrm>
          <a:prstGeom prst="rect">
            <a:avLst/>
          </a:prstGeom>
        </p:spPr>
      </p:pic>
      <p:pic>
        <p:nvPicPr>
          <p:cNvPr id="5" name="Picture 4">
            <a:extLst>
              <a:ext uri="{FF2B5EF4-FFF2-40B4-BE49-F238E27FC236}">
                <a16:creationId xmlns:a16="http://schemas.microsoft.com/office/drawing/2014/main" id="{C6ED794C-6A90-6C05-FA39-1D562B8BB91C}"/>
              </a:ext>
            </a:extLst>
          </p:cNvPr>
          <p:cNvPicPr>
            <a:picLocks noChangeAspect="1"/>
          </p:cNvPicPr>
          <p:nvPr/>
        </p:nvPicPr>
        <p:blipFill rotWithShape="1">
          <a:blip r:embed="rId3"/>
          <a:srcRect r="21170"/>
          <a:stretch/>
        </p:blipFill>
        <p:spPr>
          <a:xfrm>
            <a:off x="333375" y="87460"/>
            <a:ext cx="8429625" cy="5658121"/>
          </a:xfrm>
          <a:prstGeom prst="rect">
            <a:avLst/>
          </a:prstGeom>
        </p:spPr>
      </p:pic>
      <p:sp>
        <p:nvSpPr>
          <p:cNvPr id="6" name="TextBox 5">
            <a:extLst>
              <a:ext uri="{FF2B5EF4-FFF2-40B4-BE49-F238E27FC236}">
                <a16:creationId xmlns:a16="http://schemas.microsoft.com/office/drawing/2014/main" id="{8EF607F1-BE2A-3745-B89C-346279D2EF6F}"/>
              </a:ext>
            </a:extLst>
          </p:cNvPr>
          <p:cNvSpPr txBox="1"/>
          <p:nvPr/>
        </p:nvSpPr>
        <p:spPr>
          <a:xfrm>
            <a:off x="3571875" y="5695810"/>
            <a:ext cx="2771775"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800" b="1" i="0" u="none" strike="noStrike" cap="none" spc="0" normalizeH="0" baseline="0" dirty="0">
                <a:ln>
                  <a:noFill/>
                </a:ln>
                <a:solidFill>
                  <a:srgbClr val="000000"/>
                </a:solidFill>
                <a:effectLst>
                  <a:outerShdw blurRad="38100" dist="38100" dir="2700000" algn="tl">
                    <a:srgbClr val="000000">
                      <a:alpha val="43137"/>
                    </a:srgbClr>
                  </a:outerShdw>
                </a:effectLst>
                <a:uFillTx/>
                <a:latin typeface="+mj-lt"/>
                <a:ea typeface="+mj-ea"/>
                <a:cs typeface="+mj-cs"/>
                <a:sym typeface="Calibri"/>
              </a:rPr>
              <a:t>Goal: $2,449</a:t>
            </a:r>
          </a:p>
        </p:txBody>
      </p:sp>
      <p:sp>
        <p:nvSpPr>
          <p:cNvPr id="7" name="Oval 6">
            <a:extLst>
              <a:ext uri="{FF2B5EF4-FFF2-40B4-BE49-F238E27FC236}">
                <a16:creationId xmlns:a16="http://schemas.microsoft.com/office/drawing/2014/main" id="{8162109B-7CE3-9510-0769-7BCF5AE637E4}"/>
              </a:ext>
            </a:extLst>
          </p:cNvPr>
          <p:cNvSpPr/>
          <p:nvPr/>
        </p:nvSpPr>
        <p:spPr>
          <a:xfrm>
            <a:off x="104775" y="885825"/>
            <a:ext cx="2867025" cy="923925"/>
          </a:xfrm>
          <a:prstGeom prst="ellipse">
            <a:avLst/>
          </a:prstGeom>
          <a:noFill/>
          <a:ln w="28575"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14728366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C7FA54-15A1-605A-67A1-6FC1BC1FA66F}"/>
              </a:ext>
            </a:extLst>
          </p:cNvPr>
          <p:cNvPicPr>
            <a:picLocks noChangeAspect="1"/>
          </p:cNvPicPr>
          <p:nvPr/>
        </p:nvPicPr>
        <p:blipFill rotWithShape="1">
          <a:blip r:embed="rId2"/>
          <a:srcRect t="4791" r="20521" b="6432"/>
          <a:stretch/>
        </p:blipFill>
        <p:spPr>
          <a:xfrm>
            <a:off x="0" y="78460"/>
            <a:ext cx="8830964" cy="5636539"/>
          </a:xfrm>
          <a:prstGeom prst="rect">
            <a:avLst/>
          </a:prstGeom>
        </p:spPr>
      </p:pic>
      <p:pic>
        <p:nvPicPr>
          <p:cNvPr id="3" name="Picture 2" descr="Text, logo&#10;&#10;Description automatically generated">
            <a:extLst>
              <a:ext uri="{FF2B5EF4-FFF2-40B4-BE49-F238E27FC236}">
                <a16:creationId xmlns:a16="http://schemas.microsoft.com/office/drawing/2014/main" id="{7CA5A911-1700-0848-E6FF-CFF9170BD3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6219028"/>
            <a:ext cx="1886489" cy="429833"/>
          </a:xfrm>
          <a:prstGeom prst="rect">
            <a:avLst/>
          </a:prstGeom>
        </p:spPr>
      </p:pic>
      <p:sp>
        <p:nvSpPr>
          <p:cNvPr id="8" name="TextBox 7">
            <a:extLst>
              <a:ext uri="{FF2B5EF4-FFF2-40B4-BE49-F238E27FC236}">
                <a16:creationId xmlns:a16="http://schemas.microsoft.com/office/drawing/2014/main" id="{11B8FEBA-25D8-7DAA-A4C1-7BC7FD5489EB}"/>
              </a:ext>
            </a:extLst>
          </p:cNvPr>
          <p:cNvSpPr txBox="1"/>
          <p:nvPr/>
        </p:nvSpPr>
        <p:spPr>
          <a:xfrm>
            <a:off x="3590925" y="5734748"/>
            <a:ext cx="2771775"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800" b="1" i="0" u="none" strike="noStrike" cap="none" spc="0" normalizeH="0" baseline="0" dirty="0">
                <a:ln>
                  <a:noFill/>
                </a:ln>
                <a:solidFill>
                  <a:srgbClr val="000000"/>
                </a:solidFill>
                <a:effectLst>
                  <a:outerShdw blurRad="38100" dist="38100" dir="2700000" algn="tl">
                    <a:srgbClr val="000000">
                      <a:alpha val="43137"/>
                    </a:srgbClr>
                  </a:outerShdw>
                </a:effectLst>
                <a:uFillTx/>
                <a:latin typeface="+mj-lt"/>
                <a:ea typeface="+mj-ea"/>
                <a:cs typeface="+mj-cs"/>
                <a:sym typeface="Calibri"/>
              </a:rPr>
              <a:t>Goal: $2,449</a:t>
            </a:r>
          </a:p>
        </p:txBody>
      </p:sp>
      <p:sp>
        <p:nvSpPr>
          <p:cNvPr id="9" name="Oval 8">
            <a:extLst>
              <a:ext uri="{FF2B5EF4-FFF2-40B4-BE49-F238E27FC236}">
                <a16:creationId xmlns:a16="http://schemas.microsoft.com/office/drawing/2014/main" id="{FCDD631B-F33E-CCFB-31F7-98CE6135455A}"/>
              </a:ext>
            </a:extLst>
          </p:cNvPr>
          <p:cNvSpPr/>
          <p:nvPr/>
        </p:nvSpPr>
        <p:spPr>
          <a:xfrm>
            <a:off x="95250" y="895350"/>
            <a:ext cx="2867025" cy="923925"/>
          </a:xfrm>
          <a:prstGeom prst="ellipse">
            <a:avLst/>
          </a:prstGeom>
          <a:noFill/>
          <a:ln w="28575"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35068920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F0009E-67A6-45B2-39CC-8A185C77177D}"/>
              </a:ext>
            </a:extLst>
          </p:cNvPr>
          <p:cNvPicPr>
            <a:picLocks noChangeAspect="1"/>
          </p:cNvPicPr>
          <p:nvPr/>
        </p:nvPicPr>
        <p:blipFill rotWithShape="1">
          <a:blip r:embed="rId2"/>
          <a:srcRect t="4689" r="23891" b="4946"/>
          <a:stretch/>
        </p:blipFill>
        <p:spPr>
          <a:xfrm>
            <a:off x="0" y="66574"/>
            <a:ext cx="8708574" cy="5686526"/>
          </a:xfrm>
          <a:prstGeom prst="rect">
            <a:avLst/>
          </a:prstGeom>
        </p:spPr>
      </p:pic>
      <p:pic>
        <p:nvPicPr>
          <p:cNvPr id="4" name="Picture 3" descr="Text, logo&#10;&#10;Description automatically generated">
            <a:extLst>
              <a:ext uri="{FF2B5EF4-FFF2-40B4-BE49-F238E27FC236}">
                <a16:creationId xmlns:a16="http://schemas.microsoft.com/office/drawing/2014/main" id="{40B109D6-2674-BD50-77AD-B1385ABAB2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6219028"/>
            <a:ext cx="1886489" cy="429833"/>
          </a:xfrm>
          <a:prstGeom prst="rect">
            <a:avLst/>
          </a:prstGeom>
        </p:spPr>
      </p:pic>
      <p:sp>
        <p:nvSpPr>
          <p:cNvPr id="5" name="TextBox 4">
            <a:extLst>
              <a:ext uri="{FF2B5EF4-FFF2-40B4-BE49-F238E27FC236}">
                <a16:creationId xmlns:a16="http://schemas.microsoft.com/office/drawing/2014/main" id="{A1273BF2-8131-E7B6-6A45-C16C62A6E13B}"/>
              </a:ext>
            </a:extLst>
          </p:cNvPr>
          <p:cNvSpPr txBox="1"/>
          <p:nvPr/>
        </p:nvSpPr>
        <p:spPr>
          <a:xfrm>
            <a:off x="3629025" y="5668073"/>
            <a:ext cx="2771775"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800" b="1" i="0" u="none" strike="noStrike" cap="none" spc="0" normalizeH="0" baseline="0" dirty="0">
                <a:ln>
                  <a:noFill/>
                </a:ln>
                <a:solidFill>
                  <a:srgbClr val="000000"/>
                </a:solidFill>
                <a:effectLst>
                  <a:outerShdw blurRad="38100" dist="38100" dir="2700000" algn="tl">
                    <a:srgbClr val="000000">
                      <a:alpha val="43137"/>
                    </a:srgbClr>
                  </a:outerShdw>
                </a:effectLst>
                <a:highlight>
                  <a:srgbClr val="FFFF00"/>
                </a:highlight>
                <a:uFillTx/>
                <a:latin typeface="+mj-lt"/>
                <a:ea typeface="+mj-ea"/>
                <a:cs typeface="+mj-cs"/>
                <a:sym typeface="Calibri"/>
              </a:rPr>
              <a:t>Goal: $2,449</a:t>
            </a:r>
          </a:p>
        </p:txBody>
      </p:sp>
      <p:sp>
        <p:nvSpPr>
          <p:cNvPr id="6" name="Oval 5">
            <a:extLst>
              <a:ext uri="{FF2B5EF4-FFF2-40B4-BE49-F238E27FC236}">
                <a16:creationId xmlns:a16="http://schemas.microsoft.com/office/drawing/2014/main" id="{D1839E48-2415-95BC-CEFF-AEE271DF68F1}"/>
              </a:ext>
            </a:extLst>
          </p:cNvPr>
          <p:cNvSpPr/>
          <p:nvPr/>
        </p:nvSpPr>
        <p:spPr>
          <a:xfrm>
            <a:off x="123826" y="904875"/>
            <a:ext cx="2838450" cy="1924050"/>
          </a:xfrm>
          <a:prstGeom prst="ellipse">
            <a:avLst/>
          </a:prstGeom>
          <a:noFill/>
          <a:ln w="28575"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38325303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7DA9CC-2857-C145-E1E4-9FF9CC3493FE}"/>
              </a:ext>
            </a:extLst>
          </p:cNvPr>
          <p:cNvPicPr>
            <a:picLocks noChangeAspect="1"/>
          </p:cNvPicPr>
          <p:nvPr/>
        </p:nvPicPr>
        <p:blipFill>
          <a:blip r:embed="rId2"/>
          <a:stretch>
            <a:fillRect/>
          </a:stretch>
        </p:blipFill>
        <p:spPr>
          <a:xfrm>
            <a:off x="0" y="1205669"/>
            <a:ext cx="9144000" cy="4446661"/>
          </a:xfrm>
          <a:prstGeom prst="rect">
            <a:avLst/>
          </a:prstGeom>
        </p:spPr>
      </p:pic>
      <p:sp>
        <p:nvSpPr>
          <p:cNvPr id="4" name="TextBox 3">
            <a:extLst>
              <a:ext uri="{FF2B5EF4-FFF2-40B4-BE49-F238E27FC236}">
                <a16:creationId xmlns:a16="http://schemas.microsoft.com/office/drawing/2014/main" id="{BA2621E7-5F6E-8F21-EC2D-63ED4F99D7A9}"/>
              </a:ext>
            </a:extLst>
          </p:cNvPr>
          <p:cNvSpPr txBox="1"/>
          <p:nvPr/>
        </p:nvSpPr>
        <p:spPr>
          <a:xfrm>
            <a:off x="1921328" y="294305"/>
            <a:ext cx="5301343"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400" b="1" dirty="0"/>
              <a:t>https://downpaymentresource.com/</a:t>
            </a:r>
          </a:p>
        </p:txBody>
      </p:sp>
      <p:pic>
        <p:nvPicPr>
          <p:cNvPr id="5" name="Picture 4" descr="Text, logo&#10;&#10;Description automatically generated">
            <a:extLst>
              <a:ext uri="{FF2B5EF4-FFF2-40B4-BE49-F238E27FC236}">
                <a16:creationId xmlns:a16="http://schemas.microsoft.com/office/drawing/2014/main" id="{BCEBFB61-5EBB-E8F4-0A54-45E9AB5BE0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6219028"/>
            <a:ext cx="1886489" cy="429833"/>
          </a:xfrm>
          <a:prstGeom prst="rect">
            <a:avLst/>
          </a:prstGeom>
        </p:spPr>
      </p:pic>
    </p:spTree>
    <p:extLst>
      <p:ext uri="{BB962C8B-B14F-4D97-AF65-F5344CB8AC3E}">
        <p14:creationId xmlns:p14="http://schemas.microsoft.com/office/powerpoint/2010/main" val="27450449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5154" name="Rectangle 2">
            <a:extLst>
              <a:ext uri="{FF2B5EF4-FFF2-40B4-BE49-F238E27FC236}">
                <a16:creationId xmlns:a16="http://schemas.microsoft.com/office/drawing/2014/main" id="{77381AB3-F45C-F50D-328E-9C583BA0C61E}"/>
              </a:ext>
            </a:extLst>
          </p:cNvPr>
          <p:cNvSpPr>
            <a:spLocks/>
          </p:cNvSpPr>
          <p:nvPr/>
        </p:nvSpPr>
        <p:spPr bwMode="auto">
          <a:xfrm>
            <a:off x="485774" y="816429"/>
            <a:ext cx="7972425" cy="5105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marL="153988">
              <a:defRPr sz="1200">
                <a:solidFill>
                  <a:schemeClr val="tx1"/>
                </a:solidFill>
                <a:latin typeface="Times New Roman" panose="02020603050405020304" pitchFamily="18" charset="0"/>
              </a:defRPr>
            </a:lvl1pPr>
            <a:lvl2pPr>
              <a:defRPr sz="1200">
                <a:solidFill>
                  <a:schemeClr val="tx1"/>
                </a:solidFill>
                <a:latin typeface="Times New Roman" panose="02020603050405020304" pitchFamily="18" charset="0"/>
              </a:defRPr>
            </a:lvl2pPr>
            <a:lvl3pPr>
              <a:defRPr sz="1200">
                <a:solidFill>
                  <a:schemeClr val="tx1"/>
                </a:solidFill>
                <a:latin typeface="Times New Roman" panose="02020603050405020304" pitchFamily="18" charset="0"/>
              </a:defRPr>
            </a:lvl3pPr>
            <a:lvl4pPr>
              <a:defRPr sz="1200">
                <a:solidFill>
                  <a:schemeClr val="tx1"/>
                </a:solidFill>
                <a:latin typeface="Times New Roman" panose="02020603050405020304" pitchFamily="18" charset="0"/>
              </a:defRPr>
            </a:lvl4pPr>
            <a:lvl5pPr>
              <a:defRPr sz="1200">
                <a:solidFill>
                  <a:schemeClr val="tx1"/>
                </a:solidFill>
                <a:latin typeface="Times New Roman" panose="02020603050405020304" pitchFamily="18" charset="0"/>
              </a:defRPr>
            </a:lvl5pPr>
            <a:lvl6pPr fontAlgn="base">
              <a:spcBef>
                <a:spcPct val="0"/>
              </a:spcBef>
              <a:spcAft>
                <a:spcPct val="0"/>
              </a:spcAft>
              <a:defRPr sz="1200">
                <a:solidFill>
                  <a:schemeClr val="tx1"/>
                </a:solidFill>
                <a:latin typeface="Times New Roman" panose="02020603050405020304" pitchFamily="18" charset="0"/>
              </a:defRPr>
            </a:lvl6pPr>
            <a:lvl7pPr fontAlgn="base">
              <a:spcBef>
                <a:spcPct val="0"/>
              </a:spcBef>
              <a:spcAft>
                <a:spcPct val="0"/>
              </a:spcAft>
              <a:defRPr sz="1200">
                <a:solidFill>
                  <a:schemeClr val="tx1"/>
                </a:solidFill>
                <a:latin typeface="Times New Roman" panose="02020603050405020304" pitchFamily="18" charset="0"/>
              </a:defRPr>
            </a:lvl7pPr>
            <a:lvl8pPr fontAlgn="base">
              <a:spcBef>
                <a:spcPct val="0"/>
              </a:spcBef>
              <a:spcAft>
                <a:spcPct val="0"/>
              </a:spcAft>
              <a:defRPr sz="1200">
                <a:solidFill>
                  <a:schemeClr val="tx1"/>
                </a:solidFill>
                <a:latin typeface="Times New Roman" panose="02020603050405020304" pitchFamily="18" charset="0"/>
              </a:defRPr>
            </a:lvl8pPr>
            <a:lvl9pPr fontAlgn="base">
              <a:spcBef>
                <a:spcPct val="0"/>
              </a:spcBef>
              <a:spcAft>
                <a:spcPct val="0"/>
              </a:spcAft>
              <a:defRPr sz="1200">
                <a:solidFill>
                  <a:schemeClr val="tx1"/>
                </a:solidFill>
                <a:latin typeface="Times New Roman" panose="02020603050405020304" pitchFamily="18" charset="0"/>
              </a:defRPr>
            </a:lvl9pPr>
          </a:lstStyle>
          <a:p>
            <a:pPr marL="153988" marR="0" lvl="0" indent="0" algn="ctr" defTabSz="914400" rtl="0" eaLnBrk="1" fontAlgn="base" latinLnBrk="0" hangingPunct="1">
              <a:lnSpc>
                <a:spcPct val="100000"/>
              </a:lnSpc>
              <a:spcBef>
                <a:spcPts val="1375"/>
              </a:spcBef>
              <a:spcAft>
                <a:spcPct val="0"/>
              </a:spcAft>
              <a:buClrTx/>
              <a:buSzTx/>
              <a:buFontTx/>
              <a:buNone/>
              <a:tabLst/>
              <a:defRPr/>
            </a:pPr>
            <a:r>
              <a:rPr kumimoji="0" lang="en-US" altLang="en-US" sz="7200" b="1" i="1"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sym typeface="Arial" panose="020B0604020202020204" pitchFamily="34" charset="0"/>
              </a:rPr>
              <a:t>“Perhaps I should wait for a better time to buy real estate”</a:t>
            </a:r>
          </a:p>
        </p:txBody>
      </p:sp>
    </p:spTree>
    <p:extLst>
      <p:ext uri="{BB962C8B-B14F-4D97-AF65-F5344CB8AC3E}">
        <p14:creationId xmlns:p14="http://schemas.microsoft.com/office/powerpoint/2010/main" val="1761408995"/>
      </p:ext>
    </p:extLst>
  </p:cSld>
  <p:clrMapOvr>
    <a:masterClrMapping/>
  </p:clrMapOvr>
  <p:transition>
    <p:cover dir="l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BFCCDF-EFE5-A403-875A-B9EAE9BCF461}"/>
              </a:ext>
            </a:extLst>
          </p:cNvPr>
          <p:cNvPicPr>
            <a:picLocks noChangeAspect="1"/>
          </p:cNvPicPr>
          <p:nvPr/>
        </p:nvPicPr>
        <p:blipFill rotWithShape="1">
          <a:blip r:embed="rId3"/>
          <a:srcRect b="12341"/>
          <a:stretch/>
        </p:blipFill>
        <p:spPr>
          <a:xfrm>
            <a:off x="292788" y="0"/>
            <a:ext cx="8791369" cy="5856514"/>
          </a:xfrm>
          <a:prstGeom prst="rect">
            <a:avLst/>
          </a:prstGeom>
        </p:spPr>
      </p:pic>
    </p:spTree>
    <p:extLst>
      <p:ext uri="{BB962C8B-B14F-4D97-AF65-F5344CB8AC3E}">
        <p14:creationId xmlns:p14="http://schemas.microsoft.com/office/powerpoint/2010/main" val="3794703398"/>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03B6BA-5077-DC47-2C48-C6F1186E54DE}"/>
              </a:ext>
            </a:extLst>
          </p:cNvPr>
          <p:cNvPicPr>
            <a:picLocks noChangeAspect="1"/>
          </p:cNvPicPr>
          <p:nvPr/>
        </p:nvPicPr>
        <p:blipFill>
          <a:blip r:embed="rId3"/>
          <a:stretch>
            <a:fillRect/>
          </a:stretch>
        </p:blipFill>
        <p:spPr>
          <a:xfrm>
            <a:off x="615042" y="0"/>
            <a:ext cx="7913915" cy="5685726"/>
          </a:xfrm>
          <a:prstGeom prst="rect">
            <a:avLst/>
          </a:prstGeom>
        </p:spPr>
      </p:pic>
    </p:spTree>
    <p:extLst>
      <p:ext uri="{BB962C8B-B14F-4D97-AF65-F5344CB8AC3E}">
        <p14:creationId xmlns:p14="http://schemas.microsoft.com/office/powerpoint/2010/main" val="3072713112"/>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40FC1D-A32B-E859-606C-F7F04B0819F8}"/>
              </a:ext>
            </a:extLst>
          </p:cNvPr>
          <p:cNvPicPr>
            <a:picLocks noChangeAspect="1"/>
          </p:cNvPicPr>
          <p:nvPr/>
        </p:nvPicPr>
        <p:blipFill rotWithShape="1">
          <a:blip r:embed="rId3"/>
          <a:srcRect t="5162" r="957"/>
          <a:stretch/>
        </p:blipFill>
        <p:spPr>
          <a:xfrm>
            <a:off x="0" y="1284051"/>
            <a:ext cx="9056451" cy="4536830"/>
          </a:xfrm>
          <a:prstGeom prst="rect">
            <a:avLst/>
          </a:prstGeom>
        </p:spPr>
      </p:pic>
      <p:pic>
        <p:nvPicPr>
          <p:cNvPr id="3" name="Picture 2" descr="Text, logo&#10;&#10;Description automatically generated">
            <a:extLst>
              <a:ext uri="{FF2B5EF4-FFF2-40B4-BE49-F238E27FC236}">
                <a16:creationId xmlns:a16="http://schemas.microsoft.com/office/drawing/2014/main" id="{AD27A7EE-1812-5489-E894-4E531FC477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6219028"/>
            <a:ext cx="1886489" cy="429833"/>
          </a:xfrm>
          <a:prstGeom prst="rect">
            <a:avLst/>
          </a:prstGeom>
        </p:spPr>
      </p:pic>
      <p:sp>
        <p:nvSpPr>
          <p:cNvPr id="5" name="TextBox 4">
            <a:extLst>
              <a:ext uri="{FF2B5EF4-FFF2-40B4-BE49-F238E27FC236}">
                <a16:creationId xmlns:a16="http://schemas.microsoft.com/office/drawing/2014/main" id="{CCE8B2A9-7669-4700-B9A1-E3D43BC13BE7}"/>
              </a:ext>
            </a:extLst>
          </p:cNvPr>
          <p:cNvSpPr txBox="1"/>
          <p:nvPr/>
        </p:nvSpPr>
        <p:spPr>
          <a:xfrm>
            <a:off x="740230" y="224184"/>
            <a:ext cx="7478484"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Calibri"/>
                <a:ea typeface="+mj-ea"/>
                <a:cs typeface="Calibri"/>
                <a:sym typeface="Calibri"/>
              </a:rPr>
              <a:t>Ignore “We’re In a Bubble”</a:t>
            </a:r>
          </a:p>
        </p:txBody>
      </p:sp>
    </p:spTree>
    <p:extLst>
      <p:ext uri="{BB962C8B-B14F-4D97-AF65-F5344CB8AC3E}">
        <p14:creationId xmlns:p14="http://schemas.microsoft.com/office/powerpoint/2010/main" val="575027252"/>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75" name="July 6 Webinar Slides (8).png" descr="July 6 Webinar Slides (8).png"/>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6576" name="Get a copy of these slides…"/>
          <p:cNvSpPr txBox="1"/>
          <p:nvPr/>
        </p:nvSpPr>
        <p:spPr>
          <a:xfrm>
            <a:off x="509149" y="4454742"/>
            <a:ext cx="8125702" cy="22248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marL="0" marR="0" lvl="0" indent="0" algn="ctr" defTabSz="914400" rtl="0" eaLnBrk="1" fontAlgn="auto" latinLnBrk="0" hangingPunct="0">
              <a:lnSpc>
                <a:spcPct val="120000"/>
              </a:lnSpc>
              <a:spcBef>
                <a:spcPts val="0"/>
              </a:spcBef>
              <a:spcAft>
                <a:spcPts val="0"/>
              </a:spcAft>
              <a:buClrTx/>
              <a:buSzTx/>
              <a:buFontTx/>
              <a:buNone/>
              <a:tabLst/>
              <a:defRPr sz="4400">
                <a:solidFill>
                  <a:srgbClr val="FFFFFF"/>
                </a:solidFill>
                <a:latin typeface="Arial"/>
                <a:ea typeface="Arial"/>
                <a:cs typeface="Arial"/>
                <a:sym typeface="Arial"/>
              </a:defRPr>
            </a:pPr>
            <a:r>
              <a:rPr kumimoji="0" sz="4400" b="0" i="0" u="none" strike="noStrike" kern="0" cap="none" spc="0" normalizeH="0" baseline="0" noProof="0">
                <a:ln>
                  <a:noFill/>
                </a:ln>
                <a:solidFill>
                  <a:srgbClr val="FFFFFF"/>
                </a:solidFill>
                <a:effectLst/>
                <a:uLnTx/>
                <a:uFillTx/>
                <a:latin typeface="Arial"/>
                <a:cs typeface="Arial"/>
                <a:sym typeface="Arial"/>
              </a:rPr>
              <a:t>Get a copy of these slides</a:t>
            </a:r>
          </a:p>
          <a:p>
            <a:pPr marL="0" marR="0" lvl="0" indent="0" algn="ctr" defTabSz="914400" rtl="0" eaLnBrk="1" fontAlgn="auto" latinLnBrk="0" hangingPunct="0">
              <a:lnSpc>
                <a:spcPct val="120000"/>
              </a:lnSpc>
              <a:spcBef>
                <a:spcPts val="0"/>
              </a:spcBef>
              <a:spcAft>
                <a:spcPts val="0"/>
              </a:spcAft>
              <a:buClrTx/>
              <a:buSzTx/>
              <a:buFontTx/>
              <a:buNone/>
              <a:tabLst/>
              <a:defRPr sz="4400">
                <a:latin typeface="Arial"/>
                <a:ea typeface="Arial"/>
                <a:cs typeface="Arial"/>
                <a:sym typeface="Arial"/>
              </a:defRPr>
            </a:pPr>
            <a:r>
              <a:rPr kumimoji="0" sz="4400" b="0" i="0" u="none" strike="noStrike" kern="0" cap="none" spc="0" normalizeH="0" baseline="0" noProof="0">
                <a:ln>
                  <a:noFill/>
                </a:ln>
                <a:solidFill>
                  <a:srgbClr val="000000"/>
                </a:solidFill>
                <a:effectLst/>
                <a:uLnTx/>
                <a:uFillTx/>
                <a:latin typeface="Arial"/>
                <a:cs typeface="Arial"/>
                <a:sym typeface="Arial"/>
              </a:rPr>
              <a:t>www.TryThePowerProgram.com</a:t>
            </a:r>
            <a:endParaRPr kumimoji="0" sz="4400" b="0" i="0" u="none" strike="noStrike" kern="0" cap="none" spc="0" normalizeH="0" baseline="0" noProof="0">
              <a:ln>
                <a:noFill/>
              </a:ln>
              <a:solidFill>
                <a:srgbClr val="242424"/>
              </a:solidFill>
              <a:effectLst/>
              <a:uLnTx/>
              <a:uFillTx/>
              <a:latin typeface="Arial"/>
              <a:cs typeface="Arial"/>
              <a:sym typeface="Arial"/>
            </a:endParaRPr>
          </a:p>
        </p:txBody>
      </p:sp>
      <p:pic>
        <p:nvPicPr>
          <p:cNvPr id="6577" name="Power Agent White Horizontal.png" descr="Power Agent White Horizontal.png"/>
          <p:cNvPicPr>
            <a:picLocks noChangeAspect="1"/>
          </p:cNvPicPr>
          <p:nvPr/>
        </p:nvPicPr>
        <p:blipFill>
          <a:blip r:embed="rId3"/>
          <a:srcRect t="81" b="81"/>
          <a:stretch>
            <a:fillRect/>
          </a:stretch>
        </p:blipFill>
        <p:spPr>
          <a:xfrm>
            <a:off x="3628826" y="6177678"/>
            <a:ext cx="1886490" cy="429834"/>
          </a:xfrm>
          <a:prstGeom prst="rect">
            <a:avLst/>
          </a:prstGeom>
          <a:ln w="12700">
            <a:miter lim="400000"/>
          </a:ln>
        </p:spPr>
      </p:pic>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A8BDEA-CEC9-07AD-81B8-79E000B946C6}"/>
              </a:ext>
            </a:extLst>
          </p:cNvPr>
          <p:cNvPicPr>
            <a:picLocks noChangeAspect="1"/>
          </p:cNvPicPr>
          <p:nvPr/>
        </p:nvPicPr>
        <p:blipFill rotWithShape="1">
          <a:blip r:embed="rId2"/>
          <a:srcRect l="6427" r="4134" b="9284"/>
          <a:stretch/>
        </p:blipFill>
        <p:spPr>
          <a:xfrm>
            <a:off x="732619" y="575361"/>
            <a:ext cx="7899751" cy="4660668"/>
          </a:xfrm>
          <a:prstGeom prst="rect">
            <a:avLst/>
          </a:prstGeom>
        </p:spPr>
      </p:pic>
    </p:spTree>
    <p:extLst>
      <p:ext uri="{BB962C8B-B14F-4D97-AF65-F5344CB8AC3E}">
        <p14:creationId xmlns:p14="http://schemas.microsoft.com/office/powerpoint/2010/main" val="1730624884"/>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FEF3C4-8E60-B2CD-A35D-C2D07FF747A1}"/>
              </a:ext>
            </a:extLst>
          </p:cNvPr>
          <p:cNvPicPr>
            <a:picLocks noChangeAspect="1"/>
          </p:cNvPicPr>
          <p:nvPr/>
        </p:nvPicPr>
        <p:blipFill>
          <a:blip r:embed="rId3"/>
          <a:stretch>
            <a:fillRect/>
          </a:stretch>
        </p:blipFill>
        <p:spPr>
          <a:xfrm>
            <a:off x="1285875" y="99509"/>
            <a:ext cx="6172199" cy="3446145"/>
          </a:xfrm>
          <a:prstGeom prst="rect">
            <a:avLst/>
          </a:prstGeom>
        </p:spPr>
      </p:pic>
      <p:sp>
        <p:nvSpPr>
          <p:cNvPr id="7" name="TextBox 1">
            <a:extLst>
              <a:ext uri="{FF2B5EF4-FFF2-40B4-BE49-F238E27FC236}">
                <a16:creationId xmlns:a16="http://schemas.microsoft.com/office/drawing/2014/main" id="{FA807996-4261-3DE7-EA99-C3B71C8E5873}"/>
              </a:ext>
            </a:extLst>
          </p:cNvPr>
          <p:cNvSpPr txBox="1"/>
          <p:nvPr/>
        </p:nvSpPr>
        <p:spPr>
          <a:xfrm>
            <a:off x="3114875" y="3719412"/>
            <a:ext cx="5691355" cy="16312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a:latin typeface="+mj-lt"/>
                <a:ea typeface="+mj-ea"/>
                <a:cs typeface="+mj-cs"/>
                <a:sym typeface="Calibri"/>
              </a:defRPr>
            </a:pPr>
            <a:r>
              <a:rPr sz="2000" b="1" dirty="0"/>
              <a:t>Seller #1:</a:t>
            </a:r>
            <a:r>
              <a:rPr sz="2000" dirty="0"/>
              <a:t> They are committed to moving</a:t>
            </a:r>
            <a:r>
              <a:rPr lang="en-US" sz="2000" dirty="0"/>
              <a:t> because they know where they are going.</a:t>
            </a:r>
            <a:endParaRPr sz="2000" dirty="0"/>
          </a:p>
          <a:p>
            <a:pPr>
              <a:defRPr>
                <a:latin typeface="+mj-lt"/>
                <a:ea typeface="+mj-ea"/>
                <a:cs typeface="+mj-cs"/>
                <a:sym typeface="Calibri"/>
              </a:defRPr>
            </a:pPr>
            <a:endParaRPr sz="2000" dirty="0"/>
          </a:p>
          <a:p>
            <a:pPr>
              <a:defRPr>
                <a:latin typeface="+mj-lt"/>
                <a:ea typeface="+mj-ea"/>
                <a:cs typeface="+mj-cs"/>
                <a:sym typeface="Calibri"/>
              </a:defRPr>
            </a:pPr>
            <a:r>
              <a:rPr sz="2000" b="1" dirty="0"/>
              <a:t>Seller #2:</a:t>
            </a:r>
            <a:r>
              <a:rPr sz="2000" dirty="0"/>
              <a:t> They have not found a place to move to, so they may be committed to price.</a:t>
            </a:r>
          </a:p>
        </p:txBody>
      </p:sp>
      <p:sp>
        <p:nvSpPr>
          <p:cNvPr id="8" name="TextBox 2">
            <a:extLst>
              <a:ext uri="{FF2B5EF4-FFF2-40B4-BE49-F238E27FC236}">
                <a16:creationId xmlns:a16="http://schemas.microsoft.com/office/drawing/2014/main" id="{26419946-3002-B172-A350-A25E2C1B2678}"/>
              </a:ext>
            </a:extLst>
          </p:cNvPr>
          <p:cNvSpPr txBox="1"/>
          <p:nvPr/>
        </p:nvSpPr>
        <p:spPr>
          <a:xfrm>
            <a:off x="3154516" y="5420316"/>
            <a:ext cx="5691355" cy="650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i="1">
                <a:latin typeface="+mj-lt"/>
                <a:ea typeface="+mj-ea"/>
                <a:cs typeface="+mj-cs"/>
                <a:sym typeface="Calibri"/>
              </a:defRPr>
            </a:lvl1pPr>
          </a:lstStyle>
          <a:p>
            <a:r>
              <a:rPr b="1" dirty="0"/>
              <a:t>When dealing with Seller #2, you may need to get a buyer agency agreement and help them become Seller #1</a:t>
            </a:r>
          </a:p>
        </p:txBody>
      </p:sp>
      <p:sp>
        <p:nvSpPr>
          <p:cNvPr id="9" name="TextBox 5">
            <a:extLst>
              <a:ext uri="{FF2B5EF4-FFF2-40B4-BE49-F238E27FC236}">
                <a16:creationId xmlns:a16="http://schemas.microsoft.com/office/drawing/2014/main" id="{8B6CD76D-E46F-CF6A-16A8-5F1FE9AF66FA}"/>
              </a:ext>
            </a:extLst>
          </p:cNvPr>
          <p:cNvSpPr txBox="1"/>
          <p:nvPr/>
        </p:nvSpPr>
        <p:spPr>
          <a:xfrm>
            <a:off x="359102" y="3669566"/>
            <a:ext cx="2194562" cy="16766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914400">
              <a:defRPr sz="3600" b="1">
                <a:latin typeface="Arial"/>
                <a:ea typeface="Arial"/>
                <a:cs typeface="Arial"/>
                <a:sym typeface="Arial"/>
              </a:defRPr>
            </a:lvl1pPr>
          </a:lstStyle>
          <a:p>
            <a:r>
              <a:rPr dirty="0"/>
              <a:t>There are 2 Types of Sellers</a:t>
            </a:r>
          </a:p>
        </p:txBody>
      </p:sp>
    </p:spTree>
    <p:extLst>
      <p:ext uri="{BB962C8B-B14F-4D97-AF65-F5344CB8AC3E}">
        <p14:creationId xmlns:p14="http://schemas.microsoft.com/office/powerpoint/2010/main" val="98143907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p:bldP spid="8" grpId="0" animBg="1"/>
      <p:bldP spid="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5154" name="Rectangle 2">
            <a:extLst>
              <a:ext uri="{FF2B5EF4-FFF2-40B4-BE49-F238E27FC236}">
                <a16:creationId xmlns:a16="http://schemas.microsoft.com/office/drawing/2014/main" id="{77381AB3-F45C-F50D-328E-9C583BA0C61E}"/>
              </a:ext>
            </a:extLst>
          </p:cNvPr>
          <p:cNvSpPr>
            <a:spLocks/>
          </p:cNvSpPr>
          <p:nvPr/>
        </p:nvSpPr>
        <p:spPr bwMode="auto">
          <a:xfrm>
            <a:off x="876300" y="816429"/>
            <a:ext cx="7581900" cy="5105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marL="153988">
              <a:defRPr sz="1200">
                <a:solidFill>
                  <a:schemeClr val="tx1"/>
                </a:solidFill>
                <a:latin typeface="Times New Roman" panose="02020603050405020304" pitchFamily="18" charset="0"/>
              </a:defRPr>
            </a:lvl1pPr>
            <a:lvl2pPr>
              <a:defRPr sz="1200">
                <a:solidFill>
                  <a:schemeClr val="tx1"/>
                </a:solidFill>
                <a:latin typeface="Times New Roman" panose="02020603050405020304" pitchFamily="18" charset="0"/>
              </a:defRPr>
            </a:lvl2pPr>
            <a:lvl3pPr>
              <a:defRPr sz="1200">
                <a:solidFill>
                  <a:schemeClr val="tx1"/>
                </a:solidFill>
                <a:latin typeface="Times New Roman" panose="02020603050405020304" pitchFamily="18" charset="0"/>
              </a:defRPr>
            </a:lvl3pPr>
            <a:lvl4pPr>
              <a:defRPr sz="1200">
                <a:solidFill>
                  <a:schemeClr val="tx1"/>
                </a:solidFill>
                <a:latin typeface="Times New Roman" panose="02020603050405020304" pitchFamily="18" charset="0"/>
              </a:defRPr>
            </a:lvl4pPr>
            <a:lvl5pPr>
              <a:defRPr sz="1200">
                <a:solidFill>
                  <a:schemeClr val="tx1"/>
                </a:solidFill>
                <a:latin typeface="Times New Roman" panose="02020603050405020304" pitchFamily="18" charset="0"/>
              </a:defRPr>
            </a:lvl5pPr>
            <a:lvl6pPr fontAlgn="base">
              <a:spcBef>
                <a:spcPct val="0"/>
              </a:spcBef>
              <a:spcAft>
                <a:spcPct val="0"/>
              </a:spcAft>
              <a:defRPr sz="1200">
                <a:solidFill>
                  <a:schemeClr val="tx1"/>
                </a:solidFill>
                <a:latin typeface="Times New Roman" panose="02020603050405020304" pitchFamily="18" charset="0"/>
              </a:defRPr>
            </a:lvl6pPr>
            <a:lvl7pPr fontAlgn="base">
              <a:spcBef>
                <a:spcPct val="0"/>
              </a:spcBef>
              <a:spcAft>
                <a:spcPct val="0"/>
              </a:spcAft>
              <a:defRPr sz="1200">
                <a:solidFill>
                  <a:schemeClr val="tx1"/>
                </a:solidFill>
                <a:latin typeface="Times New Roman" panose="02020603050405020304" pitchFamily="18" charset="0"/>
              </a:defRPr>
            </a:lvl7pPr>
            <a:lvl8pPr fontAlgn="base">
              <a:spcBef>
                <a:spcPct val="0"/>
              </a:spcBef>
              <a:spcAft>
                <a:spcPct val="0"/>
              </a:spcAft>
              <a:defRPr sz="1200">
                <a:solidFill>
                  <a:schemeClr val="tx1"/>
                </a:solidFill>
                <a:latin typeface="Times New Roman" panose="02020603050405020304" pitchFamily="18" charset="0"/>
              </a:defRPr>
            </a:lvl8pPr>
            <a:lvl9pPr fontAlgn="base">
              <a:spcBef>
                <a:spcPct val="0"/>
              </a:spcBef>
              <a:spcAft>
                <a:spcPct val="0"/>
              </a:spcAft>
              <a:defRPr sz="1200">
                <a:solidFill>
                  <a:schemeClr val="tx1"/>
                </a:solidFill>
                <a:latin typeface="Times New Roman" panose="02020603050405020304" pitchFamily="18" charset="0"/>
              </a:defRPr>
            </a:lvl9pPr>
          </a:lstStyle>
          <a:p>
            <a:pPr marL="153988" marR="0" lvl="0" indent="0" algn="ctr" defTabSz="914400" rtl="0" eaLnBrk="1" fontAlgn="base" latinLnBrk="0" hangingPunct="1">
              <a:lnSpc>
                <a:spcPct val="100000"/>
              </a:lnSpc>
              <a:spcBef>
                <a:spcPts val="1375"/>
              </a:spcBef>
              <a:spcAft>
                <a:spcPct val="0"/>
              </a:spcAft>
              <a:buClrTx/>
              <a:buSzTx/>
              <a:buFontTx/>
              <a:buNone/>
              <a:tabLst/>
              <a:defRPr/>
            </a:pPr>
            <a:r>
              <a:rPr lang="en-US" altLang="en-US" sz="7200" b="1" i="1" kern="1200" dirty="0">
                <a:solidFill>
                  <a:srgbClr val="FFFFFF"/>
                </a:solidFill>
                <a:latin typeface="Arial" panose="020B0604020202020204" pitchFamily="34" charset="0"/>
                <a:cs typeface="Arial" panose="020B0604020202020204" pitchFamily="34" charset="0"/>
                <a:sym typeface="Arial" panose="020B0604020202020204" pitchFamily="34" charset="0"/>
              </a:rPr>
              <a:t>Sales Are Down</a:t>
            </a:r>
            <a:endParaRPr kumimoji="0" lang="en-US" altLang="en-US" sz="7200" b="1" i="1"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91235562"/>
      </p:ext>
    </p:extLst>
  </p:cSld>
  <p:clrMapOvr>
    <a:masterClrMapping/>
  </p:clrMapOvr>
  <p:transition>
    <p:cover dir="l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54204E-C4B9-05ED-3DFB-4DDB6EDB43F6}"/>
              </a:ext>
            </a:extLst>
          </p:cNvPr>
          <p:cNvPicPr>
            <a:picLocks noChangeAspect="1"/>
          </p:cNvPicPr>
          <p:nvPr/>
        </p:nvPicPr>
        <p:blipFill rotWithShape="1">
          <a:blip r:embed="rId3"/>
          <a:srcRect l="11833" r="10584"/>
          <a:stretch/>
        </p:blipFill>
        <p:spPr>
          <a:xfrm>
            <a:off x="466928" y="992170"/>
            <a:ext cx="6697547" cy="5177101"/>
          </a:xfrm>
          <a:prstGeom prst="rect">
            <a:avLst/>
          </a:prstGeom>
        </p:spPr>
      </p:pic>
      <p:pic>
        <p:nvPicPr>
          <p:cNvPr id="4" name="Picture 3">
            <a:extLst>
              <a:ext uri="{FF2B5EF4-FFF2-40B4-BE49-F238E27FC236}">
                <a16:creationId xmlns:a16="http://schemas.microsoft.com/office/drawing/2014/main" id="{377C0544-1156-C35A-8C69-5CEDBBB31A6D}"/>
              </a:ext>
            </a:extLst>
          </p:cNvPr>
          <p:cNvPicPr>
            <a:picLocks noChangeAspect="1"/>
          </p:cNvPicPr>
          <p:nvPr/>
        </p:nvPicPr>
        <p:blipFill>
          <a:blip r:embed="rId4"/>
          <a:stretch>
            <a:fillRect/>
          </a:stretch>
        </p:blipFill>
        <p:spPr>
          <a:xfrm>
            <a:off x="466928" y="139568"/>
            <a:ext cx="2431915" cy="750474"/>
          </a:xfrm>
          <a:prstGeom prst="rect">
            <a:avLst/>
          </a:prstGeom>
        </p:spPr>
      </p:pic>
      <p:sp>
        <p:nvSpPr>
          <p:cNvPr id="6" name="TextBox 5">
            <a:extLst>
              <a:ext uri="{FF2B5EF4-FFF2-40B4-BE49-F238E27FC236}">
                <a16:creationId xmlns:a16="http://schemas.microsoft.com/office/drawing/2014/main" id="{0D800322-D71F-CBDC-180A-F6CC7EA16CC1}"/>
              </a:ext>
            </a:extLst>
          </p:cNvPr>
          <p:cNvSpPr txBox="1"/>
          <p:nvPr/>
        </p:nvSpPr>
        <p:spPr>
          <a:xfrm>
            <a:off x="6332708" y="2099946"/>
            <a:ext cx="2592217" cy="34163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b="1" i="0" dirty="0">
                <a:effectLst/>
                <a:latin typeface="Zilla Slab"/>
              </a:rPr>
              <a:t>A decline in house prices</a:t>
            </a:r>
          </a:p>
          <a:p>
            <a:pPr algn="l"/>
            <a:endParaRPr lang="en-US" b="1" i="0" dirty="0">
              <a:effectLst/>
              <a:latin typeface="Zilla Slab"/>
            </a:endParaRPr>
          </a:p>
          <a:p>
            <a:pPr algn="l"/>
            <a:r>
              <a:rPr lang="en-US" b="0" i="0" dirty="0">
                <a:effectLst/>
                <a:latin typeface="Zilla Slab"/>
              </a:rPr>
              <a:t>Dennis McGill, director of research at Zelman &amp; Associates, says </a:t>
            </a:r>
            <a:r>
              <a:rPr lang="en-US" b="1" i="0" dirty="0">
                <a:effectLst/>
                <a:latin typeface="Zilla Slab"/>
              </a:rPr>
              <a:t>housing prices could fall as soon as 2023</a:t>
            </a:r>
            <a:r>
              <a:rPr lang="en-US" b="0" i="0" dirty="0">
                <a:effectLst/>
                <a:latin typeface="Zilla Slab"/>
              </a:rPr>
              <a:t>.</a:t>
            </a:r>
          </a:p>
          <a:p>
            <a:pPr algn="l"/>
            <a:endParaRPr lang="en-US" b="0" i="1" dirty="0">
              <a:effectLst/>
              <a:latin typeface="Zilla Slab"/>
            </a:endParaRPr>
          </a:p>
          <a:p>
            <a:pPr algn="l"/>
            <a:r>
              <a:rPr lang="en-US" b="0" i="1" dirty="0">
                <a:effectLst/>
                <a:latin typeface="Zilla Slab"/>
              </a:rPr>
              <a:t>“Our research is saying there’s </a:t>
            </a:r>
            <a:r>
              <a:rPr lang="en-US" b="0" i="1" u="sng" dirty="0">
                <a:effectLst/>
                <a:latin typeface="Zilla Slab"/>
              </a:rPr>
              <a:t>something significantly negative coming</a:t>
            </a:r>
            <a:r>
              <a:rPr lang="en-US" b="0" i="1" dirty="0">
                <a:effectLst/>
                <a:latin typeface="Zilla Slab"/>
              </a:rPr>
              <a:t>,”</a:t>
            </a:r>
            <a:r>
              <a:rPr lang="en-US" b="0" i="0" dirty="0">
                <a:effectLst/>
                <a:latin typeface="Zilla Slab"/>
              </a:rPr>
              <a:t> he says.</a:t>
            </a:r>
          </a:p>
        </p:txBody>
      </p:sp>
      <p:sp>
        <p:nvSpPr>
          <p:cNvPr id="8" name="TextBox 7">
            <a:extLst>
              <a:ext uri="{FF2B5EF4-FFF2-40B4-BE49-F238E27FC236}">
                <a16:creationId xmlns:a16="http://schemas.microsoft.com/office/drawing/2014/main" id="{FA622BDE-8ADD-C9D4-FC39-D404F6F7C36D}"/>
              </a:ext>
            </a:extLst>
          </p:cNvPr>
          <p:cNvSpPr txBox="1"/>
          <p:nvPr/>
        </p:nvSpPr>
        <p:spPr>
          <a:xfrm>
            <a:off x="2159539" y="1915280"/>
            <a:ext cx="3881338"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b="0" i="0" dirty="0">
                <a:solidFill>
                  <a:schemeClr val="bg1">
                    <a:lumMod val="65000"/>
                  </a:schemeClr>
                </a:solidFill>
                <a:effectLst/>
                <a:latin typeface="PT Serif" panose="020A0603040505020204" pitchFamily="18" charset="0"/>
              </a:rPr>
              <a:t>May 4, 2022</a:t>
            </a:r>
            <a:endParaRPr lang="en-US" dirty="0">
              <a:solidFill>
                <a:schemeClr val="bg1">
                  <a:lumMod val="65000"/>
                </a:schemeClr>
              </a:solidFill>
            </a:endParaRPr>
          </a:p>
        </p:txBody>
      </p:sp>
    </p:spTree>
    <p:extLst>
      <p:ext uri="{BB962C8B-B14F-4D97-AF65-F5344CB8AC3E}">
        <p14:creationId xmlns:p14="http://schemas.microsoft.com/office/powerpoint/2010/main" val="38844769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398E81-6BFA-0C8A-34F7-A0A45333C2F2}"/>
              </a:ext>
            </a:extLst>
          </p:cNvPr>
          <p:cNvPicPr>
            <a:picLocks noChangeAspect="1"/>
          </p:cNvPicPr>
          <p:nvPr/>
        </p:nvPicPr>
        <p:blipFill>
          <a:blip r:embed="rId3"/>
          <a:stretch>
            <a:fillRect/>
          </a:stretch>
        </p:blipFill>
        <p:spPr>
          <a:xfrm>
            <a:off x="1052961" y="0"/>
            <a:ext cx="6839108" cy="6150429"/>
          </a:xfrm>
          <a:prstGeom prst="rect">
            <a:avLst/>
          </a:prstGeom>
        </p:spPr>
      </p:pic>
    </p:spTree>
    <p:extLst>
      <p:ext uri="{BB962C8B-B14F-4D97-AF65-F5344CB8AC3E}">
        <p14:creationId xmlns:p14="http://schemas.microsoft.com/office/powerpoint/2010/main" val="35617006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F12ADB-5735-B54B-FB4A-3982F0A33DCF}"/>
              </a:ext>
            </a:extLst>
          </p:cNvPr>
          <p:cNvPicPr>
            <a:picLocks noChangeAspect="1"/>
          </p:cNvPicPr>
          <p:nvPr/>
        </p:nvPicPr>
        <p:blipFill>
          <a:blip r:embed="rId3"/>
          <a:stretch>
            <a:fillRect/>
          </a:stretch>
        </p:blipFill>
        <p:spPr>
          <a:xfrm>
            <a:off x="0" y="310173"/>
            <a:ext cx="9144000" cy="5671595"/>
          </a:xfrm>
          <a:prstGeom prst="rect">
            <a:avLst/>
          </a:prstGeom>
        </p:spPr>
      </p:pic>
      <p:cxnSp>
        <p:nvCxnSpPr>
          <p:cNvPr id="5" name="Straight Arrow Connector 4">
            <a:extLst>
              <a:ext uri="{FF2B5EF4-FFF2-40B4-BE49-F238E27FC236}">
                <a16:creationId xmlns:a16="http://schemas.microsoft.com/office/drawing/2014/main" id="{2CD61832-B9CA-6B8E-10D4-63DE6F5A4C8E}"/>
              </a:ext>
            </a:extLst>
          </p:cNvPr>
          <p:cNvCxnSpPr>
            <a:cxnSpLocks/>
          </p:cNvCxnSpPr>
          <p:nvPr/>
        </p:nvCxnSpPr>
        <p:spPr>
          <a:xfrm>
            <a:off x="6410325" y="3143250"/>
            <a:ext cx="2333625" cy="1533525"/>
          </a:xfrm>
          <a:prstGeom prst="straightConnector1">
            <a:avLst/>
          </a:prstGeom>
          <a:noFill/>
          <a:ln w="57150" cap="flat">
            <a:solidFill>
              <a:srgbClr val="C00000"/>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AD8F2BD5-9275-D0C2-F1DA-86BAE9F863FA}"/>
              </a:ext>
            </a:extLst>
          </p:cNvPr>
          <p:cNvCxnSpPr>
            <a:cxnSpLocks/>
          </p:cNvCxnSpPr>
          <p:nvPr/>
        </p:nvCxnSpPr>
        <p:spPr>
          <a:xfrm>
            <a:off x="6315075" y="3228975"/>
            <a:ext cx="0" cy="1971675"/>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177972535"/>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1E9F0"/>
        </a:solidFill>
        <a:effectLst/>
      </p:bgPr>
    </p:bg>
    <p:spTree>
      <p:nvGrpSpPr>
        <p:cNvPr id="1" name=""/>
        <p:cNvGrpSpPr/>
        <p:nvPr/>
      </p:nvGrpSpPr>
      <p:grpSpPr>
        <a:xfrm>
          <a:off x="381000" y="95250"/>
          <a:ext cx="8667750" cy="6286500"/>
          <a:chOff x="381000" y="95250"/>
          <a:chExt cx="8667750" cy="6286500"/>
        </a:xfrm>
      </p:grpSpPr>
      <p:pic>
        <p:nvPicPr>
          <p:cNvPr id="3" name="FRED Graph Chart" descr="FRED Graph"/>
          <p:cNvPicPr>
            <a:picLocks noChangeAspect="1"/>
          </p:cNvPicPr>
          <p:nvPr/>
        </p:nvPicPr>
        <p:blipFill>
          <a:blip r:embed="rId3"/>
          <a:stretch>
            <a:fillRect/>
          </a:stretch>
        </p:blipFill>
        <p:spPr>
          <a:xfrm>
            <a:off x="106745" y="95250"/>
            <a:ext cx="8930509" cy="6022901"/>
          </a:xfrm>
          <a:prstGeom prst="rect">
            <a:avLst/>
          </a:prstGeom>
        </p:spPr>
      </p:pic>
      <p:sp>
        <p:nvSpPr>
          <p:cNvPr id="2" name="TextBox 1"/>
          <p:cNvSpPr txBox="1"/>
          <p:nvPr/>
        </p:nvSpPr>
        <p:spPr>
          <a:xfrm>
            <a:off x="381000" y="95250"/>
            <a:ext cx="7620000" cy="952500"/>
          </a:xfrm>
          <a:prstGeom prst="rect">
            <a:avLst/>
          </a:prstGeom>
        </p:spPr>
        <p:txBody>
          <a:bodyPr lIns="91440" tIns="45720" rIns="91440" bIns="45720" rtlCol="0">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333333">
                    <a:alpha val="20000"/>
                  </a:srgbClr>
                </a:solidFill>
                <a:effectLst/>
                <a:uLnTx/>
                <a:uFillTx/>
                <a:latin typeface="Calibri"/>
                <a:ea typeface="+mn-ea"/>
                <a:cs typeface="+mn-cs"/>
              </a:rPr>
              <a:t> </a:t>
            </a:r>
          </a:p>
        </p:txBody>
      </p:sp>
      <p:sp>
        <p:nvSpPr>
          <p:cNvPr id="4" name="TextBox 3">
            <a:extLst>
              <a:ext uri="{FF2B5EF4-FFF2-40B4-BE49-F238E27FC236}">
                <a16:creationId xmlns:a16="http://schemas.microsoft.com/office/drawing/2014/main" id="{D92FE4E4-9327-FDA2-7FC1-EE73605D3232}"/>
              </a:ext>
            </a:extLst>
          </p:cNvPr>
          <p:cNvSpPr txBox="1"/>
          <p:nvPr/>
        </p:nvSpPr>
        <p:spPr>
          <a:xfrm>
            <a:off x="1628378" y="4708578"/>
            <a:ext cx="7784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Calibri"/>
                <a:ea typeface="+mn-ea"/>
                <a:cs typeface="+mn-cs"/>
              </a:rPr>
              <a:t>1970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a:ea typeface="+mn-ea"/>
                <a:cs typeface="+mn-cs"/>
              </a:rPr>
              <a:t>$24,000</a:t>
            </a:r>
          </a:p>
        </p:txBody>
      </p:sp>
      <p:sp>
        <p:nvSpPr>
          <p:cNvPr id="5" name="TextBox 4">
            <a:extLst>
              <a:ext uri="{FF2B5EF4-FFF2-40B4-BE49-F238E27FC236}">
                <a16:creationId xmlns:a16="http://schemas.microsoft.com/office/drawing/2014/main" id="{107D7FB0-770C-C346-EAEC-3BEAA3B87656}"/>
              </a:ext>
            </a:extLst>
          </p:cNvPr>
          <p:cNvSpPr txBox="1"/>
          <p:nvPr/>
        </p:nvSpPr>
        <p:spPr>
          <a:xfrm>
            <a:off x="3087032" y="4290133"/>
            <a:ext cx="8382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Calibri"/>
                <a:ea typeface="+mn-ea"/>
                <a:cs typeface="+mn-cs"/>
              </a:rPr>
              <a:t>1981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a:ea typeface="+mn-ea"/>
                <a:cs typeface="+mn-cs"/>
              </a:rPr>
              <a:t>$67,000</a:t>
            </a:r>
          </a:p>
        </p:txBody>
      </p:sp>
      <p:sp>
        <p:nvSpPr>
          <p:cNvPr id="6" name="TextBox 5">
            <a:extLst>
              <a:ext uri="{FF2B5EF4-FFF2-40B4-BE49-F238E27FC236}">
                <a16:creationId xmlns:a16="http://schemas.microsoft.com/office/drawing/2014/main" id="{E7174CAD-FF52-111F-5F18-45933F34759B}"/>
              </a:ext>
            </a:extLst>
          </p:cNvPr>
          <p:cNvSpPr txBox="1"/>
          <p:nvPr/>
        </p:nvSpPr>
        <p:spPr>
          <a:xfrm>
            <a:off x="4044855" y="3778428"/>
            <a:ext cx="9144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Calibri"/>
                <a:ea typeface="+mn-ea"/>
                <a:cs typeface="+mn-cs"/>
              </a:rPr>
              <a:t>1990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a:ea typeface="+mn-ea"/>
                <a:cs typeface="+mn-cs"/>
              </a:rPr>
              <a:t>$124,000</a:t>
            </a:r>
          </a:p>
        </p:txBody>
      </p:sp>
      <p:sp>
        <p:nvSpPr>
          <p:cNvPr id="7" name="TextBox 6">
            <a:extLst>
              <a:ext uri="{FF2B5EF4-FFF2-40B4-BE49-F238E27FC236}">
                <a16:creationId xmlns:a16="http://schemas.microsoft.com/office/drawing/2014/main" id="{AB1D2D1F-E877-8727-6548-0E0B73B66104}"/>
              </a:ext>
            </a:extLst>
          </p:cNvPr>
          <p:cNvSpPr txBox="1"/>
          <p:nvPr/>
        </p:nvSpPr>
        <p:spPr>
          <a:xfrm>
            <a:off x="1598514" y="3578423"/>
            <a:ext cx="8382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1F497D"/>
                </a:solidFill>
                <a:effectLst/>
                <a:uLnTx/>
                <a:uFillTx/>
                <a:latin typeface="Calibri"/>
                <a:ea typeface="+mn-ea"/>
                <a:cs typeface="+mn-cs"/>
              </a:rPr>
              <a:t>1970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1F497D"/>
                </a:solidFill>
                <a:effectLst/>
                <a:uLnTx/>
                <a:uFillTx/>
                <a:latin typeface="Calibri"/>
                <a:ea typeface="+mn-ea"/>
                <a:cs typeface="+mn-cs"/>
              </a:rPr>
              <a:t>7%</a:t>
            </a:r>
          </a:p>
        </p:txBody>
      </p:sp>
      <p:sp>
        <p:nvSpPr>
          <p:cNvPr id="9" name="TextBox 8">
            <a:extLst>
              <a:ext uri="{FF2B5EF4-FFF2-40B4-BE49-F238E27FC236}">
                <a16:creationId xmlns:a16="http://schemas.microsoft.com/office/drawing/2014/main" id="{A518D7A0-3C21-C83D-B45B-DBB103D42823}"/>
              </a:ext>
            </a:extLst>
          </p:cNvPr>
          <p:cNvSpPr txBox="1"/>
          <p:nvPr/>
        </p:nvSpPr>
        <p:spPr>
          <a:xfrm>
            <a:off x="4152900" y="2740223"/>
            <a:ext cx="8382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1F497D"/>
                </a:solidFill>
                <a:effectLst/>
                <a:uLnTx/>
                <a:uFillTx/>
                <a:latin typeface="Calibri"/>
                <a:ea typeface="+mn-ea"/>
                <a:cs typeface="+mn-cs"/>
              </a:rPr>
              <a:t>1990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1F497D"/>
                </a:solidFill>
                <a:effectLst/>
                <a:uLnTx/>
                <a:uFillTx/>
                <a:latin typeface="Calibri"/>
                <a:ea typeface="+mn-ea"/>
                <a:cs typeface="+mn-cs"/>
              </a:rPr>
              <a:t>10.05%</a:t>
            </a:r>
          </a:p>
        </p:txBody>
      </p:sp>
      <p:sp>
        <p:nvSpPr>
          <p:cNvPr id="10" name="TextBox 9">
            <a:extLst>
              <a:ext uri="{FF2B5EF4-FFF2-40B4-BE49-F238E27FC236}">
                <a16:creationId xmlns:a16="http://schemas.microsoft.com/office/drawing/2014/main" id="{82567880-10BC-D350-AEF2-9E1EBD02FFC9}"/>
              </a:ext>
            </a:extLst>
          </p:cNvPr>
          <p:cNvSpPr txBox="1"/>
          <p:nvPr/>
        </p:nvSpPr>
        <p:spPr>
          <a:xfrm>
            <a:off x="3124200" y="2109172"/>
            <a:ext cx="8382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1F497D"/>
                </a:solidFill>
                <a:effectLst/>
                <a:uLnTx/>
                <a:uFillTx/>
                <a:latin typeface="Calibri"/>
                <a:ea typeface="+mn-ea"/>
                <a:cs typeface="+mn-cs"/>
              </a:rPr>
              <a:t>1981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1F497D"/>
                </a:solidFill>
                <a:effectLst/>
                <a:uLnTx/>
                <a:uFillTx/>
                <a:latin typeface="Calibri"/>
                <a:ea typeface="+mn-ea"/>
                <a:cs typeface="+mn-cs"/>
              </a:rPr>
              <a:t>18.63%</a:t>
            </a:r>
          </a:p>
        </p:txBody>
      </p:sp>
      <p:sp>
        <p:nvSpPr>
          <p:cNvPr id="11" name="TextBox 10">
            <a:extLst>
              <a:ext uri="{FF2B5EF4-FFF2-40B4-BE49-F238E27FC236}">
                <a16:creationId xmlns:a16="http://schemas.microsoft.com/office/drawing/2014/main" id="{2D0EB68B-0C4F-147C-7CD7-92DE130814F3}"/>
              </a:ext>
            </a:extLst>
          </p:cNvPr>
          <p:cNvSpPr txBox="1"/>
          <p:nvPr/>
        </p:nvSpPr>
        <p:spPr>
          <a:xfrm>
            <a:off x="2285999" y="4554160"/>
            <a:ext cx="8382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Calibri"/>
                <a:ea typeface="+mn-ea"/>
                <a:cs typeface="+mn-cs"/>
              </a:rPr>
              <a:t>1975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a:ea typeface="+mn-ea"/>
                <a:cs typeface="+mn-cs"/>
              </a:rPr>
              <a:t>$38,000</a:t>
            </a:r>
          </a:p>
        </p:txBody>
      </p:sp>
      <p:sp>
        <p:nvSpPr>
          <p:cNvPr id="12" name="TextBox 11">
            <a:extLst>
              <a:ext uri="{FF2B5EF4-FFF2-40B4-BE49-F238E27FC236}">
                <a16:creationId xmlns:a16="http://schemas.microsoft.com/office/drawing/2014/main" id="{1733D98E-E179-9D5C-956D-8F65D3D8850E}"/>
              </a:ext>
            </a:extLst>
          </p:cNvPr>
          <p:cNvSpPr txBox="1"/>
          <p:nvPr/>
        </p:nvSpPr>
        <p:spPr>
          <a:xfrm>
            <a:off x="2285999" y="3048000"/>
            <a:ext cx="74552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1F497D"/>
                </a:solidFill>
                <a:effectLst/>
                <a:uLnTx/>
                <a:uFillTx/>
                <a:latin typeface="Calibri"/>
                <a:ea typeface="+mn-ea"/>
                <a:cs typeface="+mn-cs"/>
              </a:rPr>
              <a:t>1975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1F497D"/>
                </a:solidFill>
                <a:effectLst/>
                <a:uLnTx/>
                <a:uFillTx/>
                <a:latin typeface="Calibri"/>
                <a:ea typeface="+mn-ea"/>
                <a:cs typeface="+mn-cs"/>
              </a:rPr>
              <a:t>9.49%</a:t>
            </a:r>
          </a:p>
        </p:txBody>
      </p:sp>
      <p:sp>
        <p:nvSpPr>
          <p:cNvPr id="13" name="TextBox 12">
            <a:extLst>
              <a:ext uri="{FF2B5EF4-FFF2-40B4-BE49-F238E27FC236}">
                <a16:creationId xmlns:a16="http://schemas.microsoft.com/office/drawing/2014/main" id="{167690ED-1C34-4748-7CC6-732AD3FD38D3}"/>
              </a:ext>
            </a:extLst>
          </p:cNvPr>
          <p:cNvSpPr txBox="1"/>
          <p:nvPr/>
        </p:nvSpPr>
        <p:spPr>
          <a:xfrm>
            <a:off x="8001000" y="1047750"/>
            <a:ext cx="990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Calibri"/>
                <a:ea typeface="+mn-ea"/>
                <a:cs typeface="+mn-cs"/>
              </a:rPr>
              <a:t>2022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a:ea typeface="+mn-ea"/>
                <a:cs typeface="+mn-cs"/>
              </a:rPr>
              <a:t>$429,000</a:t>
            </a:r>
          </a:p>
        </p:txBody>
      </p:sp>
      <p:sp>
        <p:nvSpPr>
          <p:cNvPr id="14" name="TextBox 13">
            <a:extLst>
              <a:ext uri="{FF2B5EF4-FFF2-40B4-BE49-F238E27FC236}">
                <a16:creationId xmlns:a16="http://schemas.microsoft.com/office/drawing/2014/main" id="{69BDEEBC-79A8-7184-F593-DE4282468717}"/>
              </a:ext>
            </a:extLst>
          </p:cNvPr>
          <p:cNvSpPr txBox="1"/>
          <p:nvPr/>
        </p:nvSpPr>
        <p:spPr>
          <a:xfrm>
            <a:off x="1628378" y="1685077"/>
            <a:ext cx="8382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1F497D"/>
                </a:solidFill>
                <a:effectLst/>
                <a:uLnTx/>
                <a:uFillTx/>
                <a:latin typeface="Calibri"/>
                <a:ea typeface="+mn-ea"/>
                <a:cs typeface="+mn-cs"/>
              </a:rPr>
              <a:t>Interest Rates</a:t>
            </a:r>
          </a:p>
        </p:txBody>
      </p:sp>
      <p:pic>
        <p:nvPicPr>
          <p:cNvPr id="15" name="Picture 14" descr="Text, logo&#10;&#10;Description automatically generated">
            <a:extLst>
              <a:ext uri="{FF2B5EF4-FFF2-40B4-BE49-F238E27FC236}">
                <a16:creationId xmlns:a16="http://schemas.microsoft.com/office/drawing/2014/main" id="{C0E95F01-FFEE-5AC4-F2C3-B40EF72F8F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6219028"/>
            <a:ext cx="1886489" cy="429833"/>
          </a:xfrm>
          <a:prstGeom prst="rect">
            <a:avLst/>
          </a:prstGeom>
        </p:spPr>
      </p:pic>
      <p:sp>
        <p:nvSpPr>
          <p:cNvPr id="8" name="TextBox 7">
            <a:extLst>
              <a:ext uri="{FF2B5EF4-FFF2-40B4-BE49-F238E27FC236}">
                <a16:creationId xmlns:a16="http://schemas.microsoft.com/office/drawing/2014/main" id="{D5BF2BE6-4C15-1B37-006A-3ADC1F7489D0}"/>
              </a:ext>
            </a:extLst>
          </p:cNvPr>
          <p:cNvSpPr txBox="1"/>
          <p:nvPr/>
        </p:nvSpPr>
        <p:spPr>
          <a:xfrm>
            <a:off x="5200650" y="1343025"/>
            <a:ext cx="2085975" cy="646329"/>
          </a:xfrm>
          <a:prstGeom prst="rect">
            <a:avLst/>
          </a:prstGeom>
          <a:ln/>
        </p:spPr>
        <p:style>
          <a:lnRef idx="1">
            <a:schemeClr val="accent1"/>
          </a:lnRef>
          <a:fillRef idx="2">
            <a:schemeClr val="accent1"/>
          </a:fillRef>
          <a:effectRef idx="1">
            <a:schemeClr val="accent1"/>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outerShdw blurRad="38100" dist="38100" dir="2700000" algn="tl">
                    <a:srgbClr val="000000">
                      <a:alpha val="43137"/>
                    </a:srgbClr>
                  </a:outerShdw>
                </a:effectLst>
                <a:uFillTx/>
                <a:latin typeface="+mj-lt"/>
                <a:ea typeface="+mj-ea"/>
                <a:cs typeface="+mj-cs"/>
                <a:sym typeface="Calibri"/>
              </a:rPr>
              <a:t>Do NOT Try &amp;</a:t>
            </a:r>
          </a:p>
          <a:p>
            <a:pPr marL="0" marR="0" indent="0" algn="ctr" defTabSz="457200" rtl="0" fontAlgn="auto" latinLnBrk="0" hangingPunct="0">
              <a:lnSpc>
                <a:spcPct val="100000"/>
              </a:lnSpc>
              <a:spcBef>
                <a:spcPts val="0"/>
              </a:spcBef>
              <a:spcAft>
                <a:spcPts val="0"/>
              </a:spcAft>
              <a:buClrTx/>
              <a:buSzTx/>
              <a:buFontTx/>
              <a:buNone/>
              <a:tabLst/>
            </a:pPr>
            <a:r>
              <a:rPr kumimoji="0" lang="en-US" sz="1800" b="1" i="1" u="none" strike="noStrike" cap="none" spc="0" normalizeH="0" baseline="0" dirty="0">
                <a:ln>
                  <a:noFill/>
                </a:ln>
                <a:solidFill>
                  <a:srgbClr val="000000"/>
                </a:solidFill>
                <a:effectLst>
                  <a:outerShdw blurRad="38100" dist="38100" dir="2700000" algn="tl">
                    <a:srgbClr val="000000">
                      <a:alpha val="43137"/>
                    </a:srgbClr>
                  </a:outerShdw>
                </a:effectLst>
                <a:uFillTx/>
                <a:latin typeface="+mj-lt"/>
                <a:ea typeface="+mj-ea"/>
                <a:cs typeface="+mj-cs"/>
                <a:sym typeface="Calibri"/>
              </a:rPr>
              <a:t>Time The Market</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fade">
                                      <p:cBhvr>
                                        <p:cTn id="5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9" grpId="0"/>
      <p:bldP spid="10" grpId="0"/>
      <p:bldP spid="11" grpId="0"/>
      <p:bldP spid="12" grpId="0"/>
      <p:bldP spid="13" grpId="0"/>
      <p:bldP spid="14" grpId="0"/>
      <p:bldP spid="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0AF2D9-45CD-C231-BF9E-2A335D594EB5}"/>
              </a:ext>
            </a:extLst>
          </p:cNvPr>
          <p:cNvPicPr>
            <a:picLocks noChangeAspect="1"/>
          </p:cNvPicPr>
          <p:nvPr/>
        </p:nvPicPr>
        <p:blipFill>
          <a:blip r:embed="rId3"/>
          <a:stretch>
            <a:fillRect/>
          </a:stretch>
        </p:blipFill>
        <p:spPr>
          <a:xfrm>
            <a:off x="0" y="0"/>
            <a:ext cx="9144000" cy="6001965"/>
          </a:xfrm>
          <a:prstGeom prst="rect">
            <a:avLst/>
          </a:prstGeom>
        </p:spPr>
      </p:pic>
      <p:sp>
        <p:nvSpPr>
          <p:cNvPr id="3" name="TextBox 2">
            <a:extLst>
              <a:ext uri="{FF2B5EF4-FFF2-40B4-BE49-F238E27FC236}">
                <a16:creationId xmlns:a16="http://schemas.microsoft.com/office/drawing/2014/main" id="{DE24C790-935D-A0C8-711A-EA232D07B34B}"/>
              </a:ext>
            </a:extLst>
          </p:cNvPr>
          <p:cNvSpPr txBox="1"/>
          <p:nvPr/>
        </p:nvSpPr>
        <p:spPr>
          <a:xfrm>
            <a:off x="3076576" y="6153150"/>
            <a:ext cx="558165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Sales down since January; inventory supply almost double</a:t>
            </a:r>
          </a:p>
        </p:txBody>
      </p:sp>
    </p:spTree>
    <p:extLst>
      <p:ext uri="{BB962C8B-B14F-4D97-AF65-F5344CB8AC3E}">
        <p14:creationId xmlns:p14="http://schemas.microsoft.com/office/powerpoint/2010/main" val="18196872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DB1D17-5E76-E69D-E268-7E9F7B03F8F4}"/>
              </a:ext>
            </a:extLst>
          </p:cNvPr>
          <p:cNvPicPr>
            <a:picLocks noChangeAspect="1"/>
          </p:cNvPicPr>
          <p:nvPr/>
        </p:nvPicPr>
        <p:blipFill>
          <a:blip r:embed="rId3"/>
          <a:stretch>
            <a:fillRect/>
          </a:stretch>
        </p:blipFill>
        <p:spPr>
          <a:xfrm>
            <a:off x="0" y="1036260"/>
            <a:ext cx="9144000" cy="4785479"/>
          </a:xfrm>
          <a:prstGeom prst="rect">
            <a:avLst/>
          </a:prstGeom>
        </p:spPr>
      </p:pic>
    </p:spTree>
    <p:extLst>
      <p:ext uri="{BB962C8B-B14F-4D97-AF65-F5344CB8AC3E}">
        <p14:creationId xmlns:p14="http://schemas.microsoft.com/office/powerpoint/2010/main" val="21961398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5154" name="Rectangle 2">
            <a:extLst>
              <a:ext uri="{FF2B5EF4-FFF2-40B4-BE49-F238E27FC236}">
                <a16:creationId xmlns:a16="http://schemas.microsoft.com/office/drawing/2014/main" id="{77381AB3-F45C-F50D-328E-9C583BA0C61E}"/>
              </a:ext>
            </a:extLst>
          </p:cNvPr>
          <p:cNvSpPr>
            <a:spLocks/>
          </p:cNvSpPr>
          <p:nvPr/>
        </p:nvSpPr>
        <p:spPr bwMode="auto">
          <a:xfrm>
            <a:off x="876300" y="816429"/>
            <a:ext cx="7581900" cy="5105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marL="153988">
              <a:defRPr sz="1200">
                <a:solidFill>
                  <a:schemeClr val="tx1"/>
                </a:solidFill>
                <a:latin typeface="Times New Roman" panose="02020603050405020304" pitchFamily="18" charset="0"/>
              </a:defRPr>
            </a:lvl1pPr>
            <a:lvl2pPr>
              <a:defRPr sz="1200">
                <a:solidFill>
                  <a:schemeClr val="tx1"/>
                </a:solidFill>
                <a:latin typeface="Times New Roman" panose="02020603050405020304" pitchFamily="18" charset="0"/>
              </a:defRPr>
            </a:lvl2pPr>
            <a:lvl3pPr>
              <a:defRPr sz="1200">
                <a:solidFill>
                  <a:schemeClr val="tx1"/>
                </a:solidFill>
                <a:latin typeface="Times New Roman" panose="02020603050405020304" pitchFamily="18" charset="0"/>
              </a:defRPr>
            </a:lvl3pPr>
            <a:lvl4pPr>
              <a:defRPr sz="1200">
                <a:solidFill>
                  <a:schemeClr val="tx1"/>
                </a:solidFill>
                <a:latin typeface="Times New Roman" panose="02020603050405020304" pitchFamily="18" charset="0"/>
              </a:defRPr>
            </a:lvl4pPr>
            <a:lvl5pPr>
              <a:defRPr sz="1200">
                <a:solidFill>
                  <a:schemeClr val="tx1"/>
                </a:solidFill>
                <a:latin typeface="Times New Roman" panose="02020603050405020304" pitchFamily="18" charset="0"/>
              </a:defRPr>
            </a:lvl5pPr>
            <a:lvl6pPr fontAlgn="base">
              <a:spcBef>
                <a:spcPct val="0"/>
              </a:spcBef>
              <a:spcAft>
                <a:spcPct val="0"/>
              </a:spcAft>
              <a:defRPr sz="1200">
                <a:solidFill>
                  <a:schemeClr val="tx1"/>
                </a:solidFill>
                <a:latin typeface="Times New Roman" panose="02020603050405020304" pitchFamily="18" charset="0"/>
              </a:defRPr>
            </a:lvl6pPr>
            <a:lvl7pPr fontAlgn="base">
              <a:spcBef>
                <a:spcPct val="0"/>
              </a:spcBef>
              <a:spcAft>
                <a:spcPct val="0"/>
              </a:spcAft>
              <a:defRPr sz="1200">
                <a:solidFill>
                  <a:schemeClr val="tx1"/>
                </a:solidFill>
                <a:latin typeface="Times New Roman" panose="02020603050405020304" pitchFamily="18" charset="0"/>
              </a:defRPr>
            </a:lvl7pPr>
            <a:lvl8pPr fontAlgn="base">
              <a:spcBef>
                <a:spcPct val="0"/>
              </a:spcBef>
              <a:spcAft>
                <a:spcPct val="0"/>
              </a:spcAft>
              <a:defRPr sz="1200">
                <a:solidFill>
                  <a:schemeClr val="tx1"/>
                </a:solidFill>
                <a:latin typeface="Times New Roman" panose="02020603050405020304" pitchFamily="18" charset="0"/>
              </a:defRPr>
            </a:lvl8pPr>
            <a:lvl9pPr fontAlgn="base">
              <a:spcBef>
                <a:spcPct val="0"/>
              </a:spcBef>
              <a:spcAft>
                <a:spcPct val="0"/>
              </a:spcAft>
              <a:defRPr sz="1200">
                <a:solidFill>
                  <a:schemeClr val="tx1"/>
                </a:solidFill>
                <a:latin typeface="Times New Roman" panose="02020603050405020304" pitchFamily="18" charset="0"/>
              </a:defRPr>
            </a:lvl9pPr>
          </a:lstStyle>
          <a:p>
            <a:pPr marL="153670" algn="ctr" defTabSz="914400" fontAlgn="base" hangingPunct="1">
              <a:spcBef>
                <a:spcPts val="1375"/>
              </a:spcBef>
              <a:spcAft>
                <a:spcPct val="0"/>
              </a:spcAft>
              <a:defRPr/>
            </a:pPr>
            <a:r>
              <a:rPr lang="en-US" altLang="en-US" sz="7200" b="1" i="1" kern="1200" dirty="0">
                <a:solidFill>
                  <a:srgbClr val="FFFFFF"/>
                </a:solidFill>
                <a:latin typeface="Arial"/>
                <a:cs typeface="Arial"/>
                <a:sym typeface="Arial" panose="020B0604020202020204" pitchFamily="34" charset="0"/>
              </a:rPr>
              <a:t>Interest Rates Are Up</a:t>
            </a:r>
            <a:endParaRPr lang="en-US" dirty="0">
              <a:latin typeface="Arial"/>
              <a:cs typeface="Arial"/>
            </a:endParaRPr>
          </a:p>
        </p:txBody>
      </p:sp>
    </p:spTree>
    <p:extLst>
      <p:ext uri="{BB962C8B-B14F-4D97-AF65-F5344CB8AC3E}">
        <p14:creationId xmlns:p14="http://schemas.microsoft.com/office/powerpoint/2010/main" val="1512624122"/>
      </p:ext>
    </p:extLst>
  </p:cSld>
  <p:clrMapOvr>
    <a:masterClrMapping/>
  </p:clrMapOvr>
  <p:transition>
    <p:cover dir="lu"/>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B9FB226-58DD-D73F-C1C4-80EF8DF93A8A}"/>
              </a:ext>
            </a:extLst>
          </p:cNvPr>
          <p:cNvPicPr>
            <a:picLocks noChangeAspect="1"/>
          </p:cNvPicPr>
          <p:nvPr/>
        </p:nvPicPr>
        <p:blipFill rotWithShape="1">
          <a:blip r:embed="rId2"/>
          <a:srcRect r="6453"/>
          <a:stretch/>
        </p:blipFill>
        <p:spPr>
          <a:xfrm>
            <a:off x="925324" y="152536"/>
            <a:ext cx="7188558" cy="59412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FE2EBE94-3E6B-EF07-09DA-F443303D227C}"/>
              </a:ext>
            </a:extLst>
          </p:cNvPr>
          <p:cNvPicPr>
            <a:picLocks noChangeAspect="1"/>
          </p:cNvPicPr>
          <p:nvPr/>
        </p:nvPicPr>
        <p:blipFill>
          <a:blip r:embed="rId3"/>
          <a:stretch>
            <a:fillRect/>
          </a:stretch>
        </p:blipFill>
        <p:spPr>
          <a:xfrm>
            <a:off x="6225702" y="196765"/>
            <a:ext cx="1741252" cy="617427"/>
          </a:xfrm>
          <a:prstGeom prst="rect">
            <a:avLst/>
          </a:prstGeom>
        </p:spPr>
      </p:pic>
    </p:spTree>
    <p:extLst>
      <p:ext uri="{BB962C8B-B14F-4D97-AF65-F5344CB8AC3E}">
        <p14:creationId xmlns:p14="http://schemas.microsoft.com/office/powerpoint/2010/main" val="1337414593"/>
      </p:ext>
    </p:extLst>
  </p:cSld>
  <p:clrMapOvr>
    <a:masterClrMapping/>
  </p:clrMapOvr>
  <p:transition spd="slow">
    <p:randomBar dir="vert"/>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E74539-5E57-C053-8DE5-ABDC8A0C2915}"/>
              </a:ext>
            </a:extLst>
          </p:cNvPr>
          <p:cNvPicPr>
            <a:picLocks noChangeAspect="1"/>
          </p:cNvPicPr>
          <p:nvPr/>
        </p:nvPicPr>
        <p:blipFill rotWithShape="1">
          <a:blip r:embed="rId2"/>
          <a:srcRect t="13438" r="21979" b="5600"/>
          <a:stretch/>
        </p:blipFill>
        <p:spPr>
          <a:xfrm>
            <a:off x="0" y="1019175"/>
            <a:ext cx="8715375" cy="4880107"/>
          </a:xfrm>
          <a:prstGeom prst="rect">
            <a:avLst/>
          </a:prstGeom>
        </p:spPr>
      </p:pic>
      <p:pic>
        <p:nvPicPr>
          <p:cNvPr id="4" name="Picture 3" descr="Text, logo&#10;&#10;Description automatically generated">
            <a:extLst>
              <a:ext uri="{FF2B5EF4-FFF2-40B4-BE49-F238E27FC236}">
                <a16:creationId xmlns:a16="http://schemas.microsoft.com/office/drawing/2014/main" id="{9827794B-F81C-190F-FCCD-575D34342B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6219028"/>
            <a:ext cx="1886489" cy="429833"/>
          </a:xfrm>
          <a:prstGeom prst="rect">
            <a:avLst/>
          </a:prstGeom>
        </p:spPr>
      </p:pic>
    </p:spTree>
    <p:extLst>
      <p:ext uri="{BB962C8B-B14F-4D97-AF65-F5344CB8AC3E}">
        <p14:creationId xmlns:p14="http://schemas.microsoft.com/office/powerpoint/2010/main" val="22751931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E74539-5E57-C053-8DE5-ABDC8A0C2915}"/>
              </a:ext>
            </a:extLst>
          </p:cNvPr>
          <p:cNvPicPr>
            <a:picLocks noChangeAspect="1"/>
          </p:cNvPicPr>
          <p:nvPr/>
        </p:nvPicPr>
        <p:blipFill rotWithShape="1">
          <a:blip r:embed="rId2"/>
          <a:srcRect t="13438" r="21979" b="5600"/>
          <a:stretch/>
        </p:blipFill>
        <p:spPr>
          <a:xfrm>
            <a:off x="95250" y="209139"/>
            <a:ext cx="5534025" cy="3098734"/>
          </a:xfrm>
          <a:prstGeom prst="rect">
            <a:avLst/>
          </a:prstGeom>
        </p:spPr>
      </p:pic>
      <p:pic>
        <p:nvPicPr>
          <p:cNvPr id="4" name="Picture 3" descr="Text, logo&#10;&#10;Description automatically generated">
            <a:extLst>
              <a:ext uri="{FF2B5EF4-FFF2-40B4-BE49-F238E27FC236}">
                <a16:creationId xmlns:a16="http://schemas.microsoft.com/office/drawing/2014/main" id="{9827794B-F81C-190F-FCCD-575D34342B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6219028"/>
            <a:ext cx="1886489" cy="429833"/>
          </a:xfrm>
          <a:prstGeom prst="rect">
            <a:avLst/>
          </a:prstGeom>
        </p:spPr>
      </p:pic>
      <p:pic>
        <p:nvPicPr>
          <p:cNvPr id="5" name="Picture 4">
            <a:extLst>
              <a:ext uri="{FF2B5EF4-FFF2-40B4-BE49-F238E27FC236}">
                <a16:creationId xmlns:a16="http://schemas.microsoft.com/office/drawing/2014/main" id="{13501E7C-6099-7C5F-2FA3-720CB4E605EA}"/>
              </a:ext>
            </a:extLst>
          </p:cNvPr>
          <p:cNvPicPr>
            <a:picLocks noChangeAspect="1"/>
          </p:cNvPicPr>
          <p:nvPr/>
        </p:nvPicPr>
        <p:blipFill rotWithShape="1">
          <a:blip r:embed="rId4"/>
          <a:srcRect t="15154"/>
          <a:stretch/>
        </p:blipFill>
        <p:spPr>
          <a:xfrm>
            <a:off x="3743325" y="3563879"/>
            <a:ext cx="5206356" cy="3018154"/>
          </a:xfrm>
          <a:prstGeom prst="rect">
            <a:avLst/>
          </a:prstGeom>
        </p:spPr>
      </p:pic>
    </p:spTree>
    <p:extLst>
      <p:ext uri="{BB962C8B-B14F-4D97-AF65-F5344CB8AC3E}">
        <p14:creationId xmlns:p14="http://schemas.microsoft.com/office/powerpoint/2010/main" val="19685127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B6855F-9337-0975-1225-5C870C302F32}"/>
              </a:ext>
            </a:extLst>
          </p:cNvPr>
          <p:cNvPicPr>
            <a:picLocks noChangeAspect="1"/>
          </p:cNvPicPr>
          <p:nvPr/>
        </p:nvPicPr>
        <p:blipFill>
          <a:blip r:embed="rId3"/>
          <a:stretch>
            <a:fillRect/>
          </a:stretch>
        </p:blipFill>
        <p:spPr>
          <a:xfrm>
            <a:off x="357793" y="224841"/>
            <a:ext cx="8688236" cy="5882045"/>
          </a:xfrm>
          <a:prstGeom prst="rect">
            <a:avLst/>
          </a:prstGeom>
        </p:spPr>
      </p:pic>
      <p:sp>
        <p:nvSpPr>
          <p:cNvPr id="2" name="Oval 1">
            <a:extLst>
              <a:ext uri="{FF2B5EF4-FFF2-40B4-BE49-F238E27FC236}">
                <a16:creationId xmlns:a16="http://schemas.microsoft.com/office/drawing/2014/main" id="{B12C8D4C-74A6-A73D-1857-CE70EC63ED15}"/>
              </a:ext>
            </a:extLst>
          </p:cNvPr>
          <p:cNvSpPr/>
          <p:nvPr/>
        </p:nvSpPr>
        <p:spPr>
          <a:xfrm>
            <a:off x="152400" y="3743325"/>
            <a:ext cx="8848725" cy="2009775"/>
          </a:xfrm>
          <a:prstGeom prst="ellipse">
            <a:avLst/>
          </a:prstGeom>
          <a:noFill/>
          <a:ln w="38100" cap="flat">
            <a:solidFill>
              <a:srgbClr val="C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26467781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A8D6EA-6490-2D8F-C4FC-F646560A3C3E}"/>
              </a:ext>
            </a:extLst>
          </p:cNvPr>
          <p:cNvPicPr>
            <a:picLocks noChangeAspect="1"/>
          </p:cNvPicPr>
          <p:nvPr/>
        </p:nvPicPr>
        <p:blipFill>
          <a:blip r:embed="rId3"/>
          <a:stretch>
            <a:fillRect/>
          </a:stretch>
        </p:blipFill>
        <p:spPr>
          <a:xfrm>
            <a:off x="0" y="0"/>
            <a:ext cx="9144000" cy="5592491"/>
          </a:xfrm>
          <a:prstGeom prst="rect">
            <a:avLst/>
          </a:prstGeom>
        </p:spPr>
      </p:pic>
    </p:spTree>
    <p:extLst>
      <p:ext uri="{BB962C8B-B14F-4D97-AF65-F5344CB8AC3E}">
        <p14:creationId xmlns:p14="http://schemas.microsoft.com/office/powerpoint/2010/main" val="2023872792"/>
      </p:ext>
    </p:extLst>
  </p:cSld>
  <p:clrMapOvr>
    <a:masterClrMapping/>
  </p:clrMapOvr>
  <p:transition spd="med">
    <p:pull/>
  </p:transition>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5154" name="Rectangle 2">
            <a:extLst>
              <a:ext uri="{FF2B5EF4-FFF2-40B4-BE49-F238E27FC236}">
                <a16:creationId xmlns:a16="http://schemas.microsoft.com/office/drawing/2014/main" id="{77381AB3-F45C-F50D-328E-9C583BA0C61E}"/>
              </a:ext>
            </a:extLst>
          </p:cNvPr>
          <p:cNvSpPr>
            <a:spLocks/>
          </p:cNvSpPr>
          <p:nvPr/>
        </p:nvSpPr>
        <p:spPr bwMode="auto">
          <a:xfrm>
            <a:off x="876300" y="816429"/>
            <a:ext cx="7581900" cy="5105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marL="153988">
              <a:defRPr sz="1200">
                <a:solidFill>
                  <a:schemeClr val="tx1"/>
                </a:solidFill>
                <a:latin typeface="Times New Roman" panose="02020603050405020304" pitchFamily="18" charset="0"/>
              </a:defRPr>
            </a:lvl1pPr>
            <a:lvl2pPr>
              <a:defRPr sz="1200">
                <a:solidFill>
                  <a:schemeClr val="tx1"/>
                </a:solidFill>
                <a:latin typeface="Times New Roman" panose="02020603050405020304" pitchFamily="18" charset="0"/>
              </a:defRPr>
            </a:lvl2pPr>
            <a:lvl3pPr>
              <a:defRPr sz="1200">
                <a:solidFill>
                  <a:schemeClr val="tx1"/>
                </a:solidFill>
                <a:latin typeface="Times New Roman" panose="02020603050405020304" pitchFamily="18" charset="0"/>
              </a:defRPr>
            </a:lvl3pPr>
            <a:lvl4pPr>
              <a:defRPr sz="1200">
                <a:solidFill>
                  <a:schemeClr val="tx1"/>
                </a:solidFill>
                <a:latin typeface="Times New Roman" panose="02020603050405020304" pitchFamily="18" charset="0"/>
              </a:defRPr>
            </a:lvl4pPr>
            <a:lvl5pPr>
              <a:defRPr sz="1200">
                <a:solidFill>
                  <a:schemeClr val="tx1"/>
                </a:solidFill>
                <a:latin typeface="Times New Roman" panose="02020603050405020304" pitchFamily="18" charset="0"/>
              </a:defRPr>
            </a:lvl5pPr>
            <a:lvl6pPr fontAlgn="base">
              <a:spcBef>
                <a:spcPct val="0"/>
              </a:spcBef>
              <a:spcAft>
                <a:spcPct val="0"/>
              </a:spcAft>
              <a:defRPr sz="1200">
                <a:solidFill>
                  <a:schemeClr val="tx1"/>
                </a:solidFill>
                <a:latin typeface="Times New Roman" panose="02020603050405020304" pitchFamily="18" charset="0"/>
              </a:defRPr>
            </a:lvl6pPr>
            <a:lvl7pPr fontAlgn="base">
              <a:spcBef>
                <a:spcPct val="0"/>
              </a:spcBef>
              <a:spcAft>
                <a:spcPct val="0"/>
              </a:spcAft>
              <a:defRPr sz="1200">
                <a:solidFill>
                  <a:schemeClr val="tx1"/>
                </a:solidFill>
                <a:latin typeface="Times New Roman" panose="02020603050405020304" pitchFamily="18" charset="0"/>
              </a:defRPr>
            </a:lvl7pPr>
            <a:lvl8pPr fontAlgn="base">
              <a:spcBef>
                <a:spcPct val="0"/>
              </a:spcBef>
              <a:spcAft>
                <a:spcPct val="0"/>
              </a:spcAft>
              <a:defRPr sz="1200">
                <a:solidFill>
                  <a:schemeClr val="tx1"/>
                </a:solidFill>
                <a:latin typeface="Times New Roman" panose="02020603050405020304" pitchFamily="18" charset="0"/>
              </a:defRPr>
            </a:lvl8pPr>
            <a:lvl9pPr fontAlgn="base">
              <a:spcBef>
                <a:spcPct val="0"/>
              </a:spcBef>
              <a:spcAft>
                <a:spcPct val="0"/>
              </a:spcAft>
              <a:defRPr sz="1200">
                <a:solidFill>
                  <a:schemeClr val="tx1"/>
                </a:solidFill>
                <a:latin typeface="Times New Roman" panose="02020603050405020304" pitchFamily="18" charset="0"/>
              </a:defRPr>
            </a:lvl9pPr>
          </a:lstStyle>
          <a:p>
            <a:pPr marL="153988" marR="0" lvl="0" indent="0" algn="ctr" defTabSz="914400" rtl="0" eaLnBrk="1" fontAlgn="base" latinLnBrk="0" hangingPunct="1">
              <a:lnSpc>
                <a:spcPct val="100000"/>
              </a:lnSpc>
              <a:spcBef>
                <a:spcPts val="1375"/>
              </a:spcBef>
              <a:spcAft>
                <a:spcPct val="0"/>
              </a:spcAft>
              <a:buClrTx/>
              <a:buSzTx/>
              <a:buFontTx/>
              <a:buNone/>
              <a:tabLst/>
              <a:defRPr/>
            </a:pPr>
            <a:r>
              <a:rPr lang="en-US" altLang="en-US" sz="7200" b="1" i="1" kern="1200" dirty="0">
                <a:solidFill>
                  <a:srgbClr val="FFFFFF"/>
                </a:solidFill>
                <a:latin typeface="Arial" panose="020B0604020202020204" pitchFamily="34" charset="0"/>
                <a:cs typeface="Arial" panose="020B0604020202020204" pitchFamily="34" charset="0"/>
                <a:sym typeface="Arial" panose="020B0604020202020204" pitchFamily="34" charset="0"/>
              </a:rPr>
              <a:t>Confidence Is Down</a:t>
            </a:r>
            <a:endParaRPr kumimoji="0" lang="en-US" altLang="en-US" sz="7200" b="1" i="1"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26851835"/>
      </p:ext>
    </p:extLst>
  </p:cSld>
  <p:clrMapOvr>
    <a:masterClrMapping/>
  </p:clrMapOvr>
  <p:transition>
    <p:cover dir="lu"/>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1BEEE2-6846-38AD-8302-494047C15B86}"/>
              </a:ext>
            </a:extLst>
          </p:cNvPr>
          <p:cNvPicPr>
            <a:picLocks noChangeAspect="1"/>
          </p:cNvPicPr>
          <p:nvPr/>
        </p:nvPicPr>
        <p:blipFill>
          <a:blip r:embed="rId3"/>
          <a:stretch>
            <a:fillRect/>
          </a:stretch>
        </p:blipFill>
        <p:spPr>
          <a:xfrm>
            <a:off x="0" y="902693"/>
            <a:ext cx="9144000" cy="5052614"/>
          </a:xfrm>
          <a:prstGeom prst="rect">
            <a:avLst/>
          </a:prstGeom>
        </p:spPr>
      </p:pic>
    </p:spTree>
    <p:extLst>
      <p:ext uri="{BB962C8B-B14F-4D97-AF65-F5344CB8AC3E}">
        <p14:creationId xmlns:p14="http://schemas.microsoft.com/office/powerpoint/2010/main" val="11833522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14" name="1.png" descr="1.png"/>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6515" name="Webinar Title Goes Here"/>
          <p:cNvSpPr txBox="1"/>
          <p:nvPr/>
        </p:nvSpPr>
        <p:spPr>
          <a:xfrm>
            <a:off x="4129214" y="917422"/>
            <a:ext cx="4734460" cy="3656099"/>
          </a:xfrm>
          <a:prstGeom prst="rect">
            <a:avLst/>
          </a:prstGeom>
          <a:ln w="12700">
            <a:miter lim="400000"/>
          </a:ln>
          <a:effectLst>
            <a:outerShdw blurRad="63500" dist="25400" dir="5400000" rotWithShape="0">
              <a:srgbClr val="000000">
                <a:alpha val="73311"/>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b">
            <a:normAutofit/>
          </a:bodyPr>
          <a:lstStyle/>
          <a:p>
            <a:pPr marL="0" marR="0" lvl="0" indent="0" algn="ctr" defTabSz="361460" rtl="0" eaLnBrk="1" fontAlgn="auto" latinLnBrk="0" hangingPunct="0">
              <a:lnSpc>
                <a:spcPct val="90000"/>
              </a:lnSpc>
              <a:spcBef>
                <a:spcPts val="0"/>
              </a:spcBef>
              <a:spcAft>
                <a:spcPts val="0"/>
              </a:spcAft>
              <a:buClrTx/>
              <a:buSzTx/>
              <a:buFontTx/>
              <a:buNone/>
              <a:tabLst/>
              <a:defRPr sz="8000" b="1">
                <a:solidFill>
                  <a:srgbClr val="FFFFFF"/>
                </a:solidFill>
                <a:latin typeface="Helvetica Neue"/>
                <a:ea typeface="Helvetica Neue"/>
                <a:cs typeface="Helvetica Neue"/>
                <a:sym typeface="Helvetica Neue"/>
              </a:defRPr>
            </a:pPr>
            <a:r>
              <a:rPr kumimoji="0" sz="8000" b="1" i="0" u="none" strike="noStrike" kern="0" cap="none" spc="0" normalizeH="0" baseline="0" noProof="0">
                <a:ln>
                  <a:noFill/>
                </a:ln>
                <a:solidFill>
                  <a:srgbClr val="FFFFFF"/>
                </a:solidFill>
                <a:effectLst/>
                <a:uLnTx/>
                <a:uFillTx/>
                <a:latin typeface="Helvetica Neue"/>
                <a:sym typeface="Helvetica Neue"/>
              </a:rPr>
              <a:t>TIMERS</a:t>
            </a:r>
          </a:p>
          <a:p>
            <a:pPr marL="0" marR="0" lvl="0" indent="0" algn="ctr" defTabSz="361460" rtl="0" eaLnBrk="1" fontAlgn="auto" latinLnBrk="0" hangingPunct="0">
              <a:lnSpc>
                <a:spcPct val="90000"/>
              </a:lnSpc>
              <a:spcBef>
                <a:spcPts val="0"/>
              </a:spcBef>
              <a:spcAft>
                <a:spcPts val="0"/>
              </a:spcAft>
              <a:buClrTx/>
              <a:buSzTx/>
              <a:buFontTx/>
              <a:buNone/>
              <a:tabLst/>
              <a:defRPr sz="8000" b="1">
                <a:solidFill>
                  <a:srgbClr val="FFFFFF"/>
                </a:solidFill>
                <a:latin typeface="Helvetica Neue"/>
                <a:ea typeface="Helvetica Neue"/>
                <a:cs typeface="Helvetica Neue"/>
                <a:sym typeface="Helvetica Neue"/>
              </a:defRPr>
            </a:pPr>
            <a:r>
              <a:rPr kumimoji="0" sz="8000" b="1" i="0" u="none" strike="noStrike" kern="0" cap="none" spc="0" normalizeH="0" baseline="0" noProof="0">
                <a:ln>
                  <a:noFill/>
                </a:ln>
                <a:solidFill>
                  <a:srgbClr val="FFFFFF"/>
                </a:solidFill>
                <a:effectLst/>
                <a:uLnTx/>
                <a:uFillTx/>
                <a:latin typeface="Helvetica Neue"/>
                <a:sym typeface="Helvetica Neue"/>
              </a:rPr>
              <a:t>LOSE</a:t>
            </a:r>
            <a:br>
              <a:rPr kumimoji="0" sz="8000" b="1" i="0" u="none" strike="noStrike" kern="0" cap="none" spc="0" normalizeH="0" baseline="0" noProof="0">
                <a:ln>
                  <a:noFill/>
                </a:ln>
                <a:solidFill>
                  <a:srgbClr val="FFFFFF"/>
                </a:solidFill>
                <a:effectLst/>
                <a:uLnTx/>
                <a:uFillTx/>
                <a:latin typeface="Helvetica Neue"/>
                <a:sym typeface="Helvetica Neue"/>
              </a:rPr>
            </a:br>
            <a:r>
              <a:rPr kumimoji="0" sz="8000" b="1" i="0" u="none" strike="noStrike" kern="0" cap="none" spc="0" normalizeH="0" baseline="0" noProof="0">
                <a:ln>
                  <a:noFill/>
                </a:ln>
                <a:solidFill>
                  <a:srgbClr val="FFFFFF"/>
                </a:solidFill>
                <a:effectLst/>
                <a:uLnTx/>
                <a:uFillTx/>
                <a:latin typeface="Helvetica Neue"/>
                <a:sym typeface="Helvetica Neue"/>
              </a:rPr>
              <a:t>TIME</a:t>
            </a:r>
          </a:p>
        </p:txBody>
      </p:sp>
      <p:sp>
        <p:nvSpPr>
          <p:cNvPr id="6516" name="Webinar Title Goes Here"/>
          <p:cNvSpPr txBox="1"/>
          <p:nvPr/>
        </p:nvSpPr>
        <p:spPr>
          <a:xfrm>
            <a:off x="4631341" y="6159825"/>
            <a:ext cx="4470183" cy="520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b">
            <a:normAutofit/>
          </a:bodyPr>
          <a:lstStyle>
            <a:lvl1pPr algn="ctr" defTabSz="410750">
              <a:defRPr sz="2200" b="1">
                <a:solidFill>
                  <a:srgbClr val="FFFFFF"/>
                </a:solidFill>
                <a:latin typeface="Helvetica Neue"/>
                <a:ea typeface="Helvetica Neue"/>
                <a:cs typeface="Helvetica Neue"/>
                <a:sym typeface="Helvetica Neue"/>
              </a:defRPr>
            </a:lvl1pPr>
          </a:lstStyle>
          <a:p>
            <a:pPr marL="0" marR="0" lvl="0" indent="0" algn="ctr" defTabSz="410750" rtl="0" eaLnBrk="1" fontAlgn="auto" latinLnBrk="0" hangingPunct="0">
              <a:lnSpc>
                <a:spcPct val="100000"/>
              </a:lnSpc>
              <a:spcBef>
                <a:spcPts val="0"/>
              </a:spcBef>
              <a:spcAft>
                <a:spcPts val="0"/>
              </a:spcAft>
              <a:buClrTx/>
              <a:buSzTx/>
              <a:buFontTx/>
              <a:buNone/>
              <a:tabLst/>
              <a:defRPr/>
            </a:pPr>
            <a:r>
              <a:rPr kumimoji="0" sz="2200" b="1" i="0" u="none" strike="noStrike" kern="0" cap="none" spc="0" normalizeH="0" baseline="0" noProof="0">
                <a:ln>
                  <a:noFill/>
                </a:ln>
                <a:solidFill>
                  <a:srgbClr val="FFFFFF"/>
                </a:solidFill>
                <a:effectLst/>
                <a:uLnTx/>
                <a:uFillTx/>
                <a:latin typeface="Helvetica Neue"/>
                <a:sym typeface="Helvetica Neue"/>
              </a:rPr>
              <a:t>TryThePowerProgram.com</a:t>
            </a:r>
          </a:p>
        </p:txBody>
      </p:sp>
      <p:pic>
        <p:nvPicPr>
          <p:cNvPr id="6517" name="Power Agent White Horizontal.png" descr="Power Agent White Horizontal.png"/>
          <p:cNvPicPr>
            <a:picLocks noChangeAspect="1"/>
          </p:cNvPicPr>
          <p:nvPr/>
        </p:nvPicPr>
        <p:blipFill>
          <a:blip r:embed="rId3"/>
          <a:srcRect t="81" b="81"/>
          <a:stretch>
            <a:fillRect/>
          </a:stretch>
        </p:blipFill>
        <p:spPr>
          <a:xfrm>
            <a:off x="381000" y="6219028"/>
            <a:ext cx="1886489" cy="429834"/>
          </a:xfrm>
          <a:prstGeom prst="rect">
            <a:avLst/>
          </a:prstGeom>
          <a:ln w="12700">
            <a:miter lim="400000"/>
          </a:ln>
        </p:spPr>
      </p:pic>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ECF4DE"/>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F0F64D-2D41-916D-489E-B085A47AF541}"/>
              </a:ext>
            </a:extLst>
          </p:cNvPr>
          <p:cNvPicPr>
            <a:picLocks noChangeAspect="1"/>
          </p:cNvPicPr>
          <p:nvPr/>
        </p:nvPicPr>
        <p:blipFill rotWithShape="1">
          <a:blip r:embed="rId3"/>
          <a:srcRect l="9671" t="1149" r="10550" b="7871"/>
          <a:stretch/>
        </p:blipFill>
        <p:spPr>
          <a:xfrm>
            <a:off x="80387" y="898428"/>
            <a:ext cx="8973177" cy="3964974"/>
          </a:xfrm>
          <a:prstGeom prst="rect">
            <a:avLst/>
          </a:prstGeom>
        </p:spPr>
      </p:pic>
      <p:pic>
        <p:nvPicPr>
          <p:cNvPr id="6146" name="Picture 2" descr="Gallup Logos">
            <a:extLst>
              <a:ext uri="{FF2B5EF4-FFF2-40B4-BE49-F238E27FC236}">
                <a16:creationId xmlns:a16="http://schemas.microsoft.com/office/drawing/2014/main" id="{5C22A3FF-4023-68FB-FF55-712A7105ED4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2682" b="19829"/>
          <a:stretch/>
        </p:blipFill>
        <p:spPr bwMode="auto">
          <a:xfrm>
            <a:off x="5450395" y="5556411"/>
            <a:ext cx="3301719" cy="1175986"/>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915D2EE8-74FC-1C6D-4969-D770C41103B2}"/>
              </a:ext>
            </a:extLst>
          </p:cNvPr>
          <p:cNvSpPr/>
          <p:nvPr/>
        </p:nvSpPr>
        <p:spPr>
          <a:xfrm>
            <a:off x="8091487" y="2366962"/>
            <a:ext cx="1000125" cy="2124075"/>
          </a:xfrm>
          <a:prstGeom prst="ellipse">
            <a:avLst/>
          </a:prstGeom>
          <a:noFill/>
          <a:ln w="38100" cap="flat">
            <a:solidFill>
              <a:srgbClr val="C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343253626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5D819E-B182-44EB-B499-4A2FA1380FD2}"/>
              </a:ext>
            </a:extLst>
          </p:cNvPr>
          <p:cNvPicPr>
            <a:picLocks noChangeAspect="1"/>
          </p:cNvPicPr>
          <p:nvPr/>
        </p:nvPicPr>
        <p:blipFill rotWithShape="1">
          <a:blip r:embed="rId3"/>
          <a:srcRect b="30166"/>
          <a:stretch/>
        </p:blipFill>
        <p:spPr>
          <a:xfrm>
            <a:off x="0" y="85422"/>
            <a:ext cx="9144000" cy="2414588"/>
          </a:xfrm>
          <a:prstGeom prst="rect">
            <a:avLst/>
          </a:prstGeom>
        </p:spPr>
      </p:pic>
      <p:sp>
        <p:nvSpPr>
          <p:cNvPr id="6" name="TextBox 5">
            <a:extLst>
              <a:ext uri="{FF2B5EF4-FFF2-40B4-BE49-F238E27FC236}">
                <a16:creationId xmlns:a16="http://schemas.microsoft.com/office/drawing/2014/main" id="{D7F09705-8443-7434-B156-2D8ED06E2204}"/>
              </a:ext>
            </a:extLst>
          </p:cNvPr>
          <p:cNvSpPr txBox="1"/>
          <p:nvPr/>
        </p:nvSpPr>
        <p:spPr>
          <a:xfrm>
            <a:off x="296693" y="2926830"/>
            <a:ext cx="8550613" cy="28623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b="0" i="0" u="none" strike="noStrike" dirty="0">
                <a:solidFill>
                  <a:srgbClr val="404040"/>
                </a:solidFill>
                <a:effectLst/>
                <a:latin typeface="knowledge-regular"/>
              </a:rPr>
              <a:t> </a:t>
            </a:r>
            <a:r>
              <a:rPr lang="en-US" b="1" i="0" u="none" strike="noStrike" dirty="0">
                <a:solidFill>
                  <a:srgbClr val="404040"/>
                </a:solidFill>
                <a:effectLst/>
                <a:latin typeface="knowledge-regular"/>
              </a:rPr>
              <a:t>U.S. mortgage lenders, refinancing companies and real-estate brokers may lay off thousands of employees in the coming months</a:t>
            </a:r>
            <a:r>
              <a:rPr lang="en-US" b="0" i="0" u="none" strike="noStrike" dirty="0">
                <a:solidFill>
                  <a:srgbClr val="404040"/>
                </a:solidFill>
                <a:effectLst/>
                <a:latin typeface="knowledge-regular"/>
              </a:rPr>
              <a:t>, industry sources said, as many Americans put off buying a home.</a:t>
            </a:r>
          </a:p>
          <a:p>
            <a:pPr algn="l"/>
            <a:endParaRPr lang="en-US" b="0" i="0" u="none" strike="noStrike" dirty="0">
              <a:solidFill>
                <a:srgbClr val="404040"/>
              </a:solidFill>
              <a:effectLst/>
              <a:latin typeface="knowledge-regular"/>
            </a:endParaRPr>
          </a:p>
          <a:p>
            <a:pPr algn="l"/>
            <a:r>
              <a:rPr lang="en-US" b="0" i="0" u="none" strike="noStrike" dirty="0">
                <a:solidFill>
                  <a:srgbClr val="404040"/>
                </a:solidFill>
                <a:effectLst/>
                <a:latin typeface="knowledge-regular"/>
              </a:rPr>
              <a:t>Low interest rates, stimulus payments and working from home during the coronavirus pandemic had prompted many millennials to hunt for new homes, fueling a red-hot U.S. housing market.</a:t>
            </a:r>
          </a:p>
          <a:p>
            <a:pPr algn="l"/>
            <a:endParaRPr lang="en-US" b="0" i="0" u="none" strike="noStrike" dirty="0">
              <a:solidFill>
                <a:srgbClr val="404040"/>
              </a:solidFill>
              <a:effectLst/>
              <a:latin typeface="knowledge-regular"/>
            </a:endParaRPr>
          </a:p>
          <a:p>
            <a:pPr algn="l"/>
            <a:r>
              <a:rPr lang="en-US" b="0" i="0" u="none" strike="noStrike" dirty="0">
                <a:solidFill>
                  <a:srgbClr val="404040"/>
                </a:solidFill>
                <a:effectLst/>
                <a:latin typeface="knowledge-regular"/>
              </a:rPr>
              <a:t>But the market is now cooling amid economic uncertainty resulting from the Ukraine conflict and a jump in mortgage rates as the Federal Reserve raises the cost of borrowing.</a:t>
            </a:r>
          </a:p>
        </p:txBody>
      </p:sp>
      <p:sp>
        <p:nvSpPr>
          <p:cNvPr id="7" name="Oval 6">
            <a:extLst>
              <a:ext uri="{FF2B5EF4-FFF2-40B4-BE49-F238E27FC236}">
                <a16:creationId xmlns:a16="http://schemas.microsoft.com/office/drawing/2014/main" id="{DCB2FCA8-7B6C-4E80-607D-D3E9543872FF}"/>
              </a:ext>
            </a:extLst>
          </p:cNvPr>
          <p:cNvSpPr/>
          <p:nvPr/>
        </p:nvSpPr>
        <p:spPr>
          <a:xfrm>
            <a:off x="296693" y="2600325"/>
            <a:ext cx="8390107" cy="1438275"/>
          </a:xfrm>
          <a:prstGeom prst="ellipse">
            <a:avLst/>
          </a:prstGeom>
          <a:noFill/>
          <a:ln w="38100" cap="flat">
            <a:solidFill>
              <a:srgbClr val="C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28980955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FD7ED6-4D3A-5490-A3C7-9AD8DA0725D5}"/>
              </a:ext>
            </a:extLst>
          </p:cNvPr>
          <p:cNvPicPr>
            <a:picLocks noChangeAspect="1"/>
          </p:cNvPicPr>
          <p:nvPr/>
        </p:nvPicPr>
        <p:blipFill>
          <a:blip r:embed="rId3"/>
          <a:stretch>
            <a:fillRect/>
          </a:stretch>
        </p:blipFill>
        <p:spPr>
          <a:xfrm>
            <a:off x="0" y="1154283"/>
            <a:ext cx="9144000" cy="4549433"/>
          </a:xfrm>
          <a:prstGeom prst="rect">
            <a:avLst/>
          </a:prstGeom>
        </p:spPr>
      </p:pic>
      <p:pic>
        <p:nvPicPr>
          <p:cNvPr id="5" name="Picture 4">
            <a:extLst>
              <a:ext uri="{FF2B5EF4-FFF2-40B4-BE49-F238E27FC236}">
                <a16:creationId xmlns:a16="http://schemas.microsoft.com/office/drawing/2014/main" id="{17AF5830-A3DB-4183-F3A0-888A444F5AB2}"/>
              </a:ext>
            </a:extLst>
          </p:cNvPr>
          <p:cNvPicPr>
            <a:picLocks noChangeAspect="1"/>
          </p:cNvPicPr>
          <p:nvPr/>
        </p:nvPicPr>
        <p:blipFill rotWithShape="1">
          <a:blip r:embed="rId4"/>
          <a:srcRect t="29894" b="27566"/>
          <a:stretch/>
        </p:blipFill>
        <p:spPr>
          <a:xfrm>
            <a:off x="6792686" y="338982"/>
            <a:ext cx="2133598" cy="510540"/>
          </a:xfrm>
          <a:prstGeom prst="rect">
            <a:avLst/>
          </a:prstGeom>
        </p:spPr>
      </p:pic>
      <p:sp>
        <p:nvSpPr>
          <p:cNvPr id="7" name="Oval 6">
            <a:extLst>
              <a:ext uri="{FF2B5EF4-FFF2-40B4-BE49-F238E27FC236}">
                <a16:creationId xmlns:a16="http://schemas.microsoft.com/office/drawing/2014/main" id="{DD7D00E5-FD16-851B-6D46-DA972FB0C521}"/>
              </a:ext>
            </a:extLst>
          </p:cNvPr>
          <p:cNvSpPr/>
          <p:nvPr/>
        </p:nvSpPr>
        <p:spPr>
          <a:xfrm>
            <a:off x="1885951" y="2366962"/>
            <a:ext cx="3533774" cy="2124075"/>
          </a:xfrm>
          <a:prstGeom prst="ellipse">
            <a:avLst/>
          </a:prstGeom>
          <a:noFill/>
          <a:ln w="38100" cap="flat">
            <a:solidFill>
              <a:srgbClr val="C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2945621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5154" name="Rectangle 2">
            <a:extLst>
              <a:ext uri="{FF2B5EF4-FFF2-40B4-BE49-F238E27FC236}">
                <a16:creationId xmlns:a16="http://schemas.microsoft.com/office/drawing/2014/main" id="{77381AB3-F45C-F50D-328E-9C583BA0C61E}"/>
              </a:ext>
            </a:extLst>
          </p:cNvPr>
          <p:cNvSpPr>
            <a:spLocks/>
          </p:cNvSpPr>
          <p:nvPr/>
        </p:nvSpPr>
        <p:spPr bwMode="auto">
          <a:xfrm>
            <a:off x="876300" y="816429"/>
            <a:ext cx="7581900" cy="5105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marL="153988">
              <a:defRPr sz="1200">
                <a:solidFill>
                  <a:schemeClr val="tx1"/>
                </a:solidFill>
                <a:latin typeface="Times New Roman" panose="02020603050405020304" pitchFamily="18" charset="0"/>
              </a:defRPr>
            </a:lvl1pPr>
            <a:lvl2pPr>
              <a:defRPr sz="1200">
                <a:solidFill>
                  <a:schemeClr val="tx1"/>
                </a:solidFill>
                <a:latin typeface="Times New Roman" panose="02020603050405020304" pitchFamily="18" charset="0"/>
              </a:defRPr>
            </a:lvl2pPr>
            <a:lvl3pPr>
              <a:defRPr sz="1200">
                <a:solidFill>
                  <a:schemeClr val="tx1"/>
                </a:solidFill>
                <a:latin typeface="Times New Roman" panose="02020603050405020304" pitchFamily="18" charset="0"/>
              </a:defRPr>
            </a:lvl3pPr>
            <a:lvl4pPr>
              <a:defRPr sz="1200">
                <a:solidFill>
                  <a:schemeClr val="tx1"/>
                </a:solidFill>
                <a:latin typeface="Times New Roman" panose="02020603050405020304" pitchFamily="18" charset="0"/>
              </a:defRPr>
            </a:lvl4pPr>
            <a:lvl5pPr>
              <a:defRPr sz="1200">
                <a:solidFill>
                  <a:schemeClr val="tx1"/>
                </a:solidFill>
                <a:latin typeface="Times New Roman" panose="02020603050405020304" pitchFamily="18" charset="0"/>
              </a:defRPr>
            </a:lvl5pPr>
            <a:lvl6pPr fontAlgn="base">
              <a:spcBef>
                <a:spcPct val="0"/>
              </a:spcBef>
              <a:spcAft>
                <a:spcPct val="0"/>
              </a:spcAft>
              <a:defRPr sz="1200">
                <a:solidFill>
                  <a:schemeClr val="tx1"/>
                </a:solidFill>
                <a:latin typeface="Times New Roman" panose="02020603050405020304" pitchFamily="18" charset="0"/>
              </a:defRPr>
            </a:lvl6pPr>
            <a:lvl7pPr fontAlgn="base">
              <a:spcBef>
                <a:spcPct val="0"/>
              </a:spcBef>
              <a:spcAft>
                <a:spcPct val="0"/>
              </a:spcAft>
              <a:defRPr sz="1200">
                <a:solidFill>
                  <a:schemeClr val="tx1"/>
                </a:solidFill>
                <a:latin typeface="Times New Roman" panose="02020603050405020304" pitchFamily="18" charset="0"/>
              </a:defRPr>
            </a:lvl7pPr>
            <a:lvl8pPr fontAlgn="base">
              <a:spcBef>
                <a:spcPct val="0"/>
              </a:spcBef>
              <a:spcAft>
                <a:spcPct val="0"/>
              </a:spcAft>
              <a:defRPr sz="1200">
                <a:solidFill>
                  <a:schemeClr val="tx1"/>
                </a:solidFill>
                <a:latin typeface="Times New Roman" panose="02020603050405020304" pitchFamily="18" charset="0"/>
              </a:defRPr>
            </a:lvl8pPr>
            <a:lvl9pPr fontAlgn="base">
              <a:spcBef>
                <a:spcPct val="0"/>
              </a:spcBef>
              <a:spcAft>
                <a:spcPct val="0"/>
              </a:spcAft>
              <a:defRPr sz="1200">
                <a:solidFill>
                  <a:schemeClr val="tx1"/>
                </a:solidFill>
                <a:latin typeface="Times New Roman" panose="02020603050405020304" pitchFamily="18" charset="0"/>
              </a:defRPr>
            </a:lvl9pPr>
          </a:lstStyle>
          <a:p>
            <a:pPr marL="153988" marR="0" lvl="0" indent="0" algn="ctr" defTabSz="914400" rtl="0" eaLnBrk="1" fontAlgn="base" latinLnBrk="0" hangingPunct="1">
              <a:lnSpc>
                <a:spcPct val="100000"/>
              </a:lnSpc>
              <a:spcBef>
                <a:spcPts val="1375"/>
              </a:spcBef>
              <a:spcAft>
                <a:spcPct val="0"/>
              </a:spcAft>
              <a:buClrTx/>
              <a:buSzTx/>
              <a:buFontTx/>
              <a:buNone/>
              <a:tabLst/>
              <a:defRPr/>
            </a:pPr>
            <a:r>
              <a:rPr lang="en-US" altLang="en-US" sz="7200" b="1" i="1" kern="1200" dirty="0">
                <a:solidFill>
                  <a:srgbClr val="FFFFFF"/>
                </a:solidFill>
                <a:latin typeface="Arial" panose="020B0604020202020204" pitchFamily="34" charset="0"/>
                <a:cs typeface="Arial" panose="020B0604020202020204" pitchFamily="34" charset="0"/>
                <a:sym typeface="Arial" panose="020B0604020202020204" pitchFamily="34" charset="0"/>
              </a:rPr>
              <a:t>Property Values are Decelerating</a:t>
            </a:r>
            <a:endParaRPr kumimoji="0" lang="en-US" altLang="en-US" sz="7200" b="1" i="1"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47871823"/>
      </p:ext>
    </p:extLst>
  </p:cSld>
  <p:clrMapOvr>
    <a:masterClrMapping/>
  </p:clrMapOvr>
  <p:transition>
    <p:cover dir="lu"/>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FDB7028-2824-9B20-DB00-715ADE4E521B}"/>
              </a:ext>
            </a:extLst>
          </p:cNvPr>
          <p:cNvSpPr txBox="1"/>
          <p:nvPr/>
        </p:nvSpPr>
        <p:spPr>
          <a:xfrm>
            <a:off x="141113" y="1324360"/>
            <a:ext cx="8814819"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2800" b="0" i="0" dirty="0">
                <a:solidFill>
                  <a:srgbClr val="151515"/>
                </a:solidFill>
                <a:effectLst/>
                <a:latin typeface="DM Serif Display" pitchFamily="2" charset="0"/>
              </a:rPr>
              <a:t>Is the housing market about to crash? Here’s what the experts say </a:t>
            </a:r>
          </a:p>
          <a:p>
            <a:pPr algn="r"/>
            <a:r>
              <a:rPr lang="en-US" sz="1600" b="0" i="0" dirty="0">
                <a:solidFill>
                  <a:srgbClr val="151515"/>
                </a:solidFill>
                <a:effectLst/>
                <a:latin typeface="DM Serif Display" pitchFamily="2" charset="0"/>
              </a:rPr>
              <a:t>June 24, 2022</a:t>
            </a:r>
          </a:p>
        </p:txBody>
      </p:sp>
      <p:pic>
        <p:nvPicPr>
          <p:cNvPr id="4098" name="Picture 2" descr="Bankrate: Mortgage Rates Hover at Lowest Levels Since May 2013">
            <a:extLst>
              <a:ext uri="{FF2B5EF4-FFF2-40B4-BE49-F238E27FC236}">
                <a16:creationId xmlns:a16="http://schemas.microsoft.com/office/drawing/2014/main" id="{DE3EDB82-F3D6-655C-88D0-A5B5325F8D7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094" y="188335"/>
            <a:ext cx="5856051" cy="110411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D0DE511-6E79-2249-A5D9-78227634E415}"/>
              </a:ext>
            </a:extLst>
          </p:cNvPr>
          <p:cNvSpPr txBox="1"/>
          <p:nvPr/>
        </p:nvSpPr>
        <p:spPr>
          <a:xfrm>
            <a:off x="2285933" y="2964208"/>
            <a:ext cx="6225702"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b="0" i="1" dirty="0">
                <a:solidFill>
                  <a:srgbClr val="515260"/>
                </a:solidFill>
                <a:effectLst/>
                <a:latin typeface="CircularStd-Book"/>
              </a:rPr>
              <a:t>“Our view is that house prices are somewhere in the 15 percent range above what the long-term fundamentals suggest.”</a:t>
            </a:r>
            <a:r>
              <a:rPr lang="en-US" b="0" i="0" dirty="0">
                <a:solidFill>
                  <a:srgbClr val="515260"/>
                </a:solidFill>
                <a:effectLst/>
                <a:latin typeface="CircularStd-Book"/>
              </a:rPr>
              <a:t> </a:t>
            </a:r>
          </a:p>
          <a:p>
            <a:r>
              <a:rPr lang="en-US" b="1" i="0" dirty="0">
                <a:solidFill>
                  <a:srgbClr val="515260"/>
                </a:solidFill>
                <a:effectLst/>
                <a:latin typeface="CircularStd-Book"/>
              </a:rPr>
              <a:t>Doug Duncan, Chief Economist at Fannie Mae</a:t>
            </a:r>
            <a:endParaRPr lang="en-US" b="1" dirty="0"/>
          </a:p>
        </p:txBody>
      </p:sp>
      <p:sp>
        <p:nvSpPr>
          <p:cNvPr id="10" name="TextBox 9">
            <a:extLst>
              <a:ext uri="{FF2B5EF4-FFF2-40B4-BE49-F238E27FC236}">
                <a16:creationId xmlns:a16="http://schemas.microsoft.com/office/drawing/2014/main" id="{87F8CC5D-C33A-7E6D-F521-282168D8EC6E}"/>
              </a:ext>
            </a:extLst>
          </p:cNvPr>
          <p:cNvSpPr txBox="1"/>
          <p:nvPr/>
        </p:nvSpPr>
        <p:spPr>
          <a:xfrm>
            <a:off x="215403" y="4749861"/>
            <a:ext cx="7393022"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r>
              <a:rPr lang="en-US" b="0" i="1" dirty="0">
                <a:solidFill>
                  <a:srgbClr val="515260"/>
                </a:solidFill>
                <a:effectLst/>
                <a:latin typeface="CircularStd-Book"/>
              </a:rPr>
              <a:t>“I would not be surprised if some markets do see some minor price declines.”</a:t>
            </a:r>
          </a:p>
          <a:p>
            <a:r>
              <a:rPr lang="en-US" b="1" dirty="0">
                <a:solidFill>
                  <a:srgbClr val="515260"/>
                </a:solidFill>
                <a:latin typeface="CircularStd-Book"/>
              </a:rPr>
              <a:t>Lawrence Yun, Chief Economist for National Association of Realtors</a:t>
            </a:r>
            <a:endParaRPr lang="en-US" b="1" dirty="0"/>
          </a:p>
        </p:txBody>
      </p:sp>
      <p:pic>
        <p:nvPicPr>
          <p:cNvPr id="12" name="Picture 11">
            <a:extLst>
              <a:ext uri="{FF2B5EF4-FFF2-40B4-BE49-F238E27FC236}">
                <a16:creationId xmlns:a16="http://schemas.microsoft.com/office/drawing/2014/main" id="{D4F14C52-9D3B-4854-F9F7-90AAEB60E5EF}"/>
              </a:ext>
            </a:extLst>
          </p:cNvPr>
          <p:cNvPicPr>
            <a:picLocks noChangeAspect="1"/>
          </p:cNvPicPr>
          <p:nvPr/>
        </p:nvPicPr>
        <p:blipFill>
          <a:blip r:embed="rId4"/>
          <a:stretch>
            <a:fillRect/>
          </a:stretch>
        </p:blipFill>
        <p:spPr>
          <a:xfrm>
            <a:off x="475853" y="2571046"/>
            <a:ext cx="1439377" cy="143937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Picture 12">
            <a:extLst>
              <a:ext uri="{FF2B5EF4-FFF2-40B4-BE49-F238E27FC236}">
                <a16:creationId xmlns:a16="http://schemas.microsoft.com/office/drawing/2014/main" id="{7020B967-184A-04F2-AE61-0CFA01950E17}"/>
              </a:ext>
            </a:extLst>
          </p:cNvPr>
          <p:cNvPicPr>
            <a:picLocks noChangeAspect="1"/>
          </p:cNvPicPr>
          <p:nvPr/>
        </p:nvPicPr>
        <p:blipFill rotWithShape="1">
          <a:blip r:embed="rId5"/>
          <a:srcRect b="27475"/>
          <a:stretch/>
        </p:blipFill>
        <p:spPr>
          <a:xfrm>
            <a:off x="7530618" y="4208982"/>
            <a:ext cx="1465498" cy="149810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547844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027D1D-14D6-5FE1-31DE-65C326A34A13}"/>
              </a:ext>
            </a:extLst>
          </p:cNvPr>
          <p:cNvPicPr>
            <a:picLocks noChangeAspect="1"/>
          </p:cNvPicPr>
          <p:nvPr/>
        </p:nvPicPr>
        <p:blipFill rotWithShape="1">
          <a:blip r:embed="rId3"/>
          <a:srcRect r="2547" b="5873"/>
          <a:stretch/>
        </p:blipFill>
        <p:spPr>
          <a:xfrm>
            <a:off x="1111823" y="1"/>
            <a:ext cx="6573491" cy="6085114"/>
          </a:xfrm>
          <a:prstGeom prst="rect">
            <a:avLst/>
          </a:prstGeom>
        </p:spPr>
      </p:pic>
    </p:spTree>
    <p:extLst>
      <p:ext uri="{BB962C8B-B14F-4D97-AF65-F5344CB8AC3E}">
        <p14:creationId xmlns:p14="http://schemas.microsoft.com/office/powerpoint/2010/main" val="28040707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8B26EE-D657-8AA7-2D22-9111ADA95C6A}"/>
              </a:ext>
            </a:extLst>
          </p:cNvPr>
          <p:cNvPicPr>
            <a:picLocks noChangeAspect="1"/>
          </p:cNvPicPr>
          <p:nvPr/>
        </p:nvPicPr>
        <p:blipFill rotWithShape="1">
          <a:blip r:embed="rId3"/>
          <a:srcRect l="2235" r="4073"/>
          <a:stretch/>
        </p:blipFill>
        <p:spPr>
          <a:xfrm>
            <a:off x="204281" y="1433419"/>
            <a:ext cx="8567308" cy="39911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a:extLst>
              <a:ext uri="{FF2B5EF4-FFF2-40B4-BE49-F238E27FC236}">
                <a16:creationId xmlns:a16="http://schemas.microsoft.com/office/drawing/2014/main" id="{8E6C44AE-B3B0-761E-B457-E3F1A267E9F1}"/>
              </a:ext>
            </a:extLst>
          </p:cNvPr>
          <p:cNvPicPr>
            <a:picLocks noChangeAspect="1"/>
          </p:cNvPicPr>
          <p:nvPr/>
        </p:nvPicPr>
        <p:blipFill>
          <a:blip r:embed="rId4"/>
          <a:stretch>
            <a:fillRect/>
          </a:stretch>
        </p:blipFill>
        <p:spPr>
          <a:xfrm>
            <a:off x="6209006" y="208879"/>
            <a:ext cx="2562583" cy="895475"/>
          </a:xfrm>
          <a:prstGeom prst="rect">
            <a:avLst/>
          </a:prstGeom>
        </p:spPr>
      </p:pic>
      <p:sp>
        <p:nvSpPr>
          <p:cNvPr id="7" name="TextBox 6">
            <a:extLst>
              <a:ext uri="{FF2B5EF4-FFF2-40B4-BE49-F238E27FC236}">
                <a16:creationId xmlns:a16="http://schemas.microsoft.com/office/drawing/2014/main" id="{8519E59E-FA4D-3B98-2775-01E146109B7A}"/>
              </a:ext>
            </a:extLst>
          </p:cNvPr>
          <p:cNvSpPr txBox="1"/>
          <p:nvPr/>
        </p:nvSpPr>
        <p:spPr>
          <a:xfrm>
            <a:off x="372411" y="471950"/>
            <a:ext cx="5266389"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400" b="1" i="0" dirty="0">
                <a:effectLst/>
                <a:latin typeface="Poppins" panose="00000500000000000000" pitchFamily="2" charset="0"/>
              </a:rPr>
              <a:t>Month-to-Month Price Growth</a:t>
            </a:r>
            <a:endParaRPr lang="en-US" sz="2400" b="1" dirty="0"/>
          </a:p>
        </p:txBody>
      </p:sp>
    </p:spTree>
    <p:extLst>
      <p:ext uri="{BB962C8B-B14F-4D97-AF65-F5344CB8AC3E}">
        <p14:creationId xmlns:p14="http://schemas.microsoft.com/office/powerpoint/2010/main" val="23422770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6C44AE-B3B0-761E-B457-E3F1A267E9F1}"/>
              </a:ext>
            </a:extLst>
          </p:cNvPr>
          <p:cNvPicPr>
            <a:picLocks noChangeAspect="1"/>
          </p:cNvPicPr>
          <p:nvPr/>
        </p:nvPicPr>
        <p:blipFill>
          <a:blip r:embed="rId3"/>
          <a:stretch>
            <a:fillRect/>
          </a:stretch>
        </p:blipFill>
        <p:spPr>
          <a:xfrm>
            <a:off x="6209006" y="208879"/>
            <a:ext cx="2562583" cy="895475"/>
          </a:xfrm>
          <a:prstGeom prst="rect">
            <a:avLst/>
          </a:prstGeom>
        </p:spPr>
      </p:pic>
      <p:pic>
        <p:nvPicPr>
          <p:cNvPr id="6" name="Picture 5">
            <a:extLst>
              <a:ext uri="{FF2B5EF4-FFF2-40B4-BE49-F238E27FC236}">
                <a16:creationId xmlns:a16="http://schemas.microsoft.com/office/drawing/2014/main" id="{7A5CFD64-6D4C-CA55-FD29-C2174A4A33A1}"/>
              </a:ext>
            </a:extLst>
          </p:cNvPr>
          <p:cNvPicPr>
            <a:picLocks noChangeAspect="1"/>
          </p:cNvPicPr>
          <p:nvPr/>
        </p:nvPicPr>
        <p:blipFill>
          <a:blip r:embed="rId4"/>
          <a:stretch>
            <a:fillRect/>
          </a:stretch>
        </p:blipFill>
        <p:spPr>
          <a:xfrm>
            <a:off x="1035408" y="1171670"/>
            <a:ext cx="7490298" cy="4807100"/>
          </a:xfrm>
          <a:prstGeom prst="rect">
            <a:avLst/>
          </a:prstGeom>
        </p:spPr>
      </p:pic>
    </p:spTree>
    <p:extLst>
      <p:ext uri="{BB962C8B-B14F-4D97-AF65-F5344CB8AC3E}">
        <p14:creationId xmlns:p14="http://schemas.microsoft.com/office/powerpoint/2010/main" val="20214227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0DE3F1-B33D-C0B9-18C6-C215DE4493AD}"/>
              </a:ext>
            </a:extLst>
          </p:cNvPr>
          <p:cNvPicPr>
            <a:picLocks noChangeAspect="1"/>
          </p:cNvPicPr>
          <p:nvPr/>
        </p:nvPicPr>
        <p:blipFill>
          <a:blip r:embed="rId3"/>
          <a:stretch>
            <a:fillRect/>
          </a:stretch>
        </p:blipFill>
        <p:spPr>
          <a:xfrm>
            <a:off x="370114" y="331838"/>
            <a:ext cx="8403772" cy="5692879"/>
          </a:xfrm>
          <a:prstGeom prst="rect">
            <a:avLst/>
          </a:prstGeom>
        </p:spPr>
      </p:pic>
      <p:cxnSp>
        <p:nvCxnSpPr>
          <p:cNvPr id="4" name="Straight Arrow Connector 3">
            <a:extLst>
              <a:ext uri="{FF2B5EF4-FFF2-40B4-BE49-F238E27FC236}">
                <a16:creationId xmlns:a16="http://schemas.microsoft.com/office/drawing/2014/main" id="{2C4FF169-46CF-A788-EAFC-F2CC205C4311}"/>
              </a:ext>
            </a:extLst>
          </p:cNvPr>
          <p:cNvCxnSpPr/>
          <p:nvPr/>
        </p:nvCxnSpPr>
        <p:spPr>
          <a:xfrm>
            <a:off x="6953250" y="1009650"/>
            <a:ext cx="1524000" cy="695325"/>
          </a:xfrm>
          <a:prstGeom prst="straightConnector1">
            <a:avLst/>
          </a:prstGeom>
          <a:noFill/>
          <a:ln w="57150" cap="flat">
            <a:solidFill>
              <a:srgbClr val="C00000"/>
            </a:solidFill>
            <a:prstDash val="solid"/>
            <a:miter lim="800000"/>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6458110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5154" name="Rectangle 2">
            <a:extLst>
              <a:ext uri="{FF2B5EF4-FFF2-40B4-BE49-F238E27FC236}">
                <a16:creationId xmlns:a16="http://schemas.microsoft.com/office/drawing/2014/main" id="{77381AB3-F45C-F50D-328E-9C583BA0C61E}"/>
              </a:ext>
            </a:extLst>
          </p:cNvPr>
          <p:cNvSpPr>
            <a:spLocks/>
          </p:cNvSpPr>
          <p:nvPr/>
        </p:nvSpPr>
        <p:spPr bwMode="auto">
          <a:xfrm>
            <a:off x="876300" y="816429"/>
            <a:ext cx="7581900" cy="5105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marL="153988">
              <a:defRPr sz="1200">
                <a:solidFill>
                  <a:schemeClr val="tx1"/>
                </a:solidFill>
                <a:latin typeface="Times New Roman" panose="02020603050405020304" pitchFamily="18" charset="0"/>
              </a:defRPr>
            </a:lvl1pPr>
            <a:lvl2pPr>
              <a:defRPr sz="1200">
                <a:solidFill>
                  <a:schemeClr val="tx1"/>
                </a:solidFill>
                <a:latin typeface="Times New Roman" panose="02020603050405020304" pitchFamily="18" charset="0"/>
              </a:defRPr>
            </a:lvl2pPr>
            <a:lvl3pPr>
              <a:defRPr sz="1200">
                <a:solidFill>
                  <a:schemeClr val="tx1"/>
                </a:solidFill>
                <a:latin typeface="Times New Roman" panose="02020603050405020304" pitchFamily="18" charset="0"/>
              </a:defRPr>
            </a:lvl3pPr>
            <a:lvl4pPr>
              <a:defRPr sz="1200">
                <a:solidFill>
                  <a:schemeClr val="tx1"/>
                </a:solidFill>
                <a:latin typeface="Times New Roman" panose="02020603050405020304" pitchFamily="18" charset="0"/>
              </a:defRPr>
            </a:lvl4pPr>
            <a:lvl5pPr>
              <a:defRPr sz="1200">
                <a:solidFill>
                  <a:schemeClr val="tx1"/>
                </a:solidFill>
                <a:latin typeface="Times New Roman" panose="02020603050405020304" pitchFamily="18" charset="0"/>
              </a:defRPr>
            </a:lvl5pPr>
            <a:lvl6pPr fontAlgn="base">
              <a:spcBef>
                <a:spcPct val="0"/>
              </a:spcBef>
              <a:spcAft>
                <a:spcPct val="0"/>
              </a:spcAft>
              <a:defRPr sz="1200">
                <a:solidFill>
                  <a:schemeClr val="tx1"/>
                </a:solidFill>
                <a:latin typeface="Times New Roman" panose="02020603050405020304" pitchFamily="18" charset="0"/>
              </a:defRPr>
            </a:lvl6pPr>
            <a:lvl7pPr fontAlgn="base">
              <a:spcBef>
                <a:spcPct val="0"/>
              </a:spcBef>
              <a:spcAft>
                <a:spcPct val="0"/>
              </a:spcAft>
              <a:defRPr sz="1200">
                <a:solidFill>
                  <a:schemeClr val="tx1"/>
                </a:solidFill>
                <a:latin typeface="Times New Roman" panose="02020603050405020304" pitchFamily="18" charset="0"/>
              </a:defRPr>
            </a:lvl7pPr>
            <a:lvl8pPr fontAlgn="base">
              <a:spcBef>
                <a:spcPct val="0"/>
              </a:spcBef>
              <a:spcAft>
                <a:spcPct val="0"/>
              </a:spcAft>
              <a:defRPr sz="1200">
                <a:solidFill>
                  <a:schemeClr val="tx1"/>
                </a:solidFill>
                <a:latin typeface="Times New Roman" panose="02020603050405020304" pitchFamily="18" charset="0"/>
              </a:defRPr>
            </a:lvl8pPr>
            <a:lvl9pPr fontAlgn="base">
              <a:spcBef>
                <a:spcPct val="0"/>
              </a:spcBef>
              <a:spcAft>
                <a:spcPct val="0"/>
              </a:spcAft>
              <a:defRPr sz="1200">
                <a:solidFill>
                  <a:schemeClr val="tx1"/>
                </a:solidFill>
                <a:latin typeface="Times New Roman" panose="02020603050405020304" pitchFamily="18" charset="0"/>
              </a:defRPr>
            </a:lvl9pPr>
          </a:lstStyle>
          <a:p>
            <a:pPr marL="153988" marR="0" lvl="0" indent="0" algn="ctr" defTabSz="914400" rtl="0" eaLnBrk="1" fontAlgn="base" latinLnBrk="0" hangingPunct="1">
              <a:lnSpc>
                <a:spcPct val="100000"/>
              </a:lnSpc>
              <a:spcBef>
                <a:spcPts val="1375"/>
              </a:spcBef>
              <a:spcAft>
                <a:spcPct val="0"/>
              </a:spcAft>
              <a:buClrTx/>
              <a:buSzTx/>
              <a:buFontTx/>
              <a:buNone/>
              <a:tabLst/>
              <a:defRPr/>
            </a:pPr>
            <a:r>
              <a:rPr lang="en-US" altLang="en-US" sz="7200" b="1" i="1" kern="1200" dirty="0">
                <a:solidFill>
                  <a:srgbClr val="FFFFFF"/>
                </a:solidFill>
                <a:latin typeface="Arial" panose="020B0604020202020204" pitchFamily="34" charset="0"/>
                <a:cs typeface="Arial" panose="020B0604020202020204" pitchFamily="34" charset="0"/>
                <a:sym typeface="Arial" panose="020B0604020202020204" pitchFamily="34" charset="0"/>
              </a:rPr>
              <a:t>Taking Longer To Sell</a:t>
            </a:r>
            <a:endParaRPr kumimoji="0" lang="en-US" altLang="en-US" sz="7200" b="1" i="1"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57303570"/>
      </p:ext>
    </p:extLst>
  </p:cSld>
  <p:clrMapOvr>
    <a:masterClrMapping/>
  </p:clrMapOvr>
  <p:transition>
    <p:cover dir="l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649C50-7DD3-4131-94B2-518FC768A5E1}"/>
              </a:ext>
            </a:extLst>
          </p:cNvPr>
          <p:cNvPicPr>
            <a:picLocks noChangeAspect="1"/>
          </p:cNvPicPr>
          <p:nvPr/>
        </p:nvPicPr>
        <p:blipFill>
          <a:blip r:embed="rId3"/>
          <a:stretch>
            <a:fillRect/>
          </a:stretch>
        </p:blipFill>
        <p:spPr>
          <a:xfrm>
            <a:off x="0" y="1773603"/>
            <a:ext cx="9144000" cy="3637366"/>
          </a:xfrm>
          <a:prstGeom prst="rect">
            <a:avLst/>
          </a:prstGeom>
        </p:spPr>
      </p:pic>
      <p:pic>
        <p:nvPicPr>
          <p:cNvPr id="3" name="Picture 2" descr="Text, logo&#10;&#10;Description automatically generated">
            <a:extLst>
              <a:ext uri="{FF2B5EF4-FFF2-40B4-BE49-F238E27FC236}">
                <a16:creationId xmlns:a16="http://schemas.microsoft.com/office/drawing/2014/main" id="{3B9930F9-9264-EF3B-FE73-CB35C8EDDF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6219028"/>
            <a:ext cx="1886489" cy="429833"/>
          </a:xfrm>
          <a:prstGeom prst="rect">
            <a:avLst/>
          </a:prstGeom>
        </p:spPr>
      </p:pic>
      <p:sp>
        <p:nvSpPr>
          <p:cNvPr id="6" name="Rectangle 5">
            <a:extLst>
              <a:ext uri="{FF2B5EF4-FFF2-40B4-BE49-F238E27FC236}">
                <a16:creationId xmlns:a16="http://schemas.microsoft.com/office/drawing/2014/main" id="{A06B6A81-EEC6-094D-754A-86CFBD03FCCE}"/>
              </a:ext>
            </a:extLst>
          </p:cNvPr>
          <p:cNvSpPr/>
          <p:nvPr/>
        </p:nvSpPr>
        <p:spPr>
          <a:xfrm>
            <a:off x="5410200" y="2886075"/>
            <a:ext cx="3648075" cy="2162175"/>
          </a:xfrm>
          <a:prstGeom prst="rect">
            <a:avLst/>
          </a:prstGeom>
          <a:solidFill>
            <a:schemeClr val="bg1"/>
          </a:solidFill>
          <a:ln w="127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7" name="TextBox 6">
            <a:extLst>
              <a:ext uri="{FF2B5EF4-FFF2-40B4-BE49-F238E27FC236}">
                <a16:creationId xmlns:a16="http://schemas.microsoft.com/office/drawing/2014/main" id="{AC2295C6-E05C-1E4D-66DF-4453C780059A}"/>
              </a:ext>
            </a:extLst>
          </p:cNvPr>
          <p:cNvSpPr txBox="1"/>
          <p:nvPr/>
        </p:nvSpPr>
        <p:spPr>
          <a:xfrm>
            <a:off x="380999" y="286878"/>
            <a:ext cx="8201025"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Calibri"/>
                <a:ea typeface="+mj-ea"/>
                <a:cs typeface="Calibri"/>
                <a:sym typeface="Calibri"/>
              </a:rPr>
              <a:t>If You Were Going To Time The Market &amp; Buy the Dip, Would You Buy Now?</a:t>
            </a:r>
          </a:p>
        </p:txBody>
      </p:sp>
    </p:spTree>
    <p:extLst>
      <p:ext uri="{BB962C8B-B14F-4D97-AF65-F5344CB8AC3E}">
        <p14:creationId xmlns:p14="http://schemas.microsoft.com/office/powerpoint/2010/main" val="3153303401"/>
      </p:ext>
    </p:extLst>
  </p:cSld>
  <p:clrMapOvr>
    <a:masterClrMapping/>
  </p:clrMapOvr>
  <p:transition spd="med">
    <p:pull/>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3C8617-6946-FBD0-7384-19AF7B1448EA}"/>
              </a:ext>
            </a:extLst>
          </p:cNvPr>
          <p:cNvPicPr>
            <a:picLocks noChangeAspect="1"/>
          </p:cNvPicPr>
          <p:nvPr/>
        </p:nvPicPr>
        <p:blipFill>
          <a:blip r:embed="rId3"/>
          <a:stretch>
            <a:fillRect/>
          </a:stretch>
        </p:blipFill>
        <p:spPr>
          <a:xfrm>
            <a:off x="326571" y="342157"/>
            <a:ext cx="8708571" cy="5734558"/>
          </a:xfrm>
          <a:prstGeom prst="rect">
            <a:avLst/>
          </a:prstGeom>
        </p:spPr>
      </p:pic>
    </p:spTree>
    <p:extLst>
      <p:ext uri="{BB962C8B-B14F-4D97-AF65-F5344CB8AC3E}">
        <p14:creationId xmlns:p14="http://schemas.microsoft.com/office/powerpoint/2010/main" val="15515038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4F758B-AEB0-4685-DF8F-0D0B4D8DA6C1}"/>
              </a:ext>
            </a:extLst>
          </p:cNvPr>
          <p:cNvPicPr>
            <a:picLocks noChangeAspect="1"/>
          </p:cNvPicPr>
          <p:nvPr/>
        </p:nvPicPr>
        <p:blipFill>
          <a:blip r:embed="rId3"/>
          <a:stretch>
            <a:fillRect/>
          </a:stretch>
        </p:blipFill>
        <p:spPr>
          <a:xfrm>
            <a:off x="794657" y="76200"/>
            <a:ext cx="7801762" cy="6074229"/>
          </a:xfrm>
          <a:prstGeom prst="rect">
            <a:avLst/>
          </a:prstGeom>
        </p:spPr>
      </p:pic>
      <p:sp>
        <p:nvSpPr>
          <p:cNvPr id="5" name="TextBox 4">
            <a:extLst>
              <a:ext uri="{FF2B5EF4-FFF2-40B4-BE49-F238E27FC236}">
                <a16:creationId xmlns:a16="http://schemas.microsoft.com/office/drawing/2014/main" id="{DFB3179B-56DC-277F-9C9E-3BCC9EF772E2}"/>
              </a:ext>
            </a:extLst>
          </p:cNvPr>
          <p:cNvSpPr txBox="1"/>
          <p:nvPr/>
        </p:nvSpPr>
        <p:spPr>
          <a:xfrm>
            <a:off x="3648075" y="1635579"/>
            <a:ext cx="3905250" cy="646331"/>
          </a:xfrm>
          <a:prstGeom prst="rect">
            <a:avLst/>
          </a:prstGeom>
          <a:ln/>
        </p:spPr>
        <p:style>
          <a:lnRef idx="1">
            <a:schemeClr val="accent2"/>
          </a:lnRef>
          <a:fillRef idx="2">
            <a:schemeClr val="accent2"/>
          </a:fillRef>
          <a:effectRef idx="1">
            <a:schemeClr val="accent2"/>
          </a:effectRef>
          <a:fontRef idx="minor">
            <a:schemeClr val="dk1"/>
          </a:fontRef>
        </p:style>
        <p:txBody>
          <a:bodyPr wrap="square">
            <a:spAutoFit/>
          </a:bodyPr>
          <a:lstStyle/>
          <a:p>
            <a:r>
              <a:rPr lang="en-US" b="0" i="0" dirty="0">
                <a:effectLst/>
                <a:latin typeface="Poppins" panose="00000500000000000000" pitchFamily="2" charset="0"/>
              </a:rPr>
              <a:t>We are entering months where it takes longer to sell a house</a:t>
            </a:r>
            <a:endParaRPr lang="en-US" dirty="0"/>
          </a:p>
        </p:txBody>
      </p:sp>
    </p:spTree>
    <p:extLst>
      <p:ext uri="{BB962C8B-B14F-4D97-AF65-F5344CB8AC3E}">
        <p14:creationId xmlns:p14="http://schemas.microsoft.com/office/powerpoint/2010/main" val="28038928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5154" name="Rectangle 2">
            <a:extLst>
              <a:ext uri="{FF2B5EF4-FFF2-40B4-BE49-F238E27FC236}">
                <a16:creationId xmlns:a16="http://schemas.microsoft.com/office/drawing/2014/main" id="{77381AB3-F45C-F50D-328E-9C583BA0C61E}"/>
              </a:ext>
            </a:extLst>
          </p:cNvPr>
          <p:cNvSpPr>
            <a:spLocks/>
          </p:cNvSpPr>
          <p:nvPr/>
        </p:nvSpPr>
        <p:spPr bwMode="auto">
          <a:xfrm>
            <a:off x="876300" y="816429"/>
            <a:ext cx="7581900" cy="5105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marL="153988">
              <a:defRPr sz="1200">
                <a:solidFill>
                  <a:schemeClr val="tx1"/>
                </a:solidFill>
                <a:latin typeface="Times New Roman" panose="02020603050405020304" pitchFamily="18" charset="0"/>
              </a:defRPr>
            </a:lvl1pPr>
            <a:lvl2pPr>
              <a:defRPr sz="1200">
                <a:solidFill>
                  <a:schemeClr val="tx1"/>
                </a:solidFill>
                <a:latin typeface="Times New Roman" panose="02020603050405020304" pitchFamily="18" charset="0"/>
              </a:defRPr>
            </a:lvl2pPr>
            <a:lvl3pPr>
              <a:defRPr sz="1200">
                <a:solidFill>
                  <a:schemeClr val="tx1"/>
                </a:solidFill>
                <a:latin typeface="Times New Roman" panose="02020603050405020304" pitchFamily="18" charset="0"/>
              </a:defRPr>
            </a:lvl3pPr>
            <a:lvl4pPr>
              <a:defRPr sz="1200">
                <a:solidFill>
                  <a:schemeClr val="tx1"/>
                </a:solidFill>
                <a:latin typeface="Times New Roman" panose="02020603050405020304" pitchFamily="18" charset="0"/>
              </a:defRPr>
            </a:lvl4pPr>
            <a:lvl5pPr>
              <a:defRPr sz="1200">
                <a:solidFill>
                  <a:schemeClr val="tx1"/>
                </a:solidFill>
                <a:latin typeface="Times New Roman" panose="02020603050405020304" pitchFamily="18" charset="0"/>
              </a:defRPr>
            </a:lvl5pPr>
            <a:lvl6pPr fontAlgn="base">
              <a:spcBef>
                <a:spcPct val="0"/>
              </a:spcBef>
              <a:spcAft>
                <a:spcPct val="0"/>
              </a:spcAft>
              <a:defRPr sz="1200">
                <a:solidFill>
                  <a:schemeClr val="tx1"/>
                </a:solidFill>
                <a:latin typeface="Times New Roman" panose="02020603050405020304" pitchFamily="18" charset="0"/>
              </a:defRPr>
            </a:lvl6pPr>
            <a:lvl7pPr fontAlgn="base">
              <a:spcBef>
                <a:spcPct val="0"/>
              </a:spcBef>
              <a:spcAft>
                <a:spcPct val="0"/>
              </a:spcAft>
              <a:defRPr sz="1200">
                <a:solidFill>
                  <a:schemeClr val="tx1"/>
                </a:solidFill>
                <a:latin typeface="Times New Roman" panose="02020603050405020304" pitchFamily="18" charset="0"/>
              </a:defRPr>
            </a:lvl7pPr>
            <a:lvl8pPr fontAlgn="base">
              <a:spcBef>
                <a:spcPct val="0"/>
              </a:spcBef>
              <a:spcAft>
                <a:spcPct val="0"/>
              </a:spcAft>
              <a:defRPr sz="1200">
                <a:solidFill>
                  <a:schemeClr val="tx1"/>
                </a:solidFill>
                <a:latin typeface="Times New Roman" panose="02020603050405020304" pitchFamily="18" charset="0"/>
              </a:defRPr>
            </a:lvl8pPr>
            <a:lvl9pPr fontAlgn="base">
              <a:spcBef>
                <a:spcPct val="0"/>
              </a:spcBef>
              <a:spcAft>
                <a:spcPct val="0"/>
              </a:spcAft>
              <a:defRPr sz="1200">
                <a:solidFill>
                  <a:schemeClr val="tx1"/>
                </a:solidFill>
                <a:latin typeface="Times New Roman" panose="02020603050405020304" pitchFamily="18" charset="0"/>
              </a:defRPr>
            </a:lvl9pPr>
          </a:lstStyle>
          <a:p>
            <a:pPr marL="153988" marR="0" lvl="0" indent="0" algn="ctr" defTabSz="914400" rtl="0" eaLnBrk="1" fontAlgn="base" latinLnBrk="0" hangingPunct="1">
              <a:lnSpc>
                <a:spcPct val="100000"/>
              </a:lnSpc>
              <a:spcBef>
                <a:spcPts val="1375"/>
              </a:spcBef>
              <a:spcAft>
                <a:spcPct val="0"/>
              </a:spcAft>
              <a:buClrTx/>
              <a:buSzTx/>
              <a:buFontTx/>
              <a:buNone/>
              <a:tabLst/>
              <a:defRPr/>
            </a:pPr>
            <a:r>
              <a:rPr lang="en-US" altLang="en-US" sz="7200" b="1" i="1" kern="1200" dirty="0">
                <a:solidFill>
                  <a:srgbClr val="FFFFFF"/>
                </a:solidFill>
                <a:latin typeface="Arial" panose="020B0604020202020204" pitchFamily="34" charset="0"/>
                <a:cs typeface="Arial" panose="020B0604020202020204" pitchFamily="34" charset="0"/>
                <a:sym typeface="Arial" panose="020B0604020202020204" pitchFamily="34" charset="0"/>
              </a:rPr>
              <a:t>More Listings Means More Competition</a:t>
            </a:r>
            <a:endParaRPr kumimoji="0" lang="en-US" altLang="en-US" sz="7200" b="1" i="1"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49453702"/>
      </p:ext>
    </p:extLst>
  </p:cSld>
  <p:clrMapOvr>
    <a:masterClrMapping/>
  </p:clrMapOvr>
  <p:transition>
    <p:cover dir="lu"/>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C8E7AB-9F44-53B4-8DCA-C3D587AC4902}"/>
              </a:ext>
            </a:extLst>
          </p:cNvPr>
          <p:cNvPicPr>
            <a:picLocks noChangeAspect="1"/>
          </p:cNvPicPr>
          <p:nvPr/>
        </p:nvPicPr>
        <p:blipFill>
          <a:blip r:embed="rId3"/>
          <a:stretch>
            <a:fillRect/>
          </a:stretch>
        </p:blipFill>
        <p:spPr>
          <a:xfrm>
            <a:off x="395174" y="68619"/>
            <a:ext cx="8215425" cy="6038267"/>
          </a:xfrm>
          <a:prstGeom prst="rect">
            <a:avLst/>
          </a:prstGeom>
        </p:spPr>
      </p:pic>
    </p:spTree>
    <p:extLst>
      <p:ext uri="{BB962C8B-B14F-4D97-AF65-F5344CB8AC3E}">
        <p14:creationId xmlns:p14="http://schemas.microsoft.com/office/powerpoint/2010/main" val="9146871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E2CD42-DD78-023C-0916-745369BC57A1}"/>
              </a:ext>
            </a:extLst>
          </p:cNvPr>
          <p:cNvPicPr>
            <a:picLocks noChangeAspect="1"/>
          </p:cNvPicPr>
          <p:nvPr/>
        </p:nvPicPr>
        <p:blipFill>
          <a:blip r:embed="rId3"/>
          <a:stretch>
            <a:fillRect/>
          </a:stretch>
        </p:blipFill>
        <p:spPr>
          <a:xfrm>
            <a:off x="1556657" y="-1"/>
            <a:ext cx="5802086" cy="6223943"/>
          </a:xfrm>
          <a:prstGeom prst="rect">
            <a:avLst/>
          </a:prstGeom>
        </p:spPr>
      </p:pic>
    </p:spTree>
    <p:extLst>
      <p:ext uri="{BB962C8B-B14F-4D97-AF65-F5344CB8AC3E}">
        <p14:creationId xmlns:p14="http://schemas.microsoft.com/office/powerpoint/2010/main" val="40650289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C5B407-5E49-3039-C296-4DA3A6E98514}"/>
              </a:ext>
            </a:extLst>
          </p:cNvPr>
          <p:cNvPicPr>
            <a:picLocks noChangeAspect="1"/>
          </p:cNvPicPr>
          <p:nvPr/>
        </p:nvPicPr>
        <p:blipFill>
          <a:blip r:embed="rId3"/>
          <a:stretch>
            <a:fillRect/>
          </a:stretch>
        </p:blipFill>
        <p:spPr>
          <a:xfrm>
            <a:off x="0" y="612537"/>
            <a:ext cx="9144000" cy="5632925"/>
          </a:xfrm>
          <a:prstGeom prst="rect">
            <a:avLst/>
          </a:prstGeom>
        </p:spPr>
      </p:pic>
      <p:pic>
        <p:nvPicPr>
          <p:cNvPr id="4" name="Picture 3">
            <a:extLst>
              <a:ext uri="{FF2B5EF4-FFF2-40B4-BE49-F238E27FC236}">
                <a16:creationId xmlns:a16="http://schemas.microsoft.com/office/drawing/2014/main" id="{0DD040C6-484C-17C8-2E38-4E49E2062AA9}"/>
              </a:ext>
            </a:extLst>
          </p:cNvPr>
          <p:cNvPicPr>
            <a:picLocks noChangeAspect="1"/>
          </p:cNvPicPr>
          <p:nvPr/>
        </p:nvPicPr>
        <p:blipFill>
          <a:blip r:embed="rId4"/>
          <a:stretch>
            <a:fillRect/>
          </a:stretch>
        </p:blipFill>
        <p:spPr>
          <a:xfrm>
            <a:off x="6539593" y="252103"/>
            <a:ext cx="2252715" cy="360434"/>
          </a:xfrm>
          <a:prstGeom prst="rect">
            <a:avLst/>
          </a:prstGeom>
        </p:spPr>
      </p:pic>
    </p:spTree>
    <p:extLst>
      <p:ext uri="{BB962C8B-B14F-4D97-AF65-F5344CB8AC3E}">
        <p14:creationId xmlns:p14="http://schemas.microsoft.com/office/powerpoint/2010/main" val="27857713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3DDA64-67FD-C947-4875-E60781317E10}"/>
              </a:ext>
            </a:extLst>
          </p:cNvPr>
          <p:cNvPicPr>
            <a:picLocks noChangeAspect="1"/>
          </p:cNvPicPr>
          <p:nvPr/>
        </p:nvPicPr>
        <p:blipFill>
          <a:blip r:embed="rId3"/>
          <a:stretch>
            <a:fillRect/>
          </a:stretch>
        </p:blipFill>
        <p:spPr>
          <a:xfrm>
            <a:off x="1066800" y="0"/>
            <a:ext cx="7259768" cy="6215761"/>
          </a:xfrm>
          <a:prstGeom prst="rect">
            <a:avLst/>
          </a:prstGeom>
        </p:spPr>
      </p:pic>
    </p:spTree>
    <p:extLst>
      <p:ext uri="{BB962C8B-B14F-4D97-AF65-F5344CB8AC3E}">
        <p14:creationId xmlns:p14="http://schemas.microsoft.com/office/powerpoint/2010/main" val="35889693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99501F-839A-77FB-6A1D-75FBE13F94C3}"/>
              </a:ext>
            </a:extLst>
          </p:cNvPr>
          <p:cNvPicPr>
            <a:picLocks noChangeAspect="1"/>
          </p:cNvPicPr>
          <p:nvPr/>
        </p:nvPicPr>
        <p:blipFill>
          <a:blip r:embed="rId3"/>
          <a:stretch>
            <a:fillRect/>
          </a:stretch>
        </p:blipFill>
        <p:spPr>
          <a:xfrm>
            <a:off x="959709" y="1004482"/>
            <a:ext cx="7049484" cy="4382112"/>
          </a:xfrm>
          <a:prstGeom prst="rect">
            <a:avLst/>
          </a:prstGeom>
        </p:spPr>
      </p:pic>
      <p:sp>
        <p:nvSpPr>
          <p:cNvPr id="6" name="TextBox 5">
            <a:extLst>
              <a:ext uri="{FF2B5EF4-FFF2-40B4-BE49-F238E27FC236}">
                <a16:creationId xmlns:a16="http://schemas.microsoft.com/office/drawing/2014/main" id="{029EC18B-CCFD-81EC-53CD-EC107E6D12AC}"/>
              </a:ext>
            </a:extLst>
          </p:cNvPr>
          <p:cNvSpPr txBox="1"/>
          <p:nvPr/>
        </p:nvSpPr>
        <p:spPr>
          <a:xfrm>
            <a:off x="0" y="223736"/>
            <a:ext cx="9144000"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800" b="1" i="0" u="none" strike="noStrike" cap="none" spc="0" normalizeH="0" baseline="0" dirty="0">
                <a:ln>
                  <a:noFill/>
                </a:ln>
                <a:solidFill>
                  <a:srgbClr val="000000"/>
                </a:solidFill>
                <a:effectLst/>
                <a:uFillTx/>
                <a:latin typeface="+mj-lt"/>
                <a:ea typeface="+mj-ea"/>
                <a:cs typeface="+mj-cs"/>
                <a:sym typeface="Calibri"/>
              </a:rPr>
              <a:t>This Year Compared To Last Year</a:t>
            </a:r>
          </a:p>
        </p:txBody>
      </p:sp>
      <p:sp>
        <p:nvSpPr>
          <p:cNvPr id="7" name="Oval 6">
            <a:extLst>
              <a:ext uri="{FF2B5EF4-FFF2-40B4-BE49-F238E27FC236}">
                <a16:creationId xmlns:a16="http://schemas.microsoft.com/office/drawing/2014/main" id="{3C97A1A7-DDA0-EB40-E316-396D9753104C}"/>
              </a:ext>
            </a:extLst>
          </p:cNvPr>
          <p:cNvSpPr/>
          <p:nvPr/>
        </p:nvSpPr>
        <p:spPr>
          <a:xfrm>
            <a:off x="533400" y="2686051"/>
            <a:ext cx="6372225" cy="1504950"/>
          </a:xfrm>
          <a:prstGeom prst="ellipse">
            <a:avLst/>
          </a:prstGeom>
          <a:noFill/>
          <a:ln w="38100" cap="flat">
            <a:solidFill>
              <a:srgbClr val="C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15048581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7B3B13-2EB8-100D-84F9-27917E36D2AF}"/>
              </a:ext>
            </a:extLst>
          </p:cNvPr>
          <p:cNvPicPr>
            <a:picLocks noChangeAspect="1"/>
          </p:cNvPicPr>
          <p:nvPr/>
        </p:nvPicPr>
        <p:blipFill>
          <a:blip r:embed="rId3"/>
          <a:stretch>
            <a:fillRect/>
          </a:stretch>
        </p:blipFill>
        <p:spPr>
          <a:xfrm>
            <a:off x="0" y="950133"/>
            <a:ext cx="9144000" cy="4957734"/>
          </a:xfrm>
          <a:prstGeom prst="rect">
            <a:avLst/>
          </a:prstGeom>
        </p:spPr>
      </p:pic>
    </p:spTree>
    <p:extLst>
      <p:ext uri="{BB962C8B-B14F-4D97-AF65-F5344CB8AC3E}">
        <p14:creationId xmlns:p14="http://schemas.microsoft.com/office/powerpoint/2010/main" val="11021682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642E2F-A16F-0CE0-D14A-8AB975D7A042}"/>
              </a:ext>
            </a:extLst>
          </p:cNvPr>
          <p:cNvPicPr>
            <a:picLocks noChangeAspect="1"/>
          </p:cNvPicPr>
          <p:nvPr/>
        </p:nvPicPr>
        <p:blipFill>
          <a:blip r:embed="rId3"/>
          <a:stretch>
            <a:fillRect/>
          </a:stretch>
        </p:blipFill>
        <p:spPr>
          <a:xfrm>
            <a:off x="762000" y="321129"/>
            <a:ext cx="7620000" cy="5715000"/>
          </a:xfrm>
          <a:prstGeom prst="rect">
            <a:avLst/>
          </a:prstGeom>
        </p:spPr>
      </p:pic>
    </p:spTree>
    <p:extLst>
      <p:ext uri="{BB962C8B-B14F-4D97-AF65-F5344CB8AC3E}">
        <p14:creationId xmlns:p14="http://schemas.microsoft.com/office/powerpoint/2010/main" val="9410938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649C50-7DD3-4131-94B2-518FC768A5E1}"/>
              </a:ext>
            </a:extLst>
          </p:cNvPr>
          <p:cNvPicPr>
            <a:picLocks noChangeAspect="1"/>
          </p:cNvPicPr>
          <p:nvPr/>
        </p:nvPicPr>
        <p:blipFill>
          <a:blip r:embed="rId3"/>
          <a:stretch>
            <a:fillRect/>
          </a:stretch>
        </p:blipFill>
        <p:spPr>
          <a:xfrm>
            <a:off x="0" y="1773603"/>
            <a:ext cx="9144000" cy="3637366"/>
          </a:xfrm>
          <a:prstGeom prst="rect">
            <a:avLst/>
          </a:prstGeom>
        </p:spPr>
      </p:pic>
      <p:pic>
        <p:nvPicPr>
          <p:cNvPr id="3" name="Picture 2" descr="Text, logo&#10;&#10;Description automatically generated">
            <a:extLst>
              <a:ext uri="{FF2B5EF4-FFF2-40B4-BE49-F238E27FC236}">
                <a16:creationId xmlns:a16="http://schemas.microsoft.com/office/drawing/2014/main" id="{3B9930F9-9264-EF3B-FE73-CB35C8EDDF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6219028"/>
            <a:ext cx="1886489" cy="429833"/>
          </a:xfrm>
          <a:prstGeom prst="rect">
            <a:avLst/>
          </a:prstGeom>
        </p:spPr>
      </p:pic>
      <p:sp>
        <p:nvSpPr>
          <p:cNvPr id="6" name="Rectangle 5">
            <a:extLst>
              <a:ext uri="{FF2B5EF4-FFF2-40B4-BE49-F238E27FC236}">
                <a16:creationId xmlns:a16="http://schemas.microsoft.com/office/drawing/2014/main" id="{A06B6A81-EEC6-094D-754A-86CFBD03FCCE}"/>
              </a:ext>
            </a:extLst>
          </p:cNvPr>
          <p:cNvSpPr/>
          <p:nvPr/>
        </p:nvSpPr>
        <p:spPr>
          <a:xfrm>
            <a:off x="5953126" y="2886075"/>
            <a:ext cx="3105150" cy="2162175"/>
          </a:xfrm>
          <a:prstGeom prst="rect">
            <a:avLst/>
          </a:prstGeom>
          <a:solidFill>
            <a:schemeClr val="bg1"/>
          </a:solidFill>
          <a:ln w="127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7" name="TextBox 6">
            <a:extLst>
              <a:ext uri="{FF2B5EF4-FFF2-40B4-BE49-F238E27FC236}">
                <a16:creationId xmlns:a16="http://schemas.microsoft.com/office/drawing/2014/main" id="{AC2295C6-E05C-1E4D-66DF-4453C780059A}"/>
              </a:ext>
            </a:extLst>
          </p:cNvPr>
          <p:cNvSpPr txBox="1"/>
          <p:nvPr/>
        </p:nvSpPr>
        <p:spPr>
          <a:xfrm>
            <a:off x="380999" y="286878"/>
            <a:ext cx="8201025"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Calibri"/>
                <a:ea typeface="+mj-ea"/>
                <a:cs typeface="Calibri"/>
                <a:sym typeface="Calibri"/>
              </a:rPr>
              <a:t>If You Were Going To Time The Market &amp; Buy the Dip, Would You Buy Now?</a:t>
            </a:r>
          </a:p>
        </p:txBody>
      </p:sp>
    </p:spTree>
    <p:extLst>
      <p:ext uri="{BB962C8B-B14F-4D97-AF65-F5344CB8AC3E}">
        <p14:creationId xmlns:p14="http://schemas.microsoft.com/office/powerpoint/2010/main" val="949655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D3FC5C-DD42-6384-1183-15A3AD8C4748}"/>
              </a:ext>
            </a:extLst>
          </p:cNvPr>
          <p:cNvPicPr>
            <a:picLocks noChangeAspect="1"/>
          </p:cNvPicPr>
          <p:nvPr/>
        </p:nvPicPr>
        <p:blipFill rotWithShape="1">
          <a:blip r:embed="rId3"/>
          <a:srcRect b="12645"/>
          <a:stretch/>
        </p:blipFill>
        <p:spPr>
          <a:xfrm>
            <a:off x="0" y="1193992"/>
            <a:ext cx="9144000" cy="4470015"/>
          </a:xfrm>
          <a:prstGeom prst="rect">
            <a:avLst/>
          </a:prstGeom>
        </p:spPr>
      </p:pic>
      <p:pic>
        <p:nvPicPr>
          <p:cNvPr id="4" name="Picture 3">
            <a:extLst>
              <a:ext uri="{FF2B5EF4-FFF2-40B4-BE49-F238E27FC236}">
                <a16:creationId xmlns:a16="http://schemas.microsoft.com/office/drawing/2014/main" id="{5757ADB3-F571-1853-052F-9F6517859CE7}"/>
              </a:ext>
            </a:extLst>
          </p:cNvPr>
          <p:cNvPicPr>
            <a:picLocks noChangeAspect="1"/>
          </p:cNvPicPr>
          <p:nvPr/>
        </p:nvPicPr>
        <p:blipFill>
          <a:blip r:embed="rId4"/>
          <a:stretch>
            <a:fillRect/>
          </a:stretch>
        </p:blipFill>
        <p:spPr>
          <a:xfrm>
            <a:off x="5857267" y="369043"/>
            <a:ext cx="2857500" cy="400050"/>
          </a:xfrm>
          <a:prstGeom prst="rect">
            <a:avLst/>
          </a:prstGeom>
        </p:spPr>
      </p:pic>
    </p:spTree>
    <p:extLst>
      <p:ext uri="{BB962C8B-B14F-4D97-AF65-F5344CB8AC3E}">
        <p14:creationId xmlns:p14="http://schemas.microsoft.com/office/powerpoint/2010/main" val="32839282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0F7969-6B24-2ED4-E2C8-CCFFBC5FBDDD}"/>
              </a:ext>
            </a:extLst>
          </p:cNvPr>
          <p:cNvPicPr>
            <a:picLocks noChangeAspect="1"/>
          </p:cNvPicPr>
          <p:nvPr/>
        </p:nvPicPr>
        <p:blipFill>
          <a:blip r:embed="rId3"/>
          <a:stretch>
            <a:fillRect/>
          </a:stretch>
        </p:blipFill>
        <p:spPr>
          <a:xfrm>
            <a:off x="762000" y="76200"/>
            <a:ext cx="7909792" cy="5987143"/>
          </a:xfrm>
          <a:prstGeom prst="rect">
            <a:avLst/>
          </a:prstGeom>
        </p:spPr>
      </p:pic>
    </p:spTree>
    <p:extLst>
      <p:ext uri="{BB962C8B-B14F-4D97-AF65-F5344CB8AC3E}">
        <p14:creationId xmlns:p14="http://schemas.microsoft.com/office/powerpoint/2010/main" val="26130607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F9B636-6E63-820A-B0E7-C4E1E289CB73}"/>
              </a:ext>
            </a:extLst>
          </p:cNvPr>
          <p:cNvPicPr>
            <a:picLocks noChangeAspect="1"/>
          </p:cNvPicPr>
          <p:nvPr/>
        </p:nvPicPr>
        <p:blipFill rotWithShape="1">
          <a:blip r:embed="rId3"/>
          <a:srcRect l="18571" t="17410" r="1310"/>
          <a:stretch/>
        </p:blipFill>
        <p:spPr>
          <a:xfrm>
            <a:off x="269246" y="984891"/>
            <a:ext cx="4904365" cy="3712029"/>
          </a:xfrm>
          <a:prstGeom prst="rect">
            <a:avLst/>
          </a:prstGeom>
        </p:spPr>
      </p:pic>
      <p:pic>
        <p:nvPicPr>
          <p:cNvPr id="4" name="Picture 3">
            <a:extLst>
              <a:ext uri="{FF2B5EF4-FFF2-40B4-BE49-F238E27FC236}">
                <a16:creationId xmlns:a16="http://schemas.microsoft.com/office/drawing/2014/main" id="{873335FB-0511-4549-3A5B-250B937A7D90}"/>
              </a:ext>
            </a:extLst>
          </p:cNvPr>
          <p:cNvPicPr>
            <a:picLocks noChangeAspect="1"/>
          </p:cNvPicPr>
          <p:nvPr/>
        </p:nvPicPr>
        <p:blipFill>
          <a:blip r:embed="rId4"/>
          <a:stretch>
            <a:fillRect/>
          </a:stretch>
        </p:blipFill>
        <p:spPr>
          <a:xfrm>
            <a:off x="0" y="172236"/>
            <a:ext cx="4310743" cy="812655"/>
          </a:xfrm>
          <a:prstGeom prst="rect">
            <a:avLst/>
          </a:prstGeom>
        </p:spPr>
      </p:pic>
      <p:pic>
        <p:nvPicPr>
          <p:cNvPr id="6" name="Picture 5">
            <a:extLst>
              <a:ext uri="{FF2B5EF4-FFF2-40B4-BE49-F238E27FC236}">
                <a16:creationId xmlns:a16="http://schemas.microsoft.com/office/drawing/2014/main" id="{D4F8DA72-1567-0D70-B7DC-2B902A322865}"/>
              </a:ext>
            </a:extLst>
          </p:cNvPr>
          <p:cNvPicPr>
            <a:picLocks noChangeAspect="1"/>
          </p:cNvPicPr>
          <p:nvPr/>
        </p:nvPicPr>
        <p:blipFill>
          <a:blip r:embed="rId5"/>
          <a:stretch>
            <a:fillRect/>
          </a:stretch>
        </p:blipFill>
        <p:spPr>
          <a:xfrm>
            <a:off x="5318490" y="1547130"/>
            <a:ext cx="3556264" cy="2937784"/>
          </a:xfrm>
          <a:prstGeom prst="rect">
            <a:avLst/>
          </a:prstGeom>
        </p:spPr>
      </p:pic>
      <p:sp>
        <p:nvSpPr>
          <p:cNvPr id="8" name="TextBox 7">
            <a:extLst>
              <a:ext uri="{FF2B5EF4-FFF2-40B4-BE49-F238E27FC236}">
                <a16:creationId xmlns:a16="http://schemas.microsoft.com/office/drawing/2014/main" id="{397118A8-305E-220B-8E7C-2D314614AB2B}"/>
              </a:ext>
            </a:extLst>
          </p:cNvPr>
          <p:cNvSpPr txBox="1"/>
          <p:nvPr/>
        </p:nvSpPr>
        <p:spPr>
          <a:xfrm>
            <a:off x="269246" y="4696920"/>
            <a:ext cx="8273142" cy="1508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800" b="1" i="1" dirty="0"/>
              <a:t>“I would say if you’re a homebuyer, or a young person looking to buy a home, you need a bit of a reset.”</a:t>
            </a:r>
            <a:endParaRPr lang="en-US" dirty="0"/>
          </a:p>
          <a:p>
            <a:pPr algn="r"/>
            <a:r>
              <a:rPr lang="en-US" dirty="0"/>
              <a:t>— Jerome Powell</a:t>
            </a:r>
          </a:p>
          <a:p>
            <a:pPr algn="r"/>
            <a:r>
              <a:rPr lang="en-US" dirty="0"/>
              <a:t>Federal Reserve Chairman</a:t>
            </a:r>
          </a:p>
        </p:txBody>
      </p:sp>
    </p:spTree>
    <p:extLst>
      <p:ext uri="{BB962C8B-B14F-4D97-AF65-F5344CB8AC3E}">
        <p14:creationId xmlns:p14="http://schemas.microsoft.com/office/powerpoint/2010/main" val="408116689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A8BDEA-CEC9-07AD-81B8-79E000B946C6}"/>
              </a:ext>
            </a:extLst>
          </p:cNvPr>
          <p:cNvPicPr>
            <a:picLocks noChangeAspect="1"/>
          </p:cNvPicPr>
          <p:nvPr/>
        </p:nvPicPr>
        <p:blipFill rotWithShape="1">
          <a:blip r:embed="rId2"/>
          <a:srcRect l="6427" r="4134" b="9284"/>
          <a:stretch/>
        </p:blipFill>
        <p:spPr>
          <a:xfrm>
            <a:off x="380195" y="1706905"/>
            <a:ext cx="3835896" cy="2263089"/>
          </a:xfrm>
          <a:prstGeom prst="rect">
            <a:avLst/>
          </a:prstGeom>
        </p:spPr>
      </p:pic>
      <p:pic>
        <p:nvPicPr>
          <p:cNvPr id="3" name="Picture 2">
            <a:extLst>
              <a:ext uri="{FF2B5EF4-FFF2-40B4-BE49-F238E27FC236}">
                <a16:creationId xmlns:a16="http://schemas.microsoft.com/office/drawing/2014/main" id="{BA81E49E-0D44-C07A-DADB-2F838E3C9B5D}"/>
              </a:ext>
            </a:extLst>
          </p:cNvPr>
          <p:cNvPicPr>
            <a:picLocks noChangeAspect="1"/>
          </p:cNvPicPr>
          <p:nvPr/>
        </p:nvPicPr>
        <p:blipFill>
          <a:blip r:embed="rId3"/>
          <a:stretch>
            <a:fillRect/>
          </a:stretch>
        </p:blipFill>
        <p:spPr>
          <a:xfrm>
            <a:off x="4065443" y="3259339"/>
            <a:ext cx="4804064" cy="2682472"/>
          </a:xfrm>
          <a:prstGeom prst="rect">
            <a:avLst/>
          </a:prstGeom>
        </p:spPr>
      </p:pic>
      <p:sp>
        <p:nvSpPr>
          <p:cNvPr id="5" name="TextBox 4">
            <a:extLst>
              <a:ext uri="{FF2B5EF4-FFF2-40B4-BE49-F238E27FC236}">
                <a16:creationId xmlns:a16="http://schemas.microsoft.com/office/drawing/2014/main" id="{A387B78F-4390-0F0A-0DD7-46926FEE935A}"/>
              </a:ext>
            </a:extLst>
          </p:cNvPr>
          <p:cNvSpPr txBox="1"/>
          <p:nvPr/>
        </p:nvSpPr>
        <p:spPr>
          <a:xfrm>
            <a:off x="752476" y="419512"/>
            <a:ext cx="7924800"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4000" b="1" dirty="0"/>
              <a:t>Buyer &amp; Seller SLIDES</a:t>
            </a:r>
            <a:endParaRPr lang="en-US" sz="4000" dirty="0"/>
          </a:p>
        </p:txBody>
      </p:sp>
    </p:spTree>
    <p:extLst>
      <p:ext uri="{BB962C8B-B14F-4D97-AF65-F5344CB8AC3E}">
        <p14:creationId xmlns:p14="http://schemas.microsoft.com/office/powerpoint/2010/main" val="38227431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C9BF69-34D8-5747-0F85-5B4F9BF47675}"/>
              </a:ext>
            </a:extLst>
          </p:cNvPr>
          <p:cNvPicPr>
            <a:picLocks noChangeAspect="1"/>
          </p:cNvPicPr>
          <p:nvPr/>
        </p:nvPicPr>
        <p:blipFill>
          <a:blip r:embed="rId2"/>
          <a:stretch>
            <a:fillRect/>
          </a:stretch>
        </p:blipFill>
        <p:spPr>
          <a:xfrm>
            <a:off x="38008" y="957943"/>
            <a:ext cx="8855620" cy="5900057"/>
          </a:xfrm>
          <a:prstGeom prst="rect">
            <a:avLst/>
          </a:prstGeom>
        </p:spPr>
      </p:pic>
    </p:spTree>
    <p:extLst>
      <p:ext uri="{BB962C8B-B14F-4D97-AF65-F5344CB8AC3E}">
        <p14:creationId xmlns:p14="http://schemas.microsoft.com/office/powerpoint/2010/main" val="425958671"/>
      </p:ext>
    </p:extLst>
  </p:cSld>
  <p:clrMapOvr>
    <a:masterClrMapping/>
  </p:clrMapOvr>
  <p:transition spd="slow">
    <p:randomBar dir="vert"/>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B029C70-095D-417D-E5A3-1DAA9824BB2D}"/>
              </a:ext>
            </a:extLst>
          </p:cNvPr>
          <p:cNvSpPr txBox="1"/>
          <p:nvPr/>
        </p:nvSpPr>
        <p:spPr>
          <a:xfrm>
            <a:off x="667269" y="3193233"/>
            <a:ext cx="8170543" cy="1764739"/>
          </a:xfrm>
          <a:prstGeom prst="rect">
            <a:avLst/>
          </a:prstGeom>
          <a:noFill/>
          <a:ln w="3175" cap="flat">
            <a:noFill/>
            <a:miter lim="400000"/>
          </a:ln>
          <a:effectLst/>
          <a:sp3d/>
        </p:spPr>
        <p:txBody>
          <a:bodyPr rot="0" spcFirstLastPara="1" vertOverflow="overflow" horzOverflow="overflow" vert="horz" wrap="square" lIns="35636" tIns="35636" rIns="35636" bIns="35636" numCol="1" spcCol="38018" rtlCol="0" anchor="ctr">
            <a:spAutoFit/>
          </a:bodyPr>
          <a:lstStyle/>
          <a:p>
            <a:pPr marL="0" marR="0" lvl="0" indent="0" algn="ctr" defTabSz="409904" rtl="0" eaLnBrk="0"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ysClr val="windowText" lastClr="000000"/>
                </a:solidFill>
                <a:effectLst/>
                <a:uLnTx/>
                <a:uFillTx/>
                <a:latin typeface="Impact" panose="020B0806030902050204" pitchFamily="34" charset="0"/>
                <a:cs typeface="Calibri"/>
                <a:sym typeface="Helvetica Light"/>
              </a:rPr>
              <a:t>Everyday, Focus On Prospecting</a:t>
            </a:r>
          </a:p>
        </p:txBody>
      </p:sp>
      <p:sp>
        <p:nvSpPr>
          <p:cNvPr id="3" name="Shape 365">
            <a:extLst>
              <a:ext uri="{FF2B5EF4-FFF2-40B4-BE49-F238E27FC236}">
                <a16:creationId xmlns:a16="http://schemas.microsoft.com/office/drawing/2014/main" id="{BFD2CB3A-48CD-59AB-72D1-F0E1CB62DC7C}"/>
              </a:ext>
            </a:extLst>
          </p:cNvPr>
          <p:cNvSpPr/>
          <p:nvPr/>
        </p:nvSpPr>
        <p:spPr>
          <a:xfrm>
            <a:off x="3388659" y="580085"/>
            <a:ext cx="5110617" cy="687687"/>
          </a:xfrm>
          <a:prstGeom prst="rect">
            <a:avLst/>
          </a:prstGeom>
          <a:noFill/>
          <a:ln w="3175" cap="flat">
            <a:noFill/>
            <a:miter lim="400000"/>
          </a:ln>
          <a:effectLst/>
          <a:extLst>
            <a:ext uri="{C572A759-6A51-4108-AA02-DFA0A04FC94B}">
              <ma14:wrappingTextBoxFlag xmlns:ma14="http://schemas.microsoft.com/office/mac/drawingml/2011/main" xmlns="" val="1"/>
            </a:ext>
          </a:extLst>
        </p:spPr>
        <p:txBody>
          <a:bodyPr wrap="square" lIns="35718" tIns="35718" rIns="35718" bIns="35718" numCol="1" anchor="ctr">
            <a:spAutoFit/>
          </a:bodyPr>
          <a:lstStyle>
            <a:lvl1pPr algn="l" defTabSz="914400">
              <a:defRPr sz="2900" b="1">
                <a:solidFill>
                  <a:srgbClr val="53585F"/>
                </a:solidFill>
                <a:effectLst>
                  <a:outerShdw blurRad="38100" dist="38100" dir="2700000" rotWithShape="0">
                    <a:srgbClr val="000000">
                      <a:alpha val="43137"/>
                    </a:srgbClr>
                  </a:outerShdw>
                </a:effectLst>
                <a:latin typeface="Verdana"/>
                <a:ea typeface="Verdana"/>
                <a:cs typeface="Verdana"/>
                <a:sym typeface="Verdan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00"/>
                </a:solidFill>
                <a:effectLst>
                  <a:outerShdw blurRad="38100" dist="38100" dir="2700000" rotWithShape="0">
                    <a:srgbClr val="000000">
                      <a:alpha val="43137"/>
                    </a:srgbClr>
                  </a:outerShdw>
                </a:effectLst>
                <a:uLnTx/>
                <a:uFillTx/>
                <a:latin typeface="Verdana"/>
                <a:ea typeface="Verdana"/>
                <a:sym typeface="Verdana"/>
              </a:rPr>
              <a:t>Your 30-Day</a:t>
            </a:r>
            <a:endParaRPr kumimoji="0" sz="4000" b="1" i="0" u="none" strike="noStrike" kern="0" cap="none" spc="0" normalizeH="0" baseline="0" noProof="0" dirty="0">
              <a:ln>
                <a:noFill/>
              </a:ln>
              <a:solidFill>
                <a:srgbClr val="000000"/>
              </a:solidFill>
              <a:effectLst>
                <a:outerShdw blurRad="38100" dist="38100" dir="2700000" rotWithShape="0">
                  <a:srgbClr val="000000">
                    <a:alpha val="43137"/>
                  </a:srgbClr>
                </a:outerShdw>
              </a:effectLst>
              <a:uLnTx/>
              <a:uFillTx/>
              <a:latin typeface="Verdana"/>
              <a:ea typeface="Verdana"/>
              <a:sym typeface="Verdana"/>
            </a:endParaRPr>
          </a:p>
        </p:txBody>
      </p:sp>
      <p:sp>
        <p:nvSpPr>
          <p:cNvPr id="4" name="Shape 366">
            <a:extLst>
              <a:ext uri="{FF2B5EF4-FFF2-40B4-BE49-F238E27FC236}">
                <a16:creationId xmlns:a16="http://schemas.microsoft.com/office/drawing/2014/main" id="{352A89DB-922F-455F-6759-DD1747A79BB4}"/>
              </a:ext>
            </a:extLst>
          </p:cNvPr>
          <p:cNvSpPr/>
          <p:nvPr/>
        </p:nvSpPr>
        <p:spPr>
          <a:xfrm>
            <a:off x="3622249" y="1411467"/>
            <a:ext cx="4948009" cy="903130"/>
          </a:xfrm>
          <a:prstGeom prst="rect">
            <a:avLst/>
          </a:prstGeom>
          <a:noFill/>
          <a:ln w="3175" cap="flat">
            <a:noFill/>
            <a:miter lim="400000"/>
          </a:ln>
          <a:effectLst/>
          <a:extLst>
            <a:ext uri="{C572A759-6A51-4108-AA02-DFA0A04FC94B}">
              <ma14:wrappingTextBoxFlag xmlns:ma14="http://schemas.microsoft.com/office/mac/drawingml/2011/main" xmlns="" val="1"/>
            </a:ext>
          </a:extLst>
        </p:spPr>
        <p:txBody>
          <a:bodyPr wrap="square" lIns="35718" tIns="35718" rIns="35718" bIns="35718" numCol="1" anchor="ctr">
            <a:spAutoFit/>
          </a:bodyPr>
          <a:lstStyle>
            <a:lvl1pPr algn="l" defTabSz="914400">
              <a:defRPr sz="6700">
                <a:solidFill>
                  <a:srgbClr val="EB5E57"/>
                </a:solidFill>
                <a:effectLst>
                  <a:outerShdw blurRad="38100" dist="38100" dir="2700000" rotWithShape="0">
                    <a:srgbClr val="000000">
                      <a:alpha val="43137"/>
                    </a:srgbClr>
                  </a:outerShdw>
                </a:effectLst>
                <a:latin typeface="Impact"/>
                <a:ea typeface="Impact"/>
                <a:cs typeface="Impact"/>
                <a:sym typeface="Impac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0" cap="none" spc="0" normalizeH="0" baseline="0" noProof="0" dirty="0">
                <a:ln>
                  <a:noFill/>
                </a:ln>
                <a:solidFill>
                  <a:srgbClr val="0365C0">
                    <a:lumMod val="75000"/>
                  </a:srgbClr>
                </a:solidFill>
                <a:effectLst>
                  <a:outerShdw blurRad="38100" dist="38100" dir="2700000" rotWithShape="0">
                    <a:srgbClr val="000000">
                      <a:alpha val="43137"/>
                    </a:srgbClr>
                  </a:outerShdw>
                </a:effectLst>
                <a:uLnTx/>
                <a:uFillTx/>
                <a:latin typeface="Impact"/>
                <a:sym typeface="Impact"/>
              </a:rPr>
              <a:t>PLAN For Success</a:t>
            </a:r>
            <a:endParaRPr kumimoji="0" sz="4400" b="0" i="0" u="none" strike="noStrike" kern="0" cap="none" spc="0" normalizeH="0" baseline="70000" noProof="0" dirty="0">
              <a:ln>
                <a:noFill/>
              </a:ln>
              <a:solidFill>
                <a:srgbClr val="0365C0">
                  <a:lumMod val="75000"/>
                </a:srgbClr>
              </a:solidFill>
              <a:effectLst>
                <a:outerShdw blurRad="38100" dist="38100" dir="2700000" rotWithShape="0">
                  <a:srgbClr val="000000">
                    <a:alpha val="43137"/>
                  </a:srgbClr>
                </a:outerShdw>
              </a:effectLst>
              <a:uLnTx/>
              <a:uFillTx/>
              <a:latin typeface="Impact"/>
              <a:sym typeface="Impact"/>
            </a:endParaRPr>
          </a:p>
        </p:txBody>
      </p:sp>
      <p:sp>
        <p:nvSpPr>
          <p:cNvPr id="5" name="Shape 367">
            <a:extLst>
              <a:ext uri="{FF2B5EF4-FFF2-40B4-BE49-F238E27FC236}">
                <a16:creationId xmlns:a16="http://schemas.microsoft.com/office/drawing/2014/main" id="{43424E53-229A-E7F2-9A12-6375BABD4850}"/>
              </a:ext>
            </a:extLst>
          </p:cNvPr>
          <p:cNvSpPr/>
          <p:nvPr/>
        </p:nvSpPr>
        <p:spPr>
          <a:xfrm flipV="1">
            <a:off x="3635095" y="1420432"/>
            <a:ext cx="4872411" cy="21370"/>
          </a:xfrm>
          <a:prstGeom prst="line">
            <a:avLst/>
          </a:prstGeom>
          <a:noFill/>
          <a:ln w="38100" cap="flat">
            <a:solidFill>
              <a:srgbClr val="000000"/>
            </a:solidFill>
            <a:prstDash val="solid"/>
            <a:miter lim="400000"/>
          </a:ln>
          <a:effectLst/>
        </p:spPr>
        <p:txBody>
          <a:bodyPr wrap="square" lIns="35718" tIns="35718" rIns="35718" bIns="35718" numCol="1" anchor="ctr">
            <a:noAutofit/>
          </a:bodyPr>
          <a:lstStyle/>
          <a:p>
            <a:pPr marL="0" marR="0" lvl="0" indent="0" algn="ctr" defTabSz="409127" rtl="0" eaLnBrk="1" fontAlgn="auto" latinLnBrk="0" hangingPunct="1">
              <a:lnSpc>
                <a:spcPct val="100000"/>
              </a:lnSpc>
              <a:spcBef>
                <a:spcPts val="0"/>
              </a:spcBef>
              <a:spcAft>
                <a:spcPts val="0"/>
              </a:spcAft>
              <a:buClrTx/>
              <a:buSzTx/>
              <a:buFontTx/>
              <a:buNone/>
              <a:tabLst/>
              <a:defRPr sz="1600"/>
            </a:pPr>
            <a:endParaRPr kumimoji="0" sz="1600" b="0" i="0" u="none" strike="noStrike" kern="0" cap="none" spc="0" normalizeH="0" baseline="0" noProof="0" dirty="0">
              <a:ln>
                <a:noFill/>
              </a:ln>
              <a:solidFill>
                <a:sysClr val="windowText" lastClr="000000"/>
              </a:solidFill>
              <a:effectLst/>
              <a:uLnTx/>
              <a:uFillTx/>
              <a:latin typeface="Calibri"/>
              <a:cs typeface="Calibri"/>
              <a:sym typeface="Helvetica Light"/>
            </a:endParaRPr>
          </a:p>
        </p:txBody>
      </p:sp>
      <p:sp>
        <p:nvSpPr>
          <p:cNvPr id="6" name="Shape 368">
            <a:extLst>
              <a:ext uri="{FF2B5EF4-FFF2-40B4-BE49-F238E27FC236}">
                <a16:creationId xmlns:a16="http://schemas.microsoft.com/office/drawing/2014/main" id="{2D5811B9-2A3B-6632-7142-63A4A130254A}"/>
              </a:ext>
            </a:extLst>
          </p:cNvPr>
          <p:cNvSpPr/>
          <p:nvPr/>
        </p:nvSpPr>
        <p:spPr>
          <a:xfrm flipV="1">
            <a:off x="3635095" y="2322282"/>
            <a:ext cx="4872411" cy="21370"/>
          </a:xfrm>
          <a:prstGeom prst="line">
            <a:avLst/>
          </a:prstGeom>
          <a:noFill/>
          <a:ln w="38100" cap="flat">
            <a:solidFill>
              <a:srgbClr val="000000"/>
            </a:solidFill>
            <a:prstDash val="solid"/>
            <a:miter lim="400000"/>
          </a:ln>
          <a:effectLst/>
        </p:spPr>
        <p:txBody>
          <a:bodyPr wrap="square" lIns="35718" tIns="35718" rIns="35718" bIns="35718" numCol="1" anchor="ctr">
            <a:noAutofit/>
          </a:bodyPr>
          <a:lstStyle/>
          <a:p>
            <a:pPr marL="0" marR="0" lvl="0" indent="0" algn="ctr" defTabSz="409127" rtl="0" eaLnBrk="1" fontAlgn="auto" latinLnBrk="0" hangingPunct="1">
              <a:lnSpc>
                <a:spcPct val="100000"/>
              </a:lnSpc>
              <a:spcBef>
                <a:spcPts val="0"/>
              </a:spcBef>
              <a:spcAft>
                <a:spcPts val="0"/>
              </a:spcAft>
              <a:buClrTx/>
              <a:buSzTx/>
              <a:buFontTx/>
              <a:buNone/>
              <a:tabLst/>
              <a:defRPr sz="1600"/>
            </a:pPr>
            <a:endParaRPr kumimoji="0" sz="1600" b="0" i="0" u="none" strike="noStrike" kern="0" cap="none" spc="0" normalizeH="0" baseline="0" noProof="0" dirty="0">
              <a:ln>
                <a:noFill/>
              </a:ln>
              <a:solidFill>
                <a:sysClr val="windowText" lastClr="000000"/>
              </a:solidFill>
              <a:effectLst/>
              <a:uLnTx/>
              <a:uFillTx/>
              <a:latin typeface="Calibri"/>
              <a:cs typeface="Calibri"/>
              <a:sym typeface="Helvetica Light"/>
            </a:endParaRPr>
          </a:p>
        </p:txBody>
      </p:sp>
      <p:grpSp>
        <p:nvGrpSpPr>
          <p:cNvPr id="7" name="Group 6">
            <a:extLst>
              <a:ext uri="{FF2B5EF4-FFF2-40B4-BE49-F238E27FC236}">
                <a16:creationId xmlns:a16="http://schemas.microsoft.com/office/drawing/2014/main" id="{B1C56531-CD53-BC47-82EE-0891874C4739}"/>
              </a:ext>
            </a:extLst>
          </p:cNvPr>
          <p:cNvGrpSpPr/>
          <p:nvPr/>
        </p:nvGrpSpPr>
        <p:grpSpPr>
          <a:xfrm>
            <a:off x="182880" y="206826"/>
            <a:ext cx="3205779" cy="2593610"/>
            <a:chOff x="-4850148" y="752773"/>
            <a:chExt cx="3543329" cy="2812780"/>
          </a:xfrm>
        </p:grpSpPr>
        <p:pic>
          <p:nvPicPr>
            <p:cNvPr id="8" name="pasted-image.tiff">
              <a:extLst>
                <a:ext uri="{FF2B5EF4-FFF2-40B4-BE49-F238E27FC236}">
                  <a16:creationId xmlns:a16="http://schemas.microsoft.com/office/drawing/2014/main" id="{505CB29D-2BE4-68FE-34D9-B1990C50B241}"/>
                </a:ext>
              </a:extLst>
            </p:cNvPr>
            <p:cNvPicPr>
              <a:picLocks noChangeAspect="1"/>
            </p:cNvPicPr>
            <p:nvPr/>
          </p:nvPicPr>
          <p:blipFill>
            <a:blip r:embed="rId2"/>
            <a:srcRect/>
            <a:stretch>
              <a:fillRect/>
            </a:stretch>
          </p:blipFill>
          <p:spPr>
            <a:xfrm rot="600000">
              <a:off x="-3843645" y="752773"/>
              <a:ext cx="2466491" cy="2398172"/>
            </a:xfrm>
            <a:prstGeom prst="rect">
              <a:avLst/>
            </a:prstGeom>
            <a:ln w="3175" cap="flat">
              <a:noFill/>
              <a:miter lim="400000"/>
            </a:ln>
            <a:effectLst/>
          </p:spPr>
        </p:pic>
        <p:pic>
          <p:nvPicPr>
            <p:cNvPr id="9" name="pasted-image.tiff">
              <a:extLst>
                <a:ext uri="{FF2B5EF4-FFF2-40B4-BE49-F238E27FC236}">
                  <a16:creationId xmlns:a16="http://schemas.microsoft.com/office/drawing/2014/main" id="{E11E0931-F0B0-6AEF-F44A-BB6B7B3F2047}"/>
                </a:ext>
              </a:extLst>
            </p:cNvPr>
            <p:cNvPicPr>
              <a:picLocks noChangeAspect="1"/>
            </p:cNvPicPr>
            <p:nvPr/>
          </p:nvPicPr>
          <p:blipFill>
            <a:blip r:embed="rId3"/>
            <a:srcRect l="18925" t="30307" r="22401" b="27285"/>
            <a:stretch>
              <a:fillRect/>
            </a:stretch>
          </p:blipFill>
          <p:spPr>
            <a:xfrm>
              <a:off x="-4850148" y="1880113"/>
              <a:ext cx="3543329" cy="1685440"/>
            </a:xfrm>
            <a:custGeom>
              <a:avLst/>
              <a:gdLst/>
              <a:ahLst/>
              <a:cxnLst>
                <a:cxn ang="0">
                  <a:pos x="wd2" y="hd2"/>
                </a:cxn>
                <a:cxn ang="5400000">
                  <a:pos x="wd2" y="hd2"/>
                </a:cxn>
                <a:cxn ang="10800000">
                  <a:pos x="wd2" y="hd2"/>
                </a:cxn>
                <a:cxn ang="16200000">
                  <a:pos x="wd2" y="hd2"/>
                </a:cxn>
              </a:cxnLst>
              <a:rect l="0" t="0" r="r" b="b"/>
              <a:pathLst>
                <a:path w="21594" h="21426" extrusionOk="0">
                  <a:moveTo>
                    <a:pt x="8889" y="6"/>
                  </a:moveTo>
                  <a:cubicBezTo>
                    <a:pt x="8873" y="-31"/>
                    <a:pt x="8643" y="87"/>
                    <a:pt x="8377" y="269"/>
                  </a:cubicBezTo>
                  <a:cubicBezTo>
                    <a:pt x="8037" y="501"/>
                    <a:pt x="7869" y="739"/>
                    <a:pt x="7809" y="1066"/>
                  </a:cubicBezTo>
                  <a:cubicBezTo>
                    <a:pt x="7710" y="1600"/>
                    <a:pt x="7576" y="1661"/>
                    <a:pt x="7458" y="1227"/>
                  </a:cubicBezTo>
                  <a:cubicBezTo>
                    <a:pt x="7386" y="960"/>
                    <a:pt x="7316" y="973"/>
                    <a:pt x="6841" y="1338"/>
                  </a:cubicBezTo>
                  <a:cubicBezTo>
                    <a:pt x="6453" y="1637"/>
                    <a:pt x="6307" y="1848"/>
                    <a:pt x="6307" y="2110"/>
                  </a:cubicBezTo>
                  <a:cubicBezTo>
                    <a:pt x="6307" y="2585"/>
                    <a:pt x="6134" y="2800"/>
                    <a:pt x="6062" y="2413"/>
                  </a:cubicBezTo>
                  <a:cubicBezTo>
                    <a:pt x="5934" y="1731"/>
                    <a:pt x="4879" y="2460"/>
                    <a:pt x="4763" y="3311"/>
                  </a:cubicBezTo>
                  <a:cubicBezTo>
                    <a:pt x="4707" y="3725"/>
                    <a:pt x="4695" y="3733"/>
                    <a:pt x="4577" y="3417"/>
                  </a:cubicBezTo>
                  <a:cubicBezTo>
                    <a:pt x="4422" y="3001"/>
                    <a:pt x="4264" y="2990"/>
                    <a:pt x="3820" y="3372"/>
                  </a:cubicBezTo>
                  <a:cubicBezTo>
                    <a:pt x="3612" y="3550"/>
                    <a:pt x="3440" y="3870"/>
                    <a:pt x="3384" y="4174"/>
                  </a:cubicBezTo>
                  <a:cubicBezTo>
                    <a:pt x="3296" y="4645"/>
                    <a:pt x="3278" y="4656"/>
                    <a:pt x="3119" y="4361"/>
                  </a:cubicBezTo>
                  <a:cubicBezTo>
                    <a:pt x="2908" y="3968"/>
                    <a:pt x="2827" y="3967"/>
                    <a:pt x="2355" y="4356"/>
                  </a:cubicBezTo>
                  <a:cubicBezTo>
                    <a:pt x="2106" y="4560"/>
                    <a:pt x="1977" y="4788"/>
                    <a:pt x="1977" y="5021"/>
                  </a:cubicBezTo>
                  <a:cubicBezTo>
                    <a:pt x="1977" y="5508"/>
                    <a:pt x="1834" y="5647"/>
                    <a:pt x="1693" y="5299"/>
                  </a:cubicBezTo>
                  <a:cubicBezTo>
                    <a:pt x="1629" y="5140"/>
                    <a:pt x="1499" y="5011"/>
                    <a:pt x="1404" y="5011"/>
                  </a:cubicBezTo>
                  <a:cubicBezTo>
                    <a:pt x="1141" y="5011"/>
                    <a:pt x="566" y="5632"/>
                    <a:pt x="566" y="5914"/>
                  </a:cubicBezTo>
                  <a:cubicBezTo>
                    <a:pt x="566" y="6052"/>
                    <a:pt x="437" y="6299"/>
                    <a:pt x="282" y="6464"/>
                  </a:cubicBezTo>
                  <a:cubicBezTo>
                    <a:pt x="126" y="6630"/>
                    <a:pt x="0" y="6801"/>
                    <a:pt x="0" y="6848"/>
                  </a:cubicBezTo>
                  <a:cubicBezTo>
                    <a:pt x="0" y="6894"/>
                    <a:pt x="86" y="7384"/>
                    <a:pt x="191" y="7933"/>
                  </a:cubicBezTo>
                  <a:cubicBezTo>
                    <a:pt x="322" y="8618"/>
                    <a:pt x="352" y="9003"/>
                    <a:pt x="287" y="9164"/>
                  </a:cubicBezTo>
                  <a:cubicBezTo>
                    <a:pt x="221" y="9326"/>
                    <a:pt x="296" y="9985"/>
                    <a:pt x="527" y="11313"/>
                  </a:cubicBezTo>
                  <a:cubicBezTo>
                    <a:pt x="838" y="13105"/>
                    <a:pt x="849" y="13242"/>
                    <a:pt x="696" y="13472"/>
                  </a:cubicBezTo>
                  <a:cubicBezTo>
                    <a:pt x="469" y="13813"/>
                    <a:pt x="549" y="13914"/>
                    <a:pt x="1237" y="14133"/>
                  </a:cubicBezTo>
                  <a:cubicBezTo>
                    <a:pt x="3151" y="14743"/>
                    <a:pt x="3669" y="14915"/>
                    <a:pt x="5035" y="15390"/>
                  </a:cubicBezTo>
                  <a:cubicBezTo>
                    <a:pt x="5863" y="15677"/>
                    <a:pt x="6818" y="15936"/>
                    <a:pt x="7154" y="15965"/>
                  </a:cubicBezTo>
                  <a:lnTo>
                    <a:pt x="7765" y="16015"/>
                  </a:lnTo>
                  <a:lnTo>
                    <a:pt x="7826" y="17493"/>
                  </a:lnTo>
                  <a:cubicBezTo>
                    <a:pt x="7905" y="19460"/>
                    <a:pt x="8153" y="20209"/>
                    <a:pt x="8965" y="20914"/>
                  </a:cubicBezTo>
                  <a:cubicBezTo>
                    <a:pt x="9665" y="21522"/>
                    <a:pt x="10117" y="21569"/>
                    <a:pt x="11249" y="21156"/>
                  </a:cubicBezTo>
                  <a:cubicBezTo>
                    <a:pt x="11961" y="20897"/>
                    <a:pt x="12457" y="20872"/>
                    <a:pt x="14355" y="21005"/>
                  </a:cubicBezTo>
                  <a:cubicBezTo>
                    <a:pt x="18181" y="21273"/>
                    <a:pt x="19515" y="21210"/>
                    <a:pt x="20304" y="20717"/>
                  </a:cubicBezTo>
                  <a:cubicBezTo>
                    <a:pt x="21014" y="20274"/>
                    <a:pt x="21176" y="20028"/>
                    <a:pt x="21000" y="19668"/>
                  </a:cubicBezTo>
                  <a:cubicBezTo>
                    <a:pt x="20943" y="19549"/>
                    <a:pt x="20897" y="19310"/>
                    <a:pt x="20897" y="19133"/>
                  </a:cubicBezTo>
                  <a:cubicBezTo>
                    <a:pt x="20897" y="18956"/>
                    <a:pt x="20727" y="18571"/>
                    <a:pt x="20520" y="18275"/>
                  </a:cubicBezTo>
                  <a:cubicBezTo>
                    <a:pt x="20313" y="17980"/>
                    <a:pt x="20143" y="17698"/>
                    <a:pt x="20143" y="17655"/>
                  </a:cubicBezTo>
                  <a:cubicBezTo>
                    <a:pt x="20143" y="17611"/>
                    <a:pt x="20356" y="16928"/>
                    <a:pt x="20616" y="16136"/>
                  </a:cubicBezTo>
                  <a:cubicBezTo>
                    <a:pt x="20875" y="15345"/>
                    <a:pt x="21130" y="14470"/>
                    <a:pt x="21182" y="14189"/>
                  </a:cubicBezTo>
                  <a:cubicBezTo>
                    <a:pt x="21234" y="13908"/>
                    <a:pt x="21360" y="13464"/>
                    <a:pt x="21461" y="13200"/>
                  </a:cubicBezTo>
                  <a:cubicBezTo>
                    <a:pt x="21544" y="12983"/>
                    <a:pt x="21586" y="12850"/>
                    <a:pt x="21593" y="12711"/>
                  </a:cubicBezTo>
                  <a:cubicBezTo>
                    <a:pt x="21600" y="12571"/>
                    <a:pt x="21571" y="12422"/>
                    <a:pt x="21510" y="12181"/>
                  </a:cubicBezTo>
                  <a:cubicBezTo>
                    <a:pt x="21389" y="11701"/>
                    <a:pt x="20874" y="11015"/>
                    <a:pt x="20635" y="11015"/>
                  </a:cubicBezTo>
                  <a:cubicBezTo>
                    <a:pt x="20584" y="11015"/>
                    <a:pt x="20427" y="11329"/>
                    <a:pt x="20285" y="11712"/>
                  </a:cubicBezTo>
                  <a:cubicBezTo>
                    <a:pt x="20055" y="12331"/>
                    <a:pt x="20012" y="12375"/>
                    <a:pt x="19885" y="12115"/>
                  </a:cubicBezTo>
                  <a:cubicBezTo>
                    <a:pt x="19759" y="11855"/>
                    <a:pt x="19765" y="11757"/>
                    <a:pt x="19952" y="11217"/>
                  </a:cubicBezTo>
                  <a:cubicBezTo>
                    <a:pt x="20221" y="10440"/>
                    <a:pt x="20152" y="9822"/>
                    <a:pt x="19734" y="9290"/>
                  </a:cubicBezTo>
                  <a:cubicBezTo>
                    <a:pt x="19299" y="8738"/>
                    <a:pt x="19118" y="8782"/>
                    <a:pt x="18822" y="9512"/>
                  </a:cubicBezTo>
                  <a:cubicBezTo>
                    <a:pt x="18601" y="10057"/>
                    <a:pt x="18548" y="10100"/>
                    <a:pt x="18413" y="9870"/>
                  </a:cubicBezTo>
                  <a:cubicBezTo>
                    <a:pt x="18271" y="9628"/>
                    <a:pt x="18279" y="9553"/>
                    <a:pt x="18496" y="8967"/>
                  </a:cubicBezTo>
                  <a:cubicBezTo>
                    <a:pt x="18696" y="8429"/>
                    <a:pt x="18717" y="8251"/>
                    <a:pt x="18631" y="7862"/>
                  </a:cubicBezTo>
                  <a:cubicBezTo>
                    <a:pt x="18511" y="7319"/>
                    <a:pt x="18083" y="6757"/>
                    <a:pt x="17793" y="6757"/>
                  </a:cubicBezTo>
                  <a:cubicBezTo>
                    <a:pt x="17681" y="6757"/>
                    <a:pt x="17481" y="7021"/>
                    <a:pt x="17347" y="7347"/>
                  </a:cubicBezTo>
                  <a:cubicBezTo>
                    <a:pt x="17132" y="7873"/>
                    <a:pt x="17089" y="7910"/>
                    <a:pt x="16965" y="7655"/>
                  </a:cubicBezTo>
                  <a:cubicBezTo>
                    <a:pt x="16841" y="7400"/>
                    <a:pt x="16851" y="7293"/>
                    <a:pt x="17063" y="6737"/>
                  </a:cubicBezTo>
                  <a:cubicBezTo>
                    <a:pt x="17256" y="6229"/>
                    <a:pt x="17284" y="6028"/>
                    <a:pt x="17207" y="5682"/>
                  </a:cubicBezTo>
                  <a:cubicBezTo>
                    <a:pt x="17085" y="5129"/>
                    <a:pt x="16424" y="4359"/>
                    <a:pt x="16252" y="4567"/>
                  </a:cubicBezTo>
                  <a:cubicBezTo>
                    <a:pt x="16181" y="4653"/>
                    <a:pt x="15837" y="5346"/>
                    <a:pt x="15487" y="6106"/>
                  </a:cubicBezTo>
                  <a:cubicBezTo>
                    <a:pt x="14895" y="7395"/>
                    <a:pt x="14839" y="7472"/>
                    <a:pt x="14632" y="7251"/>
                  </a:cubicBezTo>
                  <a:cubicBezTo>
                    <a:pt x="14511" y="7122"/>
                    <a:pt x="14280" y="7053"/>
                    <a:pt x="14123" y="7100"/>
                  </a:cubicBezTo>
                  <a:cubicBezTo>
                    <a:pt x="13902" y="7167"/>
                    <a:pt x="13836" y="7286"/>
                    <a:pt x="13836" y="7620"/>
                  </a:cubicBezTo>
                  <a:cubicBezTo>
                    <a:pt x="13836" y="7857"/>
                    <a:pt x="13752" y="8206"/>
                    <a:pt x="13650" y="8397"/>
                  </a:cubicBezTo>
                  <a:cubicBezTo>
                    <a:pt x="13442" y="8784"/>
                    <a:pt x="13396" y="8666"/>
                    <a:pt x="13346" y="7630"/>
                  </a:cubicBezTo>
                  <a:cubicBezTo>
                    <a:pt x="13323" y="7148"/>
                    <a:pt x="13266" y="7034"/>
                    <a:pt x="12986" y="6898"/>
                  </a:cubicBezTo>
                  <a:cubicBezTo>
                    <a:pt x="12564" y="6695"/>
                    <a:pt x="12143" y="6992"/>
                    <a:pt x="12143" y="7499"/>
                  </a:cubicBezTo>
                  <a:cubicBezTo>
                    <a:pt x="12143" y="7920"/>
                    <a:pt x="11911" y="8393"/>
                    <a:pt x="11783" y="8230"/>
                  </a:cubicBezTo>
                  <a:cubicBezTo>
                    <a:pt x="11736" y="8170"/>
                    <a:pt x="11715" y="7912"/>
                    <a:pt x="11739" y="7660"/>
                  </a:cubicBezTo>
                  <a:cubicBezTo>
                    <a:pt x="11796" y="7040"/>
                    <a:pt x="11543" y="6560"/>
                    <a:pt x="11156" y="6560"/>
                  </a:cubicBezTo>
                  <a:cubicBezTo>
                    <a:pt x="10725" y="6560"/>
                    <a:pt x="10543" y="6734"/>
                    <a:pt x="10543" y="7141"/>
                  </a:cubicBezTo>
                  <a:cubicBezTo>
                    <a:pt x="10543" y="7560"/>
                    <a:pt x="10305" y="7998"/>
                    <a:pt x="10171" y="7827"/>
                  </a:cubicBezTo>
                  <a:cubicBezTo>
                    <a:pt x="10030" y="7648"/>
                    <a:pt x="10055" y="6140"/>
                    <a:pt x="10205" y="5733"/>
                  </a:cubicBezTo>
                  <a:cubicBezTo>
                    <a:pt x="10315" y="5435"/>
                    <a:pt x="10279" y="5149"/>
                    <a:pt x="9943" y="3558"/>
                  </a:cubicBezTo>
                  <a:cubicBezTo>
                    <a:pt x="9729" y="2549"/>
                    <a:pt x="9502" y="1722"/>
                    <a:pt x="9438" y="1722"/>
                  </a:cubicBezTo>
                  <a:cubicBezTo>
                    <a:pt x="9374" y="1722"/>
                    <a:pt x="9233" y="1352"/>
                    <a:pt x="9122" y="899"/>
                  </a:cubicBezTo>
                  <a:cubicBezTo>
                    <a:pt x="9011" y="447"/>
                    <a:pt x="8905" y="44"/>
                    <a:pt x="8889" y="6"/>
                  </a:cubicBezTo>
                  <a:close/>
                </a:path>
              </a:pathLst>
            </a:custGeom>
            <a:ln w="3175" cap="flat">
              <a:noFill/>
              <a:miter lim="400000"/>
            </a:ln>
            <a:effectLst/>
          </p:spPr>
        </p:pic>
      </p:grpSp>
    </p:spTree>
    <p:extLst>
      <p:ext uri="{BB962C8B-B14F-4D97-AF65-F5344CB8AC3E}">
        <p14:creationId xmlns:p14="http://schemas.microsoft.com/office/powerpoint/2010/main" val="98091630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40ADCA-37A0-0D60-9EFC-114C5E8A4EC0}"/>
              </a:ext>
            </a:extLst>
          </p:cNvPr>
          <p:cNvPicPr>
            <a:picLocks noChangeAspect="1"/>
          </p:cNvPicPr>
          <p:nvPr/>
        </p:nvPicPr>
        <p:blipFill>
          <a:blip r:embed="rId2"/>
          <a:stretch>
            <a:fillRect/>
          </a:stretch>
        </p:blipFill>
        <p:spPr>
          <a:xfrm>
            <a:off x="1556841" y="652697"/>
            <a:ext cx="6201768" cy="5329003"/>
          </a:xfrm>
          <a:prstGeom prst="rect">
            <a:avLst/>
          </a:prstGeom>
        </p:spPr>
      </p:pic>
      <p:pic>
        <p:nvPicPr>
          <p:cNvPr id="5" name="Picture 4">
            <a:extLst>
              <a:ext uri="{FF2B5EF4-FFF2-40B4-BE49-F238E27FC236}">
                <a16:creationId xmlns:a16="http://schemas.microsoft.com/office/drawing/2014/main" id="{577BDBFB-24E6-2F71-4C49-6F6CFA1272AF}"/>
              </a:ext>
            </a:extLst>
          </p:cNvPr>
          <p:cNvPicPr>
            <a:picLocks noChangeAspect="1"/>
          </p:cNvPicPr>
          <p:nvPr/>
        </p:nvPicPr>
        <p:blipFill>
          <a:blip r:embed="rId3"/>
          <a:stretch>
            <a:fillRect/>
          </a:stretch>
        </p:blipFill>
        <p:spPr>
          <a:xfrm>
            <a:off x="85725" y="109303"/>
            <a:ext cx="9144000" cy="543394"/>
          </a:xfrm>
          <a:prstGeom prst="rect">
            <a:avLst/>
          </a:prstGeom>
        </p:spPr>
      </p:pic>
      <p:sp>
        <p:nvSpPr>
          <p:cNvPr id="6" name="Oval 5">
            <a:extLst>
              <a:ext uri="{FF2B5EF4-FFF2-40B4-BE49-F238E27FC236}">
                <a16:creationId xmlns:a16="http://schemas.microsoft.com/office/drawing/2014/main" id="{0EE08054-7442-CE72-71F8-21B0204DCCD1}"/>
              </a:ext>
            </a:extLst>
          </p:cNvPr>
          <p:cNvSpPr/>
          <p:nvPr/>
        </p:nvSpPr>
        <p:spPr>
          <a:xfrm>
            <a:off x="1385391" y="990600"/>
            <a:ext cx="2319834" cy="1752600"/>
          </a:xfrm>
          <a:prstGeom prst="ellipse">
            <a:avLst/>
          </a:prstGeom>
          <a:noFill/>
          <a:ln w="57150" cap="flat">
            <a:solidFill>
              <a:srgbClr val="C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mj-ea"/>
              <a:cs typeface="Calibri"/>
              <a:sym typeface="Calibri"/>
            </a:endParaRPr>
          </a:p>
        </p:txBody>
      </p:sp>
      <p:sp>
        <p:nvSpPr>
          <p:cNvPr id="7" name="Oval 6">
            <a:extLst>
              <a:ext uri="{FF2B5EF4-FFF2-40B4-BE49-F238E27FC236}">
                <a16:creationId xmlns:a16="http://schemas.microsoft.com/office/drawing/2014/main" id="{31926F22-E3FD-035F-C3D3-50EC7B391E20}"/>
              </a:ext>
            </a:extLst>
          </p:cNvPr>
          <p:cNvSpPr/>
          <p:nvPr/>
        </p:nvSpPr>
        <p:spPr>
          <a:xfrm>
            <a:off x="1385391" y="2886075"/>
            <a:ext cx="2319834" cy="1752600"/>
          </a:xfrm>
          <a:prstGeom prst="ellipse">
            <a:avLst/>
          </a:prstGeom>
          <a:noFill/>
          <a:ln w="57150" cap="flat">
            <a:solidFill>
              <a:srgbClr val="C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mj-ea"/>
              <a:cs typeface="Calibri"/>
              <a:sym typeface="Calibri"/>
            </a:endParaRPr>
          </a:p>
        </p:txBody>
      </p:sp>
      <p:sp>
        <p:nvSpPr>
          <p:cNvPr id="8" name="Oval 7">
            <a:extLst>
              <a:ext uri="{FF2B5EF4-FFF2-40B4-BE49-F238E27FC236}">
                <a16:creationId xmlns:a16="http://schemas.microsoft.com/office/drawing/2014/main" id="{45F39221-0050-7E11-0E3D-6F0963AFC2F6}"/>
              </a:ext>
            </a:extLst>
          </p:cNvPr>
          <p:cNvSpPr/>
          <p:nvPr/>
        </p:nvSpPr>
        <p:spPr>
          <a:xfrm>
            <a:off x="5438777" y="2886075"/>
            <a:ext cx="2491282" cy="1885950"/>
          </a:xfrm>
          <a:prstGeom prst="ellipse">
            <a:avLst/>
          </a:prstGeom>
          <a:noFill/>
          <a:ln w="57150" cap="flat">
            <a:solidFill>
              <a:srgbClr val="C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mj-ea"/>
              <a:cs typeface="Calibri"/>
              <a:sym typeface="Calibri"/>
            </a:endParaRPr>
          </a:p>
        </p:txBody>
      </p:sp>
    </p:spTree>
    <p:extLst>
      <p:ext uri="{BB962C8B-B14F-4D97-AF65-F5344CB8AC3E}">
        <p14:creationId xmlns:p14="http://schemas.microsoft.com/office/powerpoint/2010/main" val="209802045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heel(1)">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5" name="Slide15-01.png" descr="Slide15-01.png"/>
          <p:cNvPicPr>
            <a:picLocks noChangeAspect="1"/>
          </p:cNvPicPr>
          <p:nvPr/>
        </p:nvPicPr>
        <p:blipFill rotWithShape="1">
          <a:blip r:embed="rId3"/>
          <a:srcRect b="10059"/>
          <a:stretch/>
        </p:blipFill>
        <p:spPr>
          <a:xfrm>
            <a:off x="0" y="685"/>
            <a:ext cx="9144000" cy="6166897"/>
          </a:xfrm>
          <a:prstGeom prst="rect">
            <a:avLst/>
          </a:prstGeom>
          <a:ln w="12700">
            <a:miter lim="400000"/>
          </a:ln>
        </p:spPr>
      </p:pic>
      <p:sp>
        <p:nvSpPr>
          <p:cNvPr id="2" name="Rectangle 1">
            <a:extLst>
              <a:ext uri="{FF2B5EF4-FFF2-40B4-BE49-F238E27FC236}">
                <a16:creationId xmlns:a16="http://schemas.microsoft.com/office/drawing/2014/main" id="{A9B33D9E-D281-46CF-AD8D-B4274B6EFDB9}"/>
              </a:ext>
            </a:extLst>
          </p:cNvPr>
          <p:cNvSpPr/>
          <p:nvPr/>
        </p:nvSpPr>
        <p:spPr>
          <a:xfrm>
            <a:off x="145043" y="2270233"/>
            <a:ext cx="5341357" cy="3859399"/>
          </a:xfrm>
          <a:prstGeom prst="rect">
            <a:avLst/>
          </a:prstGeom>
          <a:solidFill>
            <a:schemeClr val="bg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0" fontAlgn="auto" latinLnBrk="0" hangingPunct="0">
              <a:lnSpc>
                <a:spcPct val="100000"/>
              </a:lnSpc>
              <a:spcBef>
                <a:spcPts val="1400"/>
              </a:spcBef>
              <a:spcAft>
                <a:spcPts val="0"/>
              </a:spcAft>
              <a:buClrTx/>
              <a:buSzTx/>
              <a:buFontTx/>
              <a:buNone/>
              <a:tabLst/>
              <a:defRPr/>
            </a:pPr>
            <a:endParaRPr kumimoji="0" lang="en-US" sz="2400" b="0" i="0" u="none" strike="noStrike" kern="1200" cap="none" spc="0" normalizeH="0" baseline="0" noProof="0">
              <a:ln>
                <a:noFill/>
              </a:ln>
              <a:solidFill>
                <a:srgbClr val="5B5B89"/>
              </a:solidFill>
              <a:effectLst/>
              <a:uLnTx/>
              <a:uFillTx/>
              <a:latin typeface="Arial"/>
              <a:ea typeface="Arial"/>
              <a:cs typeface="Arial"/>
              <a:sym typeface="Arial"/>
            </a:endParaRPr>
          </a:p>
        </p:txBody>
      </p:sp>
      <p:sp>
        <p:nvSpPr>
          <p:cNvPr id="4096" name="Rectangle 4"/>
          <p:cNvSpPr txBox="1"/>
          <p:nvPr/>
        </p:nvSpPr>
        <p:spPr>
          <a:xfrm>
            <a:off x="4325995" y="1661937"/>
            <a:ext cx="4512640" cy="33393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L="623887" marR="0" lvl="0" indent="-584200" algn="l" defTabSz="914400" rtl="0" eaLnBrk="0" fontAlgn="base" latinLnBrk="0" hangingPunct="0">
              <a:lnSpc>
                <a:spcPct val="100000"/>
              </a:lnSpc>
              <a:spcBef>
                <a:spcPts val="600"/>
              </a:spcBef>
              <a:spcAft>
                <a:spcPct val="0"/>
              </a:spcAft>
              <a:buClrTx/>
              <a:buSzPct val="100000"/>
              <a:buFontTx/>
              <a:buAutoNum type="arabicPeriod"/>
              <a:tabLst/>
              <a:defRPr sz="3600" b="1">
                <a:solidFill>
                  <a:srgbClr val="000000"/>
                </a:solidFill>
                <a:effectLst>
                  <a:outerShdw blurRad="38100" dist="38100" dir="2700000" rotWithShape="0">
                    <a:srgbClr val="C0C0C0"/>
                  </a:outerShdw>
                </a:effectLst>
              </a:defRPr>
            </a:pPr>
            <a:r>
              <a:rPr kumimoji="0" sz="3200" b="1" i="0" u="none" strike="noStrike" kern="1200" cap="none" spc="0" normalizeH="0" baseline="0" noProof="0" dirty="0">
                <a:ln>
                  <a:noFill/>
                </a:ln>
                <a:solidFill>
                  <a:srgbClr val="000000"/>
                </a:solidFill>
                <a:effectLst>
                  <a:outerShdw blurRad="38100" dist="38100" dir="2700000" rotWithShape="0">
                    <a:srgbClr val="C0C0C0"/>
                  </a:outerShdw>
                </a:effectLst>
                <a:uLnTx/>
                <a:uFillTx/>
                <a:latin typeface="Serif" pitchFamily="2" charset="0"/>
                <a:ea typeface="+mj-ea"/>
                <a:cs typeface="+mj-cs"/>
                <a:sym typeface="Calibri"/>
              </a:rPr>
              <a:t>FSBOs</a:t>
            </a:r>
            <a:endParaRPr kumimoji="0" sz="1100" b="1" i="0" u="none" strike="noStrike" kern="1200" cap="none" spc="0" normalizeH="0" baseline="0" noProof="0" dirty="0">
              <a:ln>
                <a:noFill/>
              </a:ln>
              <a:solidFill>
                <a:srgbClr val="FFFFFF"/>
              </a:solidFill>
              <a:effectLst>
                <a:outerShdw blurRad="38100" dist="38100" dir="2700000" rotWithShape="0">
                  <a:srgbClr val="C0C0C0"/>
                </a:outerShdw>
              </a:effectLst>
              <a:uLnTx/>
              <a:uFillTx/>
              <a:latin typeface="Times New Roman"/>
              <a:ea typeface="Times New Roman"/>
              <a:cs typeface="Times New Roman"/>
              <a:sym typeface="Times New Roman"/>
            </a:endParaRPr>
          </a:p>
          <a:p>
            <a:pPr marL="623887" marR="0" lvl="0" indent="-584200" algn="l" defTabSz="914400" rtl="0" eaLnBrk="0" fontAlgn="base" latinLnBrk="0" hangingPunct="0">
              <a:lnSpc>
                <a:spcPct val="100000"/>
              </a:lnSpc>
              <a:spcBef>
                <a:spcPts val="600"/>
              </a:spcBef>
              <a:spcAft>
                <a:spcPct val="0"/>
              </a:spcAft>
              <a:buClrTx/>
              <a:buSzPct val="100000"/>
              <a:buFontTx/>
              <a:buAutoNum type="arabicPeriod"/>
              <a:tabLst/>
              <a:defRPr sz="3600" b="1">
                <a:solidFill>
                  <a:srgbClr val="000000"/>
                </a:solidFill>
                <a:effectLst>
                  <a:outerShdw blurRad="38100" dist="38100" dir="2700000" rotWithShape="0">
                    <a:srgbClr val="C0C0C0"/>
                  </a:outerShdw>
                </a:effectLst>
              </a:defRPr>
            </a:pPr>
            <a:r>
              <a:rPr kumimoji="0" sz="3200" b="1" i="0" u="none" strike="noStrike" kern="1200" cap="none" spc="0" normalizeH="0" baseline="0" noProof="0" dirty="0">
                <a:ln>
                  <a:noFill/>
                </a:ln>
                <a:solidFill>
                  <a:srgbClr val="000000"/>
                </a:solidFill>
                <a:effectLst>
                  <a:outerShdw blurRad="38100" dist="38100" dir="2700000" rotWithShape="0">
                    <a:srgbClr val="C0C0C0"/>
                  </a:outerShdw>
                </a:effectLst>
                <a:uLnTx/>
                <a:uFillTx/>
                <a:latin typeface="Serif" pitchFamily="2" charset="0"/>
                <a:ea typeface="+mj-ea"/>
                <a:cs typeface="+mj-cs"/>
                <a:sym typeface="Calibri"/>
              </a:rPr>
              <a:t>Expireds</a:t>
            </a:r>
            <a:endParaRPr kumimoji="0" sz="1100" b="1" i="0" u="none" strike="noStrike" kern="1200" cap="none" spc="0" normalizeH="0" baseline="0" noProof="0" dirty="0">
              <a:ln>
                <a:noFill/>
              </a:ln>
              <a:solidFill>
                <a:srgbClr val="FFFFFF"/>
              </a:solidFill>
              <a:effectLst>
                <a:outerShdw blurRad="38100" dist="38100" dir="2700000" rotWithShape="0">
                  <a:srgbClr val="C0C0C0"/>
                </a:outerShdw>
              </a:effectLst>
              <a:uLnTx/>
              <a:uFillTx/>
              <a:latin typeface="Times New Roman"/>
              <a:ea typeface="Times New Roman"/>
              <a:cs typeface="Times New Roman"/>
              <a:sym typeface="Times New Roman"/>
            </a:endParaRPr>
          </a:p>
          <a:p>
            <a:pPr marL="623887" marR="0" lvl="0" indent="-584200" algn="l" defTabSz="914400" rtl="0" eaLnBrk="0" fontAlgn="base" latinLnBrk="0" hangingPunct="0">
              <a:lnSpc>
                <a:spcPct val="100000"/>
              </a:lnSpc>
              <a:spcBef>
                <a:spcPts val="600"/>
              </a:spcBef>
              <a:spcAft>
                <a:spcPct val="0"/>
              </a:spcAft>
              <a:buClrTx/>
              <a:buSzPct val="100000"/>
              <a:buFontTx/>
              <a:buAutoNum type="arabicPeriod"/>
              <a:tabLst/>
              <a:defRPr sz="3600" b="1">
                <a:solidFill>
                  <a:srgbClr val="000000"/>
                </a:solidFill>
                <a:effectLst>
                  <a:outerShdw blurRad="38100" dist="38100" dir="2700000" rotWithShape="0">
                    <a:srgbClr val="C0C0C0"/>
                  </a:outerShdw>
                </a:effectLst>
              </a:defRPr>
            </a:pPr>
            <a:r>
              <a:rPr kumimoji="0" sz="3200" b="1" i="0" u="none" strike="noStrike" kern="1200" cap="none" spc="0" normalizeH="0" baseline="0" noProof="0" dirty="0">
                <a:ln>
                  <a:noFill/>
                </a:ln>
                <a:solidFill>
                  <a:srgbClr val="000000"/>
                </a:solidFill>
                <a:effectLst>
                  <a:outerShdw blurRad="38100" dist="38100" dir="2700000" rotWithShape="0">
                    <a:srgbClr val="C0C0C0"/>
                  </a:outerShdw>
                </a:effectLst>
                <a:uLnTx/>
                <a:uFillTx/>
                <a:latin typeface="Serif" pitchFamily="2" charset="0"/>
                <a:ea typeface="+mj-ea"/>
                <a:cs typeface="+mj-cs"/>
                <a:sym typeface="Calibri"/>
              </a:rPr>
              <a:t>Houses for Rent</a:t>
            </a:r>
            <a:endParaRPr kumimoji="0" sz="1100" b="1" i="0" u="none" strike="noStrike" kern="1200" cap="none" spc="0" normalizeH="0" baseline="0" noProof="0" dirty="0">
              <a:ln>
                <a:noFill/>
              </a:ln>
              <a:solidFill>
                <a:srgbClr val="FFFFFF"/>
              </a:solidFill>
              <a:effectLst>
                <a:outerShdw blurRad="38100" dist="38100" dir="2700000" rotWithShape="0">
                  <a:srgbClr val="C0C0C0"/>
                </a:outerShdw>
              </a:effectLst>
              <a:uLnTx/>
              <a:uFillTx/>
              <a:latin typeface="Times New Roman"/>
              <a:ea typeface="Times New Roman"/>
              <a:cs typeface="Times New Roman"/>
              <a:sym typeface="Times New Roman"/>
            </a:endParaRPr>
          </a:p>
          <a:p>
            <a:pPr marL="623887" marR="0" lvl="0" indent="-584200" algn="l" defTabSz="914400" rtl="0" eaLnBrk="0" fontAlgn="base" latinLnBrk="0" hangingPunct="0">
              <a:lnSpc>
                <a:spcPct val="100000"/>
              </a:lnSpc>
              <a:spcBef>
                <a:spcPts val="600"/>
              </a:spcBef>
              <a:spcAft>
                <a:spcPct val="0"/>
              </a:spcAft>
              <a:buClrTx/>
              <a:buSzPct val="100000"/>
              <a:buFontTx/>
              <a:buAutoNum type="arabicPeriod"/>
              <a:tabLst/>
              <a:defRPr sz="3600" b="1">
                <a:solidFill>
                  <a:srgbClr val="000000"/>
                </a:solidFill>
                <a:effectLst>
                  <a:outerShdw blurRad="38100" dist="38100" dir="2700000" rotWithShape="0">
                    <a:srgbClr val="C0C0C0"/>
                  </a:outerShdw>
                </a:effectLst>
              </a:defRPr>
            </a:pPr>
            <a:r>
              <a:rPr kumimoji="0" sz="3200" b="1" i="0" u="none" strike="noStrike" kern="1200" cap="none" spc="0" normalizeH="0" baseline="0" noProof="0" dirty="0">
                <a:ln>
                  <a:noFill/>
                </a:ln>
                <a:solidFill>
                  <a:srgbClr val="000000"/>
                </a:solidFill>
                <a:effectLst>
                  <a:outerShdw blurRad="38100" dist="38100" dir="2700000" rotWithShape="0">
                    <a:srgbClr val="C0C0C0"/>
                  </a:outerShdw>
                </a:effectLst>
                <a:uLnTx/>
                <a:uFillTx/>
                <a:latin typeface="Serif" pitchFamily="2" charset="0"/>
                <a:ea typeface="+mj-ea"/>
                <a:cs typeface="+mj-cs"/>
                <a:sym typeface="Calibri"/>
              </a:rPr>
              <a:t>Past Clients</a:t>
            </a:r>
            <a:endParaRPr kumimoji="0" sz="1100" b="1" i="0" u="none" strike="noStrike" kern="1200" cap="none" spc="0" normalizeH="0" baseline="0" noProof="0" dirty="0">
              <a:ln>
                <a:noFill/>
              </a:ln>
              <a:solidFill>
                <a:srgbClr val="FFFFFF"/>
              </a:solidFill>
              <a:effectLst>
                <a:outerShdw blurRad="38100" dist="38100" dir="2700000" rotWithShape="0">
                  <a:srgbClr val="C0C0C0"/>
                </a:outerShdw>
              </a:effectLst>
              <a:uLnTx/>
              <a:uFillTx/>
              <a:latin typeface="Times New Roman"/>
              <a:ea typeface="Times New Roman"/>
              <a:cs typeface="Times New Roman"/>
              <a:sym typeface="Times New Roman"/>
            </a:endParaRPr>
          </a:p>
          <a:p>
            <a:pPr marL="623887" marR="0" lvl="0" indent="-584200" algn="l" defTabSz="914400" rtl="0" eaLnBrk="0" fontAlgn="base" latinLnBrk="0" hangingPunct="0">
              <a:lnSpc>
                <a:spcPct val="100000"/>
              </a:lnSpc>
              <a:spcBef>
                <a:spcPts val="600"/>
              </a:spcBef>
              <a:spcAft>
                <a:spcPct val="0"/>
              </a:spcAft>
              <a:buClrTx/>
              <a:buSzPct val="100000"/>
              <a:buFontTx/>
              <a:buAutoNum type="arabicPeriod"/>
              <a:tabLst/>
              <a:defRPr sz="3600" b="1">
                <a:solidFill>
                  <a:srgbClr val="000000"/>
                </a:solidFill>
                <a:effectLst>
                  <a:outerShdw blurRad="38100" dist="38100" dir="2700000" rotWithShape="0">
                    <a:srgbClr val="C0C0C0"/>
                  </a:outerShdw>
                </a:effectLst>
              </a:defRPr>
            </a:pPr>
            <a:r>
              <a:rPr kumimoji="0" sz="3200" b="1" i="0" u="none" strike="noStrike" kern="1200" cap="none" spc="0" normalizeH="0" baseline="0" noProof="0" dirty="0">
                <a:ln>
                  <a:noFill/>
                </a:ln>
                <a:solidFill>
                  <a:srgbClr val="000000"/>
                </a:solidFill>
                <a:effectLst>
                  <a:outerShdw blurRad="38100" dist="38100" dir="2700000" rotWithShape="0">
                    <a:srgbClr val="C0C0C0"/>
                  </a:outerShdw>
                </a:effectLst>
                <a:uLnTx/>
                <a:uFillTx/>
                <a:latin typeface="Serif" pitchFamily="2" charset="0"/>
                <a:ea typeface="+mj-ea"/>
                <a:cs typeface="+mj-cs"/>
                <a:sym typeface="Calibri"/>
              </a:rPr>
              <a:t>Orphans</a:t>
            </a:r>
            <a:endParaRPr kumimoji="0" lang="en-US" sz="3200" b="1" i="0" u="none" strike="noStrike" kern="1200" cap="none" spc="0" normalizeH="0" baseline="0" noProof="0" dirty="0">
              <a:ln>
                <a:noFill/>
              </a:ln>
              <a:solidFill>
                <a:srgbClr val="000000"/>
              </a:solidFill>
              <a:effectLst>
                <a:outerShdw blurRad="38100" dist="38100" dir="2700000" rotWithShape="0">
                  <a:srgbClr val="C0C0C0"/>
                </a:outerShdw>
              </a:effectLst>
              <a:uLnTx/>
              <a:uFillTx/>
              <a:latin typeface="Serif" pitchFamily="2" charset="0"/>
              <a:ea typeface="+mj-ea"/>
              <a:cs typeface="+mj-cs"/>
              <a:sym typeface="Calibri"/>
            </a:endParaRPr>
          </a:p>
          <a:p>
            <a:pPr marL="623887" marR="0" lvl="0" indent="-584200" algn="l" defTabSz="914400" rtl="0" eaLnBrk="0" fontAlgn="base" latinLnBrk="0" hangingPunct="0">
              <a:lnSpc>
                <a:spcPct val="100000"/>
              </a:lnSpc>
              <a:spcBef>
                <a:spcPts val="600"/>
              </a:spcBef>
              <a:spcAft>
                <a:spcPct val="0"/>
              </a:spcAft>
              <a:buClrTx/>
              <a:buSzPct val="100000"/>
              <a:buFontTx/>
              <a:buAutoNum type="arabicPeriod"/>
              <a:tabLst/>
              <a:defRPr sz="3600" b="1">
                <a:solidFill>
                  <a:srgbClr val="000000"/>
                </a:solidFill>
                <a:effectLst>
                  <a:outerShdw blurRad="38100" dist="38100" dir="2700000" rotWithShape="0">
                    <a:srgbClr val="C0C0C0"/>
                  </a:outerShdw>
                </a:effectLst>
              </a:defRPr>
            </a:pPr>
            <a:r>
              <a:rPr kumimoji="0" lang="en-US" sz="3200" b="1" i="0" u="none" strike="noStrike" kern="1200" cap="none" spc="0" normalizeH="0" baseline="0" noProof="0" dirty="0">
                <a:ln>
                  <a:noFill/>
                </a:ln>
                <a:solidFill>
                  <a:srgbClr val="000000"/>
                </a:solidFill>
                <a:effectLst>
                  <a:outerShdw blurRad="38100" dist="38100" dir="2700000" rotWithShape="0">
                    <a:srgbClr val="C0C0C0"/>
                  </a:outerShdw>
                </a:effectLst>
                <a:uLnTx/>
                <a:uFillTx/>
                <a:latin typeface="Serif" pitchFamily="2" charset="0"/>
                <a:ea typeface="+mj-ea"/>
                <a:cs typeface="+mj-cs"/>
                <a:sym typeface="Times New Roman"/>
              </a:rPr>
              <a:t>Farming</a:t>
            </a:r>
            <a:endParaRPr kumimoji="0" sz="1100" b="1" i="0" u="none" strike="noStrike" kern="1200" cap="none" spc="0" normalizeH="0" baseline="0" noProof="0" dirty="0">
              <a:ln>
                <a:noFill/>
              </a:ln>
              <a:solidFill>
                <a:srgbClr val="FFFFFF"/>
              </a:solidFill>
              <a:effectLst>
                <a:outerShdw blurRad="38100" dist="38100" dir="2700000" rotWithShape="0">
                  <a:srgbClr val="C0C0C0"/>
                </a:outerShdw>
              </a:effectLst>
              <a:uLnTx/>
              <a:uFillTx/>
              <a:latin typeface="Times New Roman"/>
              <a:ea typeface="Times New Roman"/>
              <a:cs typeface="Times New Roman"/>
              <a:sym typeface="Times New Roman"/>
            </a:endParaRPr>
          </a:p>
        </p:txBody>
      </p:sp>
      <p:pic>
        <p:nvPicPr>
          <p:cNvPr id="1030" name="Picture 6" descr="Golden Eagle Bike Engines | Eagle / Velocity 26&quot; Rear Wheel w/105g spokes -  Silver | Golden Eagle Bike Engines">
            <a:extLst>
              <a:ext uri="{FF2B5EF4-FFF2-40B4-BE49-F238E27FC236}">
                <a16:creationId xmlns:a16="http://schemas.microsoft.com/office/drawing/2014/main" id="{85935FD1-5EF5-4E01-A1DD-8C3AC53D3C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749" y="1961408"/>
            <a:ext cx="2866251" cy="280839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9C7B436-1041-48E1-BC82-D6B1D6D70157}"/>
              </a:ext>
            </a:extLst>
          </p:cNvPr>
          <p:cNvSpPr txBox="1"/>
          <p:nvPr/>
        </p:nvSpPr>
        <p:spPr>
          <a:xfrm>
            <a:off x="2420470" y="206185"/>
            <a:ext cx="6212542" cy="1200329"/>
          </a:xfrm>
          <a:prstGeom prst="rect">
            <a:avLst/>
          </a:prstGeom>
          <a:solidFill>
            <a:srgbClr val="1B4CA1"/>
          </a:solidFill>
        </p:spPr>
        <p:txBody>
          <a:bodyPr wrap="square" lIns="91440" tIns="45720" rIns="91440" bIns="45720" rtlCol="0" anchor="t">
            <a:spAutoFit/>
          </a:bodyPr>
          <a:lstStyle/>
          <a:p>
            <a:pPr algn="ctr" defTabSz="914400" eaLnBrk="0" fontAlgn="base">
              <a:spcBef>
                <a:spcPct val="50000"/>
              </a:spcBef>
              <a:spcAft>
                <a:spcPct val="0"/>
              </a:spcAft>
              <a:defRPr/>
            </a:pPr>
            <a:r>
              <a:rPr kumimoji="0" lang="en-US" sz="3600" b="1" i="0" u="none" strike="noStrike" kern="1200" cap="none" spc="0" normalizeH="0" baseline="0" noProof="0" dirty="0">
                <a:ln>
                  <a:noFill/>
                </a:ln>
                <a:solidFill>
                  <a:srgbClr val="FFFFFF"/>
                </a:solidFill>
                <a:effectLst/>
                <a:uLnTx/>
                <a:uFillTx/>
                <a:latin typeface="Sans"/>
                <a:ea typeface="+mj-ea"/>
                <a:cs typeface="+mj-cs"/>
                <a:sym typeface="Calibri"/>
              </a:rPr>
              <a:t>Pick Just a Few Activities &amp; Do </a:t>
            </a:r>
            <a:r>
              <a:rPr lang="en-US" sz="3600" b="1" kern="1200" dirty="0">
                <a:solidFill>
                  <a:srgbClr val="FFFFFF"/>
                </a:solidFill>
                <a:latin typeface="Sans"/>
              </a:rPr>
              <a:t>Them </a:t>
            </a:r>
            <a:r>
              <a:rPr kumimoji="0" lang="en-US" sz="3600" b="1" i="0" u="none" strike="noStrike" kern="1200" cap="none" spc="0" normalizeH="0" baseline="0" noProof="0" dirty="0">
                <a:ln>
                  <a:noFill/>
                </a:ln>
                <a:solidFill>
                  <a:srgbClr val="FFFFFF"/>
                </a:solidFill>
                <a:effectLst/>
                <a:uLnTx/>
                <a:uFillTx/>
                <a:latin typeface="Sans"/>
                <a:ea typeface="+mj-ea"/>
                <a:cs typeface="+mj-cs"/>
                <a:sym typeface="Calibri"/>
              </a:rPr>
              <a:t>Everyday</a:t>
            </a:r>
          </a:p>
        </p:txBody>
      </p:sp>
      <p:grpSp>
        <p:nvGrpSpPr>
          <p:cNvPr id="5" name="Group 4">
            <a:extLst>
              <a:ext uri="{FF2B5EF4-FFF2-40B4-BE49-F238E27FC236}">
                <a16:creationId xmlns:a16="http://schemas.microsoft.com/office/drawing/2014/main" id="{C41CDA35-2B5A-435D-95A0-51EEA19FD9D8}"/>
              </a:ext>
            </a:extLst>
          </p:cNvPr>
          <p:cNvGrpSpPr/>
          <p:nvPr/>
        </p:nvGrpSpPr>
        <p:grpSpPr>
          <a:xfrm>
            <a:off x="1112782" y="5025223"/>
            <a:ext cx="7725853" cy="1142359"/>
            <a:chOff x="1112782" y="5025223"/>
            <a:chExt cx="7725853" cy="1142359"/>
          </a:xfrm>
        </p:grpSpPr>
        <p:pic>
          <p:nvPicPr>
            <p:cNvPr id="7" name="Picture 6">
              <a:extLst>
                <a:ext uri="{FF2B5EF4-FFF2-40B4-BE49-F238E27FC236}">
                  <a16:creationId xmlns:a16="http://schemas.microsoft.com/office/drawing/2014/main" id="{35F9D764-E499-46FD-8006-0FE0189C8A60}"/>
                </a:ext>
              </a:extLst>
            </p:cNvPr>
            <p:cNvPicPr>
              <a:picLocks noChangeAspect="1"/>
            </p:cNvPicPr>
            <p:nvPr/>
          </p:nvPicPr>
          <p:blipFill rotWithShape="1">
            <a:blip r:embed="rId5"/>
            <a:srcRect t="5578"/>
            <a:stretch/>
          </p:blipFill>
          <p:spPr>
            <a:xfrm>
              <a:off x="1112782" y="5025223"/>
              <a:ext cx="7725853" cy="1142359"/>
            </a:xfrm>
            <a:prstGeom prst="rect">
              <a:avLst/>
            </a:prstGeom>
          </p:spPr>
        </p:pic>
        <p:sp>
          <p:nvSpPr>
            <p:cNvPr id="4" name="Rectangle 3">
              <a:extLst>
                <a:ext uri="{FF2B5EF4-FFF2-40B4-BE49-F238E27FC236}">
                  <a16:creationId xmlns:a16="http://schemas.microsoft.com/office/drawing/2014/main" id="{D9EFD6F1-5669-4858-946C-1FAA46E1EF1E}"/>
                </a:ext>
              </a:extLst>
            </p:cNvPr>
            <p:cNvSpPr/>
            <p:nvPr/>
          </p:nvSpPr>
          <p:spPr bwMode="auto">
            <a:xfrm>
              <a:off x="2646484" y="5927409"/>
              <a:ext cx="597877" cy="202223"/>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34" charset="0"/>
                <a:ea typeface="+mj-ea"/>
                <a:cs typeface="+mj-cs"/>
                <a:sym typeface="Calibri"/>
              </a:endParaRPr>
            </a:p>
          </p:txBody>
        </p:sp>
      </p:grpSp>
    </p:spTree>
    <p:extLst>
      <p:ext uri="{BB962C8B-B14F-4D97-AF65-F5344CB8AC3E}">
        <p14:creationId xmlns:p14="http://schemas.microsoft.com/office/powerpoint/2010/main" val="221794072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096">
                                            <p:txEl>
                                              <p:pRg st="2" end="2"/>
                                            </p:txEl>
                                          </p:spTgt>
                                        </p:tgtEl>
                                        <p:attrNameLst>
                                          <p:attrName>style.visibility</p:attrName>
                                        </p:attrNameLst>
                                      </p:cBhvr>
                                      <p:to>
                                        <p:strVal val="visible"/>
                                      </p:to>
                                    </p:set>
                                    <p:anim calcmode="lin" valueType="num">
                                      <p:cBhvr additive="base">
                                        <p:cTn id="14" dur="500" fill="hold"/>
                                        <p:tgtEl>
                                          <p:spTgt spid="4096">
                                            <p:txEl>
                                              <p:pRg st="2" end="2"/>
                                            </p:txEl>
                                          </p:spTgt>
                                        </p:tgtEl>
                                        <p:attrNameLst>
                                          <p:attrName>ppt_x</p:attrName>
                                        </p:attrNameLst>
                                      </p:cBhvr>
                                      <p:tavLst>
                                        <p:tav tm="0">
                                          <p:val>
                                            <p:strVal val="1+#ppt_w/2"/>
                                          </p:val>
                                        </p:tav>
                                        <p:tav tm="100000">
                                          <p:val>
                                            <p:strVal val="#ppt_x"/>
                                          </p:val>
                                        </p:tav>
                                      </p:tavLst>
                                    </p:anim>
                                    <p:anim calcmode="lin" valueType="num">
                                      <p:cBhvr additive="base">
                                        <p:cTn id="15" dur="500" fill="hold"/>
                                        <p:tgtEl>
                                          <p:spTgt spid="409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nodeType="clickEffect">
                                  <p:stCondLst>
                                    <p:cond delay="0"/>
                                  </p:stCondLst>
                                  <p:childTnLst>
                                    <p:set>
                                      <p:cBhvr>
                                        <p:cTn id="19" dur="1" fill="hold">
                                          <p:stCondLst>
                                            <p:cond delay="0"/>
                                          </p:stCondLst>
                                        </p:cTn>
                                        <p:tgtEl>
                                          <p:spTgt spid="4096">
                                            <p:txEl>
                                              <p:pRg st="3" end="3"/>
                                            </p:txEl>
                                          </p:spTgt>
                                        </p:tgtEl>
                                        <p:attrNameLst>
                                          <p:attrName>style.visibility</p:attrName>
                                        </p:attrNameLst>
                                      </p:cBhvr>
                                      <p:to>
                                        <p:strVal val="visible"/>
                                      </p:to>
                                    </p:set>
                                    <p:anim calcmode="lin" valueType="num">
                                      <p:cBhvr additive="base">
                                        <p:cTn id="20" dur="500" fill="hold"/>
                                        <p:tgtEl>
                                          <p:spTgt spid="4096">
                                            <p:txEl>
                                              <p:pRg st="3" end="3"/>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409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nodeType="clickEffect">
                                  <p:stCondLst>
                                    <p:cond delay="0"/>
                                  </p:stCondLst>
                                  <p:childTnLst>
                                    <p:set>
                                      <p:cBhvr>
                                        <p:cTn id="25" dur="1" fill="hold">
                                          <p:stCondLst>
                                            <p:cond delay="0"/>
                                          </p:stCondLst>
                                        </p:cTn>
                                        <p:tgtEl>
                                          <p:spTgt spid="4096">
                                            <p:txEl>
                                              <p:pRg st="4" end="4"/>
                                            </p:txEl>
                                          </p:spTgt>
                                        </p:tgtEl>
                                        <p:attrNameLst>
                                          <p:attrName>style.visibility</p:attrName>
                                        </p:attrNameLst>
                                      </p:cBhvr>
                                      <p:to>
                                        <p:strVal val="visible"/>
                                      </p:to>
                                    </p:set>
                                    <p:anim calcmode="lin" valueType="num">
                                      <p:cBhvr additive="base">
                                        <p:cTn id="26" dur="500" fill="hold"/>
                                        <p:tgtEl>
                                          <p:spTgt spid="4096">
                                            <p:txEl>
                                              <p:pRg st="4" end="4"/>
                                            </p:txEl>
                                          </p:spTgt>
                                        </p:tgtEl>
                                        <p:attrNameLst>
                                          <p:attrName>ppt_x</p:attrName>
                                        </p:attrNameLst>
                                      </p:cBhvr>
                                      <p:tavLst>
                                        <p:tav tm="0">
                                          <p:val>
                                            <p:strVal val="1+#ppt_w/2"/>
                                          </p:val>
                                        </p:tav>
                                        <p:tav tm="100000">
                                          <p:val>
                                            <p:strVal val="#ppt_x"/>
                                          </p:val>
                                        </p:tav>
                                      </p:tavLst>
                                    </p:anim>
                                    <p:anim calcmode="lin" valueType="num">
                                      <p:cBhvr additive="base">
                                        <p:cTn id="27" dur="500" fill="hold"/>
                                        <p:tgtEl>
                                          <p:spTgt spid="409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nodeType="clickEffect">
                                  <p:stCondLst>
                                    <p:cond delay="0"/>
                                  </p:stCondLst>
                                  <p:childTnLst>
                                    <p:set>
                                      <p:cBhvr>
                                        <p:cTn id="31" dur="1" fill="hold">
                                          <p:stCondLst>
                                            <p:cond delay="0"/>
                                          </p:stCondLst>
                                        </p:cTn>
                                        <p:tgtEl>
                                          <p:spTgt spid="4096">
                                            <p:txEl>
                                              <p:pRg st="5" end="5"/>
                                            </p:txEl>
                                          </p:spTgt>
                                        </p:tgtEl>
                                        <p:attrNameLst>
                                          <p:attrName>style.visibility</p:attrName>
                                        </p:attrNameLst>
                                      </p:cBhvr>
                                      <p:to>
                                        <p:strVal val="visible"/>
                                      </p:to>
                                    </p:set>
                                    <p:anim calcmode="lin" valueType="num">
                                      <p:cBhvr additive="base">
                                        <p:cTn id="32" dur="500" fill="hold"/>
                                        <p:tgtEl>
                                          <p:spTgt spid="4096">
                                            <p:txEl>
                                              <p:pRg st="5" end="5"/>
                                            </p:txEl>
                                          </p:spTgt>
                                        </p:tgtEl>
                                        <p:attrNameLst>
                                          <p:attrName>ppt_x</p:attrName>
                                        </p:attrNameLst>
                                      </p:cBhvr>
                                      <p:tavLst>
                                        <p:tav tm="0">
                                          <p:val>
                                            <p:strVal val="1+#ppt_w/2"/>
                                          </p:val>
                                        </p:tav>
                                        <p:tav tm="100000">
                                          <p:val>
                                            <p:strVal val="#ppt_x"/>
                                          </p:val>
                                        </p:tav>
                                      </p:tavLst>
                                    </p:anim>
                                    <p:anim calcmode="lin" valueType="num">
                                      <p:cBhvr additive="base">
                                        <p:cTn id="33" dur="500" fill="hold"/>
                                        <p:tgtEl>
                                          <p:spTgt spid="4096">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13EADB-0997-4D0C-BADF-F8C4785CC1D7}"/>
              </a:ext>
            </a:extLst>
          </p:cNvPr>
          <p:cNvPicPr>
            <a:picLocks noChangeAspect="1"/>
          </p:cNvPicPr>
          <p:nvPr/>
        </p:nvPicPr>
        <p:blipFill>
          <a:blip r:embed="rId2"/>
          <a:stretch>
            <a:fillRect/>
          </a:stretch>
        </p:blipFill>
        <p:spPr>
          <a:xfrm>
            <a:off x="778338" y="0"/>
            <a:ext cx="7908461" cy="6108895"/>
          </a:xfrm>
          <a:prstGeom prst="rect">
            <a:avLst/>
          </a:prstGeom>
        </p:spPr>
      </p:pic>
    </p:spTree>
    <p:extLst>
      <p:ext uri="{BB962C8B-B14F-4D97-AF65-F5344CB8AC3E}">
        <p14:creationId xmlns:p14="http://schemas.microsoft.com/office/powerpoint/2010/main" val="3099899259"/>
      </p:ext>
    </p:extLst>
  </p:cSld>
  <p:clrMapOvr>
    <a:masterClrMapping/>
  </p:clrMapOvr>
  <p:transition spd="med">
    <p:pull/>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805DB2-D5A1-4E38-8194-8AACBFE3770F}"/>
              </a:ext>
            </a:extLst>
          </p:cNvPr>
          <p:cNvPicPr>
            <a:picLocks noChangeAspect="1"/>
          </p:cNvPicPr>
          <p:nvPr/>
        </p:nvPicPr>
        <p:blipFill rotWithShape="1">
          <a:blip r:embed="rId2"/>
          <a:srcRect b="2811"/>
          <a:stretch/>
        </p:blipFill>
        <p:spPr>
          <a:xfrm>
            <a:off x="2180229" y="139855"/>
            <a:ext cx="4783541" cy="6044879"/>
          </a:xfrm>
          <a:prstGeom prst="rect">
            <a:avLst/>
          </a:prstGeom>
        </p:spPr>
      </p:pic>
    </p:spTree>
    <p:extLst>
      <p:ext uri="{BB962C8B-B14F-4D97-AF65-F5344CB8AC3E}">
        <p14:creationId xmlns:p14="http://schemas.microsoft.com/office/powerpoint/2010/main" val="2626791276"/>
      </p:ext>
    </p:extLst>
  </p:cSld>
  <p:clrMapOvr>
    <a:masterClrMapping/>
  </p:clrMapOvr>
  <p:transition spd="med">
    <p:pull/>
  </p:transition>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Title &amp; Bullets">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a:majorFont>
        <a:latin typeface="Chalkboard"/>
        <a:ea typeface=""/>
        <a:cs typeface="ヒラギノ角ゴ ProN W3"/>
      </a:majorFont>
      <a:minorFont>
        <a:latin typeface="Chalkboard"/>
        <a:ea typeface=""/>
        <a:cs typeface="ヒラギノ角ゴ ProN W3"/>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333399"/>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333399"/>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sym typeface="Times New Roman" panose="02020603050405020304" pitchFamily="18"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7714</TotalTime>
  <Words>4014</Words>
  <Application>Microsoft Office PowerPoint</Application>
  <PresentationFormat>On-screen Show (4:3)</PresentationFormat>
  <Paragraphs>449</Paragraphs>
  <Slides>114</Slides>
  <Notes>75</Notes>
  <HiddenSlides>0</HiddenSlides>
  <MMClips>0</MMClips>
  <ScaleCrop>false</ScaleCrop>
  <HeadingPairs>
    <vt:vector size="6" baseType="variant">
      <vt:variant>
        <vt:lpstr>Fonts Used</vt:lpstr>
      </vt:variant>
      <vt:variant>
        <vt:i4>28</vt:i4>
      </vt:variant>
      <vt:variant>
        <vt:lpstr>Theme</vt:lpstr>
      </vt:variant>
      <vt:variant>
        <vt:i4>3</vt:i4>
      </vt:variant>
      <vt:variant>
        <vt:lpstr>Slide Titles</vt:lpstr>
      </vt:variant>
      <vt:variant>
        <vt:i4>114</vt:i4>
      </vt:variant>
    </vt:vector>
  </HeadingPairs>
  <TitlesOfParts>
    <vt:vector size="145" baseType="lpstr">
      <vt:lpstr>Arial</vt:lpstr>
      <vt:lpstr>Arial Black</vt:lpstr>
      <vt:lpstr>Calibri</vt:lpstr>
      <vt:lpstr>Calibri Light</vt:lpstr>
      <vt:lpstr>Chalkboard</vt:lpstr>
      <vt:lpstr>CircularStd-Book</vt:lpstr>
      <vt:lpstr>DM Serif Display</vt:lpstr>
      <vt:lpstr>Headline One</vt:lpstr>
      <vt:lpstr>Helvetica</vt:lpstr>
      <vt:lpstr>Helvetica Light</vt:lpstr>
      <vt:lpstr>Helvetica Neue</vt:lpstr>
      <vt:lpstr>Helvetica Neue Medium</vt:lpstr>
      <vt:lpstr>Impact</vt:lpstr>
      <vt:lpstr>knowledge-regular</vt:lpstr>
      <vt:lpstr>Lucida Sans</vt:lpstr>
      <vt:lpstr>Open Sans</vt:lpstr>
      <vt:lpstr>Poppins</vt:lpstr>
      <vt:lpstr>PT Serif</vt:lpstr>
      <vt:lpstr>Roboto</vt:lpstr>
      <vt:lpstr>Sans</vt:lpstr>
      <vt:lpstr>Segoe UI</vt:lpstr>
      <vt:lpstr>Serif</vt:lpstr>
      <vt:lpstr>Source Sans Pro</vt:lpstr>
      <vt:lpstr>Tahoma</vt:lpstr>
      <vt:lpstr>Times New Roman</vt:lpstr>
      <vt:lpstr>Verdana</vt:lpstr>
      <vt:lpstr>Wingdings</vt:lpstr>
      <vt:lpstr>Zilla Slab</vt:lpstr>
      <vt:lpstr>Office Theme</vt:lpstr>
      <vt:lpstr>Title &amp; Bullets</vt:lpstr>
      <vt:lpstr>1_Office Theme</vt:lpstr>
      <vt:lpstr>Rising Interest Rates and Slowing Sales: How to Double Your Production In this New Real Estate Reality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Darryl-Desktop</dc:creator>
  <cp:lastModifiedBy>Darryl Davis</cp:lastModifiedBy>
  <cp:revision>88</cp:revision>
  <cp:lastPrinted>2022-07-03T16:44:24Z</cp:lastPrinted>
  <dcterms:modified xsi:type="dcterms:W3CDTF">2022-07-06T15:44:03Z</dcterms:modified>
</cp:coreProperties>
</file>