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lvl1pPr>
            <a:lvl2pPr marL="783771" indent="-326571" algn="l">
              <a:buSzPct val="100000"/>
              <a:buFont typeface="Arial"/>
              <a:buChar char="–"/>
              <a:defRPr>
                <a:solidFill>
                  <a:srgbClr val="000000"/>
                </a:solidFill>
              </a:defRPr>
            </a:lvl2pPr>
            <a:lvl3pPr marL="1219200" indent="-3048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lvl3pPr>
            <a:lvl4pPr marL="1737360" indent="-365760" algn="l">
              <a:buSzPct val="100000"/>
              <a:buFont typeface="Arial"/>
              <a:buChar char="–"/>
              <a:defRPr>
                <a:solidFill>
                  <a:srgbClr val="000000"/>
                </a:solidFill>
              </a:defRPr>
            </a:lvl4pPr>
            <a:lvl5pPr marL="2194560" indent="-365760" algn="l">
              <a:buSzPct val="100000"/>
              <a:buFont typeface="Arial"/>
              <a:buChar char="»"/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400"/>
              </a:spcBef>
              <a:defRPr sz="2000"/>
            </a:lvl1pPr>
            <a:lvl2pPr algn="l">
              <a:spcBef>
                <a:spcPts val="400"/>
              </a:spcBef>
              <a:defRPr sz="2000"/>
            </a:lvl2pPr>
            <a:lvl3pPr algn="l">
              <a:spcBef>
                <a:spcPts val="400"/>
              </a:spcBef>
              <a:defRPr sz="2000"/>
            </a:lvl3pPr>
            <a:lvl4pPr algn="l">
              <a:spcBef>
                <a:spcPts val="400"/>
              </a:spcBef>
              <a:defRPr sz="2000"/>
            </a:lvl4pPr>
            <a:lvl5pPr algn="l">
              <a:spcBef>
                <a:spcPts val="4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 algn="l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 algn="l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 algn="l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 algn="l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500"/>
              </a:spcBef>
              <a:defRPr b="1" sz="2400">
                <a:solidFill>
                  <a:srgbClr val="000000"/>
                </a:solidFill>
              </a:defRPr>
            </a:lvl1pPr>
            <a:lvl2pPr algn="l">
              <a:spcBef>
                <a:spcPts val="500"/>
              </a:spcBef>
              <a:defRPr b="1" sz="2400">
                <a:solidFill>
                  <a:srgbClr val="000000"/>
                </a:solidFill>
              </a:defRPr>
            </a:lvl2pPr>
            <a:lvl3pPr algn="l">
              <a:spcBef>
                <a:spcPts val="500"/>
              </a:spcBef>
              <a:defRPr b="1" sz="2400">
                <a:solidFill>
                  <a:srgbClr val="000000"/>
                </a:solidFill>
              </a:defRPr>
            </a:lvl3pPr>
            <a:lvl4pPr algn="l">
              <a:spcBef>
                <a:spcPts val="500"/>
              </a:spcBef>
              <a:defRPr b="1" sz="2400">
                <a:solidFill>
                  <a:srgbClr val="000000"/>
                </a:solidFill>
              </a:defRPr>
            </a:lvl4pPr>
            <a:lvl5pPr algn="l">
              <a:spcBef>
                <a:spcPts val="500"/>
              </a:spcBef>
              <a:defRPr b="1" sz="2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7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lvl1pPr>
            <a:lvl2pPr marL="783771" indent="-326571" algn="l">
              <a:buSzPct val="100000"/>
              <a:buFont typeface="Arial"/>
              <a:buChar char="–"/>
              <a:defRPr>
                <a:solidFill>
                  <a:srgbClr val="000000"/>
                </a:solidFill>
              </a:defRPr>
            </a:lvl2pPr>
            <a:lvl3pPr marL="1219200" indent="-3048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lvl3pPr>
            <a:lvl4pPr marL="1737360" indent="-365760" algn="l">
              <a:buSzPct val="100000"/>
              <a:buFont typeface="Arial"/>
              <a:buChar char="–"/>
              <a:defRPr>
                <a:solidFill>
                  <a:srgbClr val="000000"/>
                </a:solidFill>
              </a:defRPr>
            </a:lvl4pPr>
            <a:lvl5pPr marL="2194560" indent="-365760" algn="l">
              <a:buSzPct val="100000"/>
              <a:buFont typeface="Arial"/>
              <a:buChar char="»"/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 algn="l">
              <a:spcBef>
                <a:spcPts val="300"/>
              </a:spcBef>
              <a:defRPr sz="1400">
                <a:solidFill>
                  <a:srgbClr val="000000"/>
                </a:solidFill>
              </a:defRPr>
            </a:lvl1pPr>
            <a:lvl2pPr algn="l">
              <a:spcBef>
                <a:spcPts val="300"/>
              </a:spcBef>
              <a:defRPr sz="1400">
                <a:solidFill>
                  <a:srgbClr val="000000"/>
                </a:solidFill>
              </a:defRPr>
            </a:lvl2pPr>
            <a:lvl3pPr algn="l">
              <a:spcBef>
                <a:spcPts val="300"/>
              </a:spcBef>
              <a:defRPr sz="1400">
                <a:solidFill>
                  <a:srgbClr val="000000"/>
                </a:solidFill>
              </a:defRPr>
            </a:lvl3pPr>
            <a:lvl4pPr algn="l">
              <a:spcBef>
                <a:spcPts val="300"/>
              </a:spcBef>
              <a:defRPr sz="1400">
                <a:solidFill>
                  <a:srgbClr val="000000"/>
                </a:solidFill>
              </a:defRPr>
            </a:lvl4pPr>
            <a:lvl5pPr algn="l">
              <a:spcBef>
                <a:spcPts val="300"/>
              </a:spcBef>
              <a:defRPr sz="1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4.png" descr="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2"/>
            <a:ext cx="7772401" cy="10057456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2"/>
          <p:cNvSpPr txBox="1"/>
          <p:nvPr/>
        </p:nvSpPr>
        <p:spPr>
          <a:xfrm>
            <a:off x="446247" y="1738502"/>
            <a:ext cx="6879905" cy="6877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1900"/>
              </a:lnSpc>
              <a:defRPr sz="1400"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Here's a list of potential anchor moments for agents: </a:t>
            </a:r>
            <a:r>
              <a:rPr>
                <a:latin typeface="Canva Sans"/>
                <a:ea typeface="Canva Sans"/>
                <a:cs typeface="Canva Sans"/>
                <a:sym typeface="Canva Sans"/>
              </a:rPr>
              <a:t> </a:t>
            </a:r>
            <a:endParaRPr>
              <a:latin typeface="Canva Sans"/>
              <a:ea typeface="Canva Sans"/>
              <a:cs typeface="Canva Sans"/>
              <a:sym typeface="Canva Sans"/>
            </a:endParaRPr>
          </a:p>
          <a:p>
            <a:pPr>
              <a:lnSpc>
                <a:spcPts val="1900"/>
              </a:lnSpc>
              <a:defRPr sz="1400">
                <a:latin typeface="Canva Sans"/>
                <a:ea typeface="Canva Sans"/>
                <a:cs typeface="Canva Sans"/>
                <a:sym typeface="Canva Sans"/>
              </a:defRPr>
            </a:pPr>
          </a:p>
          <a:p>
            <a:pPr>
              <a:lnSpc>
                <a:spcPts val="1900"/>
              </a:lnSpc>
              <a:defRPr b="1" u="sng">
                <a:solidFill>
                  <a:srgbClr val="243F7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When Working with a Seller: </a:t>
            </a:r>
          </a:p>
          <a:p>
            <a:pPr>
              <a:lnSpc>
                <a:spcPts val="1900"/>
              </a:lnSpc>
              <a:spcBef>
                <a:spcPts val="200"/>
              </a:spcBef>
              <a:defRPr sz="1400">
                <a:latin typeface="Canva Sans Bold"/>
                <a:ea typeface="Canva Sans Bold"/>
                <a:cs typeface="Canva Sans Bold"/>
                <a:sym typeface="Canva Sans Bold"/>
              </a:defRPr>
            </a:pP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Initial Consultation: When the realtor meets the seller for the first time and discusses the potential listing.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Home Evaluation: Providing the seller with an honest assessment of the home's value.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Listing Presentation: Discussing pricing, marketing strategies, and the sales process.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Signing the Listing Agreement: The moment of formalizing the professional relationship.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Staging &amp; Photography: Preparing the home for showings and capturing its best features.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Listing the Property: The moment the property goes live on the market.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Open Houses: Interacting with potential buyers and getting feedback.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Research on Comparable Sales: Presenting the seller with current market data.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Feedback Collection: After each showing, collecting feedback and communicating it to the seller.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Marketing Updates: Updating the seller on marketing strategies, website hits, and advertising results.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Social Media Engagement: Sharing the listing on social platforms and noting interactions.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Price Adjustments: Discussing and suggesting price changes based on market feedback.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Vendor Recommendations: Suggesting trusted vendors for repairs, staging, or other needs.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Legal Requirements: Guiding the seller on disclosures or any mandatory legal requirements.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Community Engagement: Involvement in local events or networks to promote the listing.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Market Shifts: Educating the seller on any changes in the market environment.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Regular Updates: Providing the seller with updates on showings, feedback, and market changes.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Negotiating Offers: Representing the seller's best interests during negotiations.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Sale Agreement: Finalizing the terms and conditions of the sale.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Inspection &amp; Appraisal: Navigating potential challenges and addressing issues.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Closing Process: Ensuring all paperwork and processes are completed efficiently.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Final Walk-through: Ensuring the home is in agreed-upon condition before the sale.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Closing Day: Handing over the keys and celebrating the sale. </a:t>
            </a:r>
          </a:p>
          <a:p>
            <a:pPr lvl="1" marL="300991" indent="-171450">
              <a:lnSpc>
                <a:spcPts val="1600"/>
              </a:lnSpc>
              <a:spcBef>
                <a:spcPts val="2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Post-Sale Check-in: Touching base after the sale to ensure satisfaction. </a:t>
            </a:r>
          </a:p>
        </p:txBody>
      </p:sp>
      <p:sp>
        <p:nvSpPr>
          <p:cNvPr id="96" name="As a seller’s agent, my fiduciary responsibility is to the home seller.…"/>
          <p:cNvSpPr txBox="1"/>
          <p:nvPr/>
        </p:nvSpPr>
        <p:spPr>
          <a:xfrm>
            <a:off x="498738" y="9273482"/>
            <a:ext cx="6774923" cy="300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16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© Darryl Davis Seminars • DarrylSpeaks.com • 631.929.5555  </a:t>
            </a:r>
          </a:p>
        </p:txBody>
      </p:sp>
      <p:pic>
        <p:nvPicPr>
          <p:cNvPr id="97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990" y="16605"/>
            <a:ext cx="1846199" cy="67544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Agent Anchor Moments"/>
          <p:cNvSpPr txBox="1"/>
          <p:nvPr/>
        </p:nvSpPr>
        <p:spPr>
          <a:xfrm>
            <a:off x="498533" y="712213"/>
            <a:ext cx="3302832" cy="493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3300"/>
              </a:lnSpc>
              <a:defRPr sz="23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Agent Anchor Moments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5.png" descr="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472"/>
            <a:ext cx="7772404" cy="10057456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2"/>
          <p:cNvSpPr txBox="1"/>
          <p:nvPr/>
        </p:nvSpPr>
        <p:spPr>
          <a:xfrm>
            <a:off x="777236" y="2327166"/>
            <a:ext cx="6217927" cy="6204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Buyer Consultation: Understanding the buyer's needs, preferences, and budget.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Pre-Approval Guidance: Assisting the buyer in understanding the importance of mortgage pre-approval.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Property Search: Curating a list of properties that match the buyer's criteria.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Neighborhood Tours: Introducing the buyer to potential neighborhoods of interest.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School and Community Info: Sharing information about local schools, amenities, and community events.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Property History: Providing the buyer with information about the history of the property.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New Listings Alert: Notifying the buyer of new properties on the market.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Financing Options: Providing insights on different mortgage types and suggesting trusted lenders.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Property Showings: Touring homes and getting buyer feedback.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Offer Strategy: Crafting a compelling offer based on the competition and market demand.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Backup Offers: Discussing the possibility and strategy behind making a backup offer.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Negotiating: Working on the buyer's behalf to get the best possible terms.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Offer Acceptance: Celebrating when an offer is accepted.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Inspection &amp; Appraisal: Helping the buyer understand the process and potential issues.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Closing Process: Guiding the buyer through the paperwork and procedures.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Final Walk-through: Checking the property to ensure it meets the agreed-upon conditions.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Closing Day: Handing over the keys to the buyer's new home.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Move-in Assistance: Offering guidance on moving services, local facilities, and initial setup.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Utilities and Local Services: Informing the buyer about utility providers, local services, and other essentials. </a:t>
            </a:r>
          </a:p>
          <a:p>
            <a:pPr lvl="1" marL="300991" indent="-171450">
              <a:lnSpc>
                <a:spcPts val="1600"/>
              </a:lnSpc>
              <a:spcBef>
                <a:spcPts val="3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Post-Purchase Check-in: Ensuring the buyer is satisfied and settled in. </a:t>
            </a:r>
          </a:p>
        </p:txBody>
      </p:sp>
      <p:sp>
        <p:nvSpPr>
          <p:cNvPr id="102" name="When Working with a Buyer:"/>
          <p:cNvSpPr txBox="1"/>
          <p:nvPr/>
        </p:nvSpPr>
        <p:spPr>
          <a:xfrm>
            <a:off x="758283" y="1705343"/>
            <a:ext cx="3262455" cy="337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1900"/>
              </a:lnSpc>
              <a:defRPr b="1" u="sng">
                <a:solidFill>
                  <a:srgbClr val="243F7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When Working with a Buyer: </a:t>
            </a:r>
          </a:p>
        </p:txBody>
      </p:sp>
      <p:pic>
        <p:nvPicPr>
          <p:cNvPr id="103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990" y="16605"/>
            <a:ext cx="1846199" cy="675441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Agent Anchor Moments"/>
          <p:cNvSpPr txBox="1"/>
          <p:nvPr/>
        </p:nvSpPr>
        <p:spPr>
          <a:xfrm>
            <a:off x="498533" y="712213"/>
            <a:ext cx="3302832" cy="493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3300"/>
              </a:lnSpc>
              <a:defRPr sz="23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Agent Anchor Moments  </a:t>
            </a:r>
          </a:p>
        </p:txBody>
      </p:sp>
      <p:sp>
        <p:nvSpPr>
          <p:cNvPr id="105" name="As a seller’s agent, my fiduciary responsibility is to the home seller.…"/>
          <p:cNvSpPr txBox="1"/>
          <p:nvPr/>
        </p:nvSpPr>
        <p:spPr>
          <a:xfrm>
            <a:off x="498738" y="9273482"/>
            <a:ext cx="6774923" cy="300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16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© Darryl Davis Seminars • DarrylSpeaks.com • 631.929.5555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6.png" descr="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472"/>
            <a:ext cx="7772404" cy="10057456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Box 2"/>
          <p:cNvSpPr txBox="1"/>
          <p:nvPr/>
        </p:nvSpPr>
        <p:spPr>
          <a:xfrm>
            <a:off x="777238" y="2625039"/>
            <a:ext cx="6217924" cy="4871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Communication: Every phone call, email, text, or other form of communication.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Problem Solving: Addressing any unexpected challenges or issues.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Recommendations: Providing advice on other professionals, like home inspectors, attorneys, or contractors.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Market Education: Informing the client about the current market conditions.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Trust Building: Demonstrating integrity, honesty, and expertise in every interaction.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Emotional Support: Recognizing the emotional aspects of buying/selling and providing support.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Referrals: Asking for or providing references from past clients.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Celebratory Moments: Recognizing milestones, like a first home purchase or a profitable sale, and the anniversaries of these events. 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Post-Transaction Assistance: Offering help with post-closing tasks like address changes, utility transfers, etc.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Seasonal Check-ins: Reaching out during holidays or special occasions to maintain a relationship.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Seminars/Workshops: Inviting or informing clients about relevant real estate seminars or workshops.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Newsletter Updates: Sending market updates, real estate news, or home maintenance tips. </a:t>
            </a:r>
          </a:p>
          <a:p>
            <a:pPr lvl="1" marL="300991" indent="-171450">
              <a:lnSpc>
                <a:spcPts val="1600"/>
              </a:lnSpc>
              <a:spcBef>
                <a:spcPts val="400"/>
              </a:spcBef>
              <a:buSzPct val="100000"/>
              <a:buFont typeface="Helvetica"/>
              <a:buChar char="❑"/>
              <a:defRPr sz="1200">
                <a:latin typeface="Canva Sans"/>
                <a:ea typeface="Canva Sans"/>
                <a:cs typeface="Canva Sans"/>
                <a:sym typeface="Canva Sans"/>
              </a:defRPr>
            </a:pPr>
            <a:r>
              <a:t>Asking for Reviews: Encouraging satisfied clients to leave reviews on platforms or the realtor's website. </a:t>
            </a:r>
          </a:p>
        </p:txBody>
      </p:sp>
      <p:pic>
        <p:nvPicPr>
          <p:cNvPr id="109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990" y="16605"/>
            <a:ext cx="1846199" cy="67544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Both for Buyers and Sellers:"/>
          <p:cNvSpPr txBox="1"/>
          <p:nvPr/>
        </p:nvSpPr>
        <p:spPr>
          <a:xfrm>
            <a:off x="824826" y="2015351"/>
            <a:ext cx="3190907" cy="337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1900"/>
              </a:lnSpc>
              <a:defRPr b="1" u="sng">
                <a:solidFill>
                  <a:srgbClr val="243F7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Both for Buyers and Sellers:</a:t>
            </a:r>
          </a:p>
        </p:txBody>
      </p:sp>
      <p:sp>
        <p:nvSpPr>
          <p:cNvPr id="111" name="Agent Anchor Moments"/>
          <p:cNvSpPr txBox="1"/>
          <p:nvPr/>
        </p:nvSpPr>
        <p:spPr>
          <a:xfrm>
            <a:off x="498533" y="712213"/>
            <a:ext cx="3302832" cy="493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3300"/>
              </a:lnSpc>
              <a:defRPr sz="23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Agent Anchor Moments  </a:t>
            </a:r>
          </a:p>
        </p:txBody>
      </p:sp>
      <p:sp>
        <p:nvSpPr>
          <p:cNvPr id="112" name="As a seller’s agent, my fiduciary responsibility is to the home seller.…"/>
          <p:cNvSpPr txBox="1"/>
          <p:nvPr/>
        </p:nvSpPr>
        <p:spPr>
          <a:xfrm>
            <a:off x="498738" y="9273482"/>
            <a:ext cx="6774923" cy="300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16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© Darryl Davis Seminars • DarrylSpeaks.com • 631.929.5555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