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8953500" cy="75057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 3"/>
          <p:cNvSpPr/>
          <p:nvPr/>
        </p:nvSpPr>
        <p:spPr>
          <a:xfrm>
            <a:off x="-1" y="-1"/>
            <a:ext cx="8953501" cy="7505701"/>
          </a:xfrm>
          <a:prstGeom prst="rect">
            <a:avLst/>
          </a:prstGeom>
          <a:solidFill>
            <a:srgbClr val="CDF1FD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5" name="Freeform 6"/>
          <p:cNvSpPr/>
          <p:nvPr/>
        </p:nvSpPr>
        <p:spPr>
          <a:xfrm>
            <a:off x="1243592" y="1615097"/>
            <a:ext cx="6466315" cy="62403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10" y="0"/>
                </a:moveTo>
                <a:lnTo>
                  <a:pt x="21190" y="0"/>
                </a:lnTo>
                <a:cubicBezTo>
                  <a:pt x="21299" y="0"/>
                  <a:pt x="21403" y="45"/>
                  <a:pt x="21480" y="124"/>
                </a:cubicBezTo>
                <a:cubicBezTo>
                  <a:pt x="21557" y="204"/>
                  <a:pt x="21600" y="312"/>
                  <a:pt x="21600" y="425"/>
                </a:cubicBezTo>
                <a:lnTo>
                  <a:pt x="21600" y="21175"/>
                </a:lnTo>
                <a:cubicBezTo>
                  <a:pt x="21600" y="21410"/>
                  <a:pt x="21416" y="21600"/>
                  <a:pt x="21190" y="21600"/>
                </a:cubicBezTo>
                <a:lnTo>
                  <a:pt x="410" y="21600"/>
                </a:lnTo>
                <a:cubicBezTo>
                  <a:pt x="184" y="21600"/>
                  <a:pt x="0" y="21410"/>
                  <a:pt x="0" y="21175"/>
                </a:cubicBezTo>
                <a:lnTo>
                  <a:pt x="0" y="425"/>
                </a:lnTo>
                <a:cubicBezTo>
                  <a:pt x="0" y="190"/>
                  <a:pt x="184" y="0"/>
                  <a:pt x="410" y="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6" name="Freeform 9"/>
          <p:cNvSpPr/>
          <p:nvPr/>
        </p:nvSpPr>
        <p:spPr>
          <a:xfrm>
            <a:off x="-1" y="6907637"/>
            <a:ext cx="8953501" cy="598064"/>
          </a:xfrm>
          <a:prstGeom prst="rect">
            <a:avLst/>
          </a:prstGeom>
          <a:solidFill>
            <a:srgbClr val="0047AD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7" name="Freeform 11"/>
          <p:cNvSpPr/>
          <p:nvPr/>
        </p:nvSpPr>
        <p:spPr>
          <a:xfrm rot="7006164">
            <a:off x="-2045865" y="-1655369"/>
            <a:ext cx="3465622" cy="344671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8" name="Freeform 12"/>
          <p:cNvSpPr/>
          <p:nvPr/>
        </p:nvSpPr>
        <p:spPr>
          <a:xfrm rot="16775847">
            <a:off x="7444127" y="-750571"/>
            <a:ext cx="3018747" cy="300228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9" name="Freeform 13"/>
          <p:cNvSpPr/>
          <p:nvPr/>
        </p:nvSpPr>
        <p:spPr>
          <a:xfrm>
            <a:off x="6841103" y="5708213"/>
            <a:ext cx="2003807" cy="12985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0" name="Freeform 14"/>
          <p:cNvSpPr/>
          <p:nvPr/>
        </p:nvSpPr>
        <p:spPr>
          <a:xfrm>
            <a:off x="-1" y="6442719"/>
            <a:ext cx="1270778" cy="464919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1" name="Freeform 15"/>
          <p:cNvSpPr/>
          <p:nvPr/>
        </p:nvSpPr>
        <p:spPr>
          <a:xfrm>
            <a:off x="242874" y="1821614"/>
            <a:ext cx="1628005" cy="1702488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2" name="TextBox 16"/>
          <p:cNvSpPr txBox="1"/>
          <p:nvPr/>
        </p:nvSpPr>
        <p:spPr>
          <a:xfrm>
            <a:off x="2611841" y="585004"/>
            <a:ext cx="4004103" cy="543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4000"/>
              </a:lnSpc>
              <a:defRPr b="1" spc="380" sz="4700">
                <a:solidFill>
                  <a:srgbClr val="1B4CA0"/>
                </a:solidFill>
                <a:latin typeface="Poppins Ultra-Bold"/>
                <a:ea typeface="Poppins Ultra-Bold"/>
                <a:cs typeface="Poppins Ultra-Bold"/>
                <a:sym typeface="Poppins Ultra-Bold"/>
              </a:defRPr>
            </a:lvl1pPr>
          </a:lstStyle>
          <a:p>
            <a:pPr/>
            <a:r>
              <a:t>ESSENTIAL</a:t>
            </a:r>
          </a:p>
        </p:txBody>
      </p:sp>
      <p:sp>
        <p:nvSpPr>
          <p:cNvPr id="103" name="TextBox 17"/>
          <p:cNvSpPr txBox="1"/>
          <p:nvPr/>
        </p:nvSpPr>
        <p:spPr>
          <a:xfrm>
            <a:off x="2621414" y="124552"/>
            <a:ext cx="3710672" cy="373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2800"/>
              </a:lnSpc>
              <a:defRPr sz="2000">
                <a:solidFill>
                  <a:srgbClr val="1B4CA0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</a:lstStyle>
          <a:p>
            <a:pPr/>
            <a:r>
              <a:t>Why Real Estate Agents Are</a:t>
            </a:r>
          </a:p>
        </p:txBody>
      </p:sp>
      <p:sp>
        <p:nvSpPr>
          <p:cNvPr id="104" name="TextBox 18"/>
          <p:cNvSpPr txBox="1"/>
          <p:nvPr/>
        </p:nvSpPr>
        <p:spPr>
          <a:xfrm>
            <a:off x="870019" y="1162292"/>
            <a:ext cx="7213460" cy="373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2800"/>
              </a:lnSpc>
              <a:defRPr sz="2000">
                <a:solidFill>
                  <a:srgbClr val="1B4CA0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pPr>
            <a:r>
              <a:t>for a </a:t>
            </a:r>
            <a:r>
              <a:rPr>
                <a:latin typeface="Poppins Semi-Bold Italics"/>
                <a:ea typeface="Poppins Semi-Bold Italics"/>
                <a:cs typeface="Poppins Semi-Bold Italics"/>
                <a:sym typeface="Poppins Semi-Bold Italics"/>
              </a:rPr>
              <a:t>Trouble-Free</a:t>
            </a:r>
            <a:r>
              <a:t> Real Estate Transaction </a:t>
            </a:r>
          </a:p>
        </p:txBody>
      </p:sp>
      <p:grpSp>
        <p:nvGrpSpPr>
          <p:cNvPr id="107" name="Group 19"/>
          <p:cNvGrpSpPr/>
          <p:nvPr/>
        </p:nvGrpSpPr>
        <p:grpSpPr>
          <a:xfrm>
            <a:off x="2006064" y="1778751"/>
            <a:ext cx="5364620" cy="478022"/>
            <a:chOff x="0" y="0"/>
            <a:chExt cx="5364618" cy="478021"/>
          </a:xfrm>
        </p:grpSpPr>
        <p:sp>
          <p:nvSpPr>
            <p:cNvPr id="105" name="TextBox 20"/>
            <p:cNvSpPr txBox="1"/>
            <p:nvPr/>
          </p:nvSpPr>
          <p:spPr>
            <a:xfrm>
              <a:off x="323867" y="62076"/>
              <a:ext cx="5040752" cy="3778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lnSpc>
                  <a:spcPts val="1400"/>
                </a:lnSpc>
                <a:defRPr b="1" sz="1300">
                  <a:solidFill>
                    <a:srgbClr val="1B4CA0"/>
                  </a:solidFill>
                  <a:latin typeface="Poppins Bold"/>
                  <a:ea typeface="Poppins Bold"/>
                  <a:cs typeface="Poppins Bold"/>
                  <a:sym typeface="Poppins Bold"/>
                </a:defRPr>
              </a:lvl1pPr>
            </a:lstStyle>
            <a:p>
              <a:pPr/>
              <a:r>
                <a:t>A real estate agent is a versatile support system through the whole transaction</a:t>
              </a:r>
            </a:p>
          </p:txBody>
        </p:sp>
        <p:sp>
          <p:nvSpPr>
            <p:cNvPr id="106" name="TextBox 21"/>
            <p:cNvSpPr txBox="1"/>
            <p:nvPr/>
          </p:nvSpPr>
          <p:spPr>
            <a:xfrm>
              <a:off x="0" y="0"/>
              <a:ext cx="140165" cy="4780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>
                <a:lnSpc>
                  <a:spcPts val="3900"/>
                </a:lnSpc>
                <a:defRPr sz="2800">
                  <a:solidFill>
                    <a:srgbClr val="FAD02C"/>
                  </a:solidFill>
                  <a:latin typeface="Versailles"/>
                  <a:ea typeface="Versailles"/>
                  <a:cs typeface="Versailles"/>
                  <a:sym typeface="Versailles"/>
                </a:defRPr>
              </a:lvl1pPr>
            </a:lstStyle>
            <a:p>
              <a:pPr/>
              <a:r>
                <a:t>1</a:t>
              </a:r>
            </a:p>
          </p:txBody>
        </p:sp>
      </p:grpSp>
      <p:grpSp>
        <p:nvGrpSpPr>
          <p:cNvPr id="110" name="Group 22"/>
          <p:cNvGrpSpPr/>
          <p:nvPr/>
        </p:nvGrpSpPr>
        <p:grpSpPr>
          <a:xfrm>
            <a:off x="2006064" y="2342798"/>
            <a:ext cx="5364620" cy="478022"/>
            <a:chOff x="0" y="0"/>
            <a:chExt cx="5364618" cy="478021"/>
          </a:xfrm>
        </p:grpSpPr>
        <p:sp>
          <p:nvSpPr>
            <p:cNvPr id="108" name="TextBox 23"/>
            <p:cNvSpPr txBox="1"/>
            <p:nvPr/>
          </p:nvSpPr>
          <p:spPr>
            <a:xfrm>
              <a:off x="323867" y="62076"/>
              <a:ext cx="5040752" cy="3778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lnSpc>
                  <a:spcPts val="1400"/>
                </a:lnSpc>
                <a:defRPr b="1" sz="1300">
                  <a:solidFill>
                    <a:srgbClr val="1B4CA0"/>
                  </a:solidFill>
                  <a:latin typeface="Poppins Bold"/>
                  <a:ea typeface="Poppins Bold"/>
                  <a:cs typeface="Poppins Bold"/>
                  <a:sym typeface="Poppins Bold"/>
                </a:defRPr>
              </a:lvl1pPr>
            </a:lstStyle>
            <a:p>
              <a:pPr/>
              <a:r>
                <a:t>A real estate agent can act as a “translator” for all the complicated terminology and legalese</a:t>
              </a:r>
            </a:p>
          </p:txBody>
        </p:sp>
        <p:sp>
          <p:nvSpPr>
            <p:cNvPr id="109" name="TextBox 24"/>
            <p:cNvSpPr txBox="1"/>
            <p:nvPr/>
          </p:nvSpPr>
          <p:spPr>
            <a:xfrm>
              <a:off x="0" y="0"/>
              <a:ext cx="140165" cy="4780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>
                <a:lnSpc>
                  <a:spcPts val="3900"/>
                </a:lnSpc>
                <a:defRPr sz="2800">
                  <a:solidFill>
                    <a:srgbClr val="FAD02C"/>
                  </a:solidFill>
                  <a:latin typeface="Versailles"/>
                  <a:ea typeface="Versailles"/>
                  <a:cs typeface="Versailles"/>
                  <a:sym typeface="Versailles"/>
                </a:defRPr>
              </a:lvl1pPr>
            </a:lstStyle>
            <a:p>
              <a:pPr/>
              <a:r>
                <a:t>2</a:t>
              </a:r>
            </a:p>
          </p:txBody>
        </p:sp>
      </p:grpSp>
      <p:grpSp>
        <p:nvGrpSpPr>
          <p:cNvPr id="113" name="Group 25"/>
          <p:cNvGrpSpPr/>
          <p:nvPr/>
        </p:nvGrpSpPr>
        <p:grpSpPr>
          <a:xfrm>
            <a:off x="2006064" y="2906844"/>
            <a:ext cx="5364620" cy="478022"/>
            <a:chOff x="0" y="0"/>
            <a:chExt cx="5364618" cy="478021"/>
          </a:xfrm>
        </p:grpSpPr>
        <p:sp>
          <p:nvSpPr>
            <p:cNvPr id="111" name="TextBox 26"/>
            <p:cNvSpPr txBox="1"/>
            <p:nvPr/>
          </p:nvSpPr>
          <p:spPr>
            <a:xfrm>
              <a:off x="323867" y="62076"/>
              <a:ext cx="5040752" cy="3778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lnSpc>
                  <a:spcPts val="1400"/>
                </a:lnSpc>
                <a:defRPr b="1" sz="1300">
                  <a:solidFill>
                    <a:srgbClr val="1B4CA0"/>
                  </a:solidFill>
                  <a:latin typeface="Poppins Bold"/>
                  <a:ea typeface="Poppins Bold"/>
                  <a:cs typeface="Poppins Bold"/>
                  <a:sym typeface="Poppins Bold"/>
                </a:defRPr>
              </a:lvl1pPr>
            </a:lstStyle>
            <a:p>
              <a:pPr/>
              <a:r>
                <a:t>A real estate agent has access to information that homeowners don’t </a:t>
              </a:r>
            </a:p>
          </p:txBody>
        </p:sp>
        <p:sp>
          <p:nvSpPr>
            <p:cNvPr id="112" name="TextBox 27"/>
            <p:cNvSpPr txBox="1"/>
            <p:nvPr/>
          </p:nvSpPr>
          <p:spPr>
            <a:xfrm>
              <a:off x="0" y="0"/>
              <a:ext cx="140165" cy="4780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>
                <a:lnSpc>
                  <a:spcPts val="3900"/>
                </a:lnSpc>
                <a:defRPr sz="2800">
                  <a:solidFill>
                    <a:srgbClr val="FAD02C"/>
                  </a:solidFill>
                  <a:latin typeface="Versailles"/>
                  <a:ea typeface="Versailles"/>
                  <a:cs typeface="Versailles"/>
                  <a:sym typeface="Versailles"/>
                </a:defRPr>
              </a:lvl1pPr>
            </a:lstStyle>
            <a:p>
              <a:pPr/>
              <a:r>
                <a:t>3</a:t>
              </a:r>
            </a:p>
          </p:txBody>
        </p:sp>
      </p:grpSp>
      <p:grpSp>
        <p:nvGrpSpPr>
          <p:cNvPr id="116" name="Group 28"/>
          <p:cNvGrpSpPr/>
          <p:nvPr/>
        </p:nvGrpSpPr>
        <p:grpSpPr>
          <a:xfrm>
            <a:off x="2006064" y="3470890"/>
            <a:ext cx="5364620" cy="478022"/>
            <a:chOff x="0" y="0"/>
            <a:chExt cx="5364618" cy="478021"/>
          </a:xfrm>
        </p:grpSpPr>
        <p:sp>
          <p:nvSpPr>
            <p:cNvPr id="114" name="TextBox 29"/>
            <p:cNvSpPr txBox="1"/>
            <p:nvPr/>
          </p:nvSpPr>
          <p:spPr>
            <a:xfrm>
              <a:off x="323867" y="152563"/>
              <a:ext cx="5040752" cy="2000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lnSpc>
                  <a:spcPts val="1400"/>
                </a:lnSpc>
                <a:defRPr b="1" sz="1300">
                  <a:solidFill>
                    <a:srgbClr val="1B4CA0"/>
                  </a:solidFill>
                  <a:latin typeface="Poppins Bold"/>
                  <a:ea typeface="Poppins Bold"/>
                  <a:cs typeface="Poppins Bold"/>
                  <a:sym typeface="Poppins Bold"/>
                </a:defRPr>
              </a:lvl1pPr>
            </a:lstStyle>
            <a:p>
              <a:pPr/>
              <a:r>
                <a:t>A real estate agent can offer personalized services </a:t>
              </a:r>
            </a:p>
          </p:txBody>
        </p:sp>
        <p:sp>
          <p:nvSpPr>
            <p:cNvPr id="115" name="TextBox 30"/>
            <p:cNvSpPr txBox="1"/>
            <p:nvPr/>
          </p:nvSpPr>
          <p:spPr>
            <a:xfrm>
              <a:off x="0" y="0"/>
              <a:ext cx="140165" cy="4780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>
                <a:lnSpc>
                  <a:spcPts val="3900"/>
                </a:lnSpc>
                <a:defRPr sz="2800">
                  <a:solidFill>
                    <a:srgbClr val="FAD02C"/>
                  </a:solidFill>
                  <a:latin typeface="Versailles"/>
                  <a:ea typeface="Versailles"/>
                  <a:cs typeface="Versailles"/>
                  <a:sym typeface="Versailles"/>
                </a:defRPr>
              </a:lvl1pPr>
            </a:lstStyle>
            <a:p>
              <a:pPr/>
              <a:r>
                <a:t>4</a:t>
              </a:r>
            </a:p>
          </p:txBody>
        </p:sp>
      </p:grpSp>
      <p:grpSp>
        <p:nvGrpSpPr>
          <p:cNvPr id="119" name="Group 31"/>
          <p:cNvGrpSpPr/>
          <p:nvPr/>
        </p:nvGrpSpPr>
        <p:grpSpPr>
          <a:xfrm>
            <a:off x="2006064" y="4034936"/>
            <a:ext cx="5413144" cy="478022"/>
            <a:chOff x="0" y="0"/>
            <a:chExt cx="5413142" cy="478021"/>
          </a:xfrm>
        </p:grpSpPr>
        <p:sp>
          <p:nvSpPr>
            <p:cNvPr id="117" name="TextBox 32"/>
            <p:cNvSpPr txBox="1"/>
            <p:nvPr/>
          </p:nvSpPr>
          <p:spPr>
            <a:xfrm>
              <a:off x="372391" y="152563"/>
              <a:ext cx="5040752" cy="2000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lnSpc>
                  <a:spcPts val="1400"/>
                </a:lnSpc>
                <a:defRPr b="1" sz="1300">
                  <a:solidFill>
                    <a:srgbClr val="1B4CA0"/>
                  </a:solidFill>
                  <a:latin typeface="Poppins Bold"/>
                  <a:ea typeface="Poppins Bold"/>
                  <a:cs typeface="Poppins Bold"/>
                  <a:sym typeface="Poppins Bold"/>
                </a:defRPr>
              </a:lvl1pPr>
            </a:lstStyle>
            <a:p>
              <a:pPr/>
              <a:r>
                <a:t>A real estate agent is your personal home hunter</a:t>
              </a:r>
            </a:p>
          </p:txBody>
        </p:sp>
        <p:sp>
          <p:nvSpPr>
            <p:cNvPr id="118" name="TextBox 33"/>
            <p:cNvSpPr txBox="1"/>
            <p:nvPr/>
          </p:nvSpPr>
          <p:spPr>
            <a:xfrm>
              <a:off x="0" y="0"/>
              <a:ext cx="237212" cy="4780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>
                <a:lnSpc>
                  <a:spcPts val="3900"/>
                </a:lnSpc>
                <a:defRPr sz="2800">
                  <a:solidFill>
                    <a:srgbClr val="FAD02C"/>
                  </a:solidFill>
                  <a:latin typeface="Versailles"/>
                  <a:ea typeface="Versailles"/>
                  <a:cs typeface="Versailles"/>
                  <a:sym typeface="Versailles"/>
                </a:defRPr>
              </a:lvl1pPr>
            </a:lstStyle>
            <a:p>
              <a:pPr/>
              <a:r>
                <a:t>5</a:t>
              </a:r>
            </a:p>
          </p:txBody>
        </p:sp>
      </p:grpSp>
      <p:grpSp>
        <p:nvGrpSpPr>
          <p:cNvPr id="122" name="Group 34"/>
          <p:cNvGrpSpPr/>
          <p:nvPr/>
        </p:nvGrpSpPr>
        <p:grpSpPr>
          <a:xfrm>
            <a:off x="2006064" y="4598983"/>
            <a:ext cx="5416859" cy="478022"/>
            <a:chOff x="0" y="0"/>
            <a:chExt cx="5416857" cy="478021"/>
          </a:xfrm>
        </p:grpSpPr>
        <p:sp>
          <p:nvSpPr>
            <p:cNvPr id="120" name="TextBox 35"/>
            <p:cNvSpPr txBox="1"/>
            <p:nvPr/>
          </p:nvSpPr>
          <p:spPr>
            <a:xfrm>
              <a:off x="376106" y="62076"/>
              <a:ext cx="5040752" cy="3778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lnSpc>
                  <a:spcPts val="1400"/>
                </a:lnSpc>
                <a:defRPr b="1" sz="1300">
                  <a:solidFill>
                    <a:srgbClr val="1B4CA0"/>
                  </a:solidFill>
                  <a:latin typeface="Poppins Bold"/>
                  <a:ea typeface="Poppins Bold"/>
                  <a:cs typeface="Poppins Bold"/>
                  <a:sym typeface="Poppins Bold"/>
                </a:defRPr>
              </a:lvl1pPr>
            </a:lstStyle>
            <a:p>
              <a:pPr/>
              <a:r>
                <a:t>A real estate agent is your trusted advisor with important insights into the market </a:t>
              </a:r>
            </a:p>
          </p:txBody>
        </p:sp>
        <p:sp>
          <p:nvSpPr>
            <p:cNvPr id="121" name="TextBox 36"/>
            <p:cNvSpPr txBox="1"/>
            <p:nvPr/>
          </p:nvSpPr>
          <p:spPr>
            <a:xfrm>
              <a:off x="0" y="0"/>
              <a:ext cx="244642" cy="4780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>
                <a:lnSpc>
                  <a:spcPts val="3900"/>
                </a:lnSpc>
                <a:defRPr sz="2800">
                  <a:solidFill>
                    <a:srgbClr val="FAD02C"/>
                  </a:solidFill>
                  <a:latin typeface="Versailles"/>
                  <a:ea typeface="Versailles"/>
                  <a:cs typeface="Versailles"/>
                  <a:sym typeface="Versailles"/>
                </a:defRPr>
              </a:lvl1pPr>
            </a:lstStyle>
            <a:p>
              <a:pPr/>
              <a:r>
                <a:t>6</a:t>
              </a:r>
            </a:p>
          </p:txBody>
        </p:sp>
      </p:grpSp>
      <p:grpSp>
        <p:nvGrpSpPr>
          <p:cNvPr id="125" name="Group 37"/>
          <p:cNvGrpSpPr/>
          <p:nvPr/>
        </p:nvGrpSpPr>
        <p:grpSpPr>
          <a:xfrm>
            <a:off x="2006064" y="5163029"/>
            <a:ext cx="5346975" cy="478022"/>
            <a:chOff x="0" y="0"/>
            <a:chExt cx="5346973" cy="478021"/>
          </a:xfrm>
        </p:grpSpPr>
        <p:sp>
          <p:nvSpPr>
            <p:cNvPr id="123" name="TextBox 38"/>
            <p:cNvSpPr txBox="1"/>
            <p:nvPr/>
          </p:nvSpPr>
          <p:spPr>
            <a:xfrm>
              <a:off x="306222" y="166524"/>
              <a:ext cx="5040752" cy="2000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lnSpc>
                  <a:spcPts val="1400"/>
                </a:lnSpc>
                <a:defRPr b="1" sz="1300">
                  <a:solidFill>
                    <a:srgbClr val="1B4CA0"/>
                  </a:solidFill>
                  <a:latin typeface="Poppins Bold"/>
                  <a:ea typeface="Poppins Bold"/>
                  <a:cs typeface="Poppins Bold"/>
                  <a:sym typeface="Poppins Bold"/>
                </a:defRPr>
              </a:lvl1pPr>
            </a:lstStyle>
            <a:p>
              <a:pPr/>
              <a:r>
                <a:t>A real estate agent can negotiate like a champion </a:t>
              </a:r>
            </a:p>
          </p:txBody>
        </p:sp>
        <p:sp>
          <p:nvSpPr>
            <p:cNvPr id="124" name="TextBox 39"/>
            <p:cNvSpPr txBox="1"/>
            <p:nvPr/>
          </p:nvSpPr>
          <p:spPr>
            <a:xfrm>
              <a:off x="0" y="0"/>
              <a:ext cx="209352" cy="4780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>
                <a:lnSpc>
                  <a:spcPts val="3900"/>
                </a:lnSpc>
                <a:defRPr sz="2800">
                  <a:solidFill>
                    <a:srgbClr val="FAD02C"/>
                  </a:solidFill>
                  <a:latin typeface="Versailles"/>
                  <a:ea typeface="Versailles"/>
                  <a:cs typeface="Versailles"/>
                  <a:sym typeface="Versailles"/>
                </a:defRPr>
              </a:lvl1pPr>
            </a:lstStyle>
            <a:p>
              <a:pPr/>
              <a:r>
                <a:t>7</a:t>
              </a:r>
            </a:p>
          </p:txBody>
        </p:sp>
      </p:grpSp>
      <p:grpSp>
        <p:nvGrpSpPr>
          <p:cNvPr id="128" name="Group 40"/>
          <p:cNvGrpSpPr/>
          <p:nvPr/>
        </p:nvGrpSpPr>
        <p:grpSpPr>
          <a:xfrm>
            <a:off x="2006065" y="5727075"/>
            <a:ext cx="5373707" cy="478022"/>
            <a:chOff x="0" y="0"/>
            <a:chExt cx="5373706" cy="478021"/>
          </a:xfrm>
        </p:grpSpPr>
        <p:sp>
          <p:nvSpPr>
            <p:cNvPr id="126" name="TextBox 41"/>
            <p:cNvSpPr txBox="1"/>
            <p:nvPr/>
          </p:nvSpPr>
          <p:spPr>
            <a:xfrm>
              <a:off x="332954" y="70947"/>
              <a:ext cx="5040753" cy="3778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lnSpc>
                  <a:spcPts val="1400"/>
                </a:lnSpc>
                <a:defRPr b="1" sz="1300">
                  <a:solidFill>
                    <a:srgbClr val="1B4CA0"/>
                  </a:solidFill>
                  <a:latin typeface="Poppins Bold"/>
                  <a:ea typeface="Poppins Bold"/>
                  <a:cs typeface="Poppins Bold"/>
                  <a:sym typeface="Poppins Bold"/>
                </a:defRPr>
              </a:lvl1pPr>
            </a:lstStyle>
            <a:p>
              <a:pPr/>
              <a:r>
                <a:t>A real estate agent offers Educated Experience and expertise</a:t>
              </a:r>
            </a:p>
          </p:txBody>
        </p:sp>
        <p:sp>
          <p:nvSpPr>
            <p:cNvPr id="127" name="TextBox 42"/>
            <p:cNvSpPr txBox="1"/>
            <p:nvPr/>
          </p:nvSpPr>
          <p:spPr>
            <a:xfrm>
              <a:off x="0" y="0"/>
              <a:ext cx="227528" cy="4780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>
                <a:lnSpc>
                  <a:spcPts val="3900"/>
                </a:lnSpc>
                <a:defRPr sz="2800">
                  <a:solidFill>
                    <a:srgbClr val="FAD02C"/>
                  </a:solidFill>
                  <a:latin typeface="Versailles"/>
                  <a:ea typeface="Versailles"/>
                  <a:cs typeface="Versailles"/>
                  <a:sym typeface="Versailles"/>
                </a:defRPr>
              </a:lvl1pPr>
            </a:lstStyle>
            <a:p>
              <a:pPr/>
              <a:r>
                <a:t>8</a:t>
              </a:r>
            </a:p>
          </p:txBody>
        </p:sp>
      </p:grpSp>
      <p:grpSp>
        <p:nvGrpSpPr>
          <p:cNvPr id="131" name="Group 43"/>
          <p:cNvGrpSpPr/>
          <p:nvPr/>
        </p:nvGrpSpPr>
        <p:grpSpPr>
          <a:xfrm>
            <a:off x="2006064" y="6291121"/>
            <a:ext cx="5355532" cy="478022"/>
            <a:chOff x="0" y="0"/>
            <a:chExt cx="5355530" cy="478021"/>
          </a:xfrm>
        </p:grpSpPr>
        <p:sp>
          <p:nvSpPr>
            <p:cNvPr id="129" name="TextBox 44"/>
            <p:cNvSpPr txBox="1"/>
            <p:nvPr/>
          </p:nvSpPr>
          <p:spPr>
            <a:xfrm>
              <a:off x="314779" y="152563"/>
              <a:ext cx="5040752" cy="2000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lnSpc>
                  <a:spcPts val="1400"/>
                </a:lnSpc>
                <a:defRPr b="1" sz="1300">
                  <a:solidFill>
                    <a:srgbClr val="1B4CA0"/>
                  </a:solidFill>
                  <a:latin typeface="Poppins Bold"/>
                  <a:ea typeface="Poppins Bold"/>
                  <a:cs typeface="Poppins Bold"/>
                  <a:sym typeface="Poppins Bold"/>
                </a:defRPr>
              </a:lvl1pPr>
            </a:lstStyle>
            <a:p>
              <a:pPr/>
              <a:r>
                <a:t>A real estate agent gives you peace of mind </a:t>
              </a:r>
            </a:p>
          </p:txBody>
        </p:sp>
        <p:sp>
          <p:nvSpPr>
            <p:cNvPr id="130" name="TextBox 45"/>
            <p:cNvSpPr txBox="1"/>
            <p:nvPr/>
          </p:nvSpPr>
          <p:spPr>
            <a:xfrm>
              <a:off x="0" y="0"/>
              <a:ext cx="244642" cy="4780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>
                <a:lnSpc>
                  <a:spcPts val="3900"/>
                </a:lnSpc>
                <a:defRPr sz="2800">
                  <a:solidFill>
                    <a:srgbClr val="FAD02C"/>
                  </a:solidFill>
                  <a:latin typeface="Versailles"/>
                  <a:ea typeface="Versailles"/>
                  <a:cs typeface="Versailles"/>
                  <a:sym typeface="Versailles"/>
                </a:defRPr>
              </a:lvl1pPr>
            </a:lstStyle>
            <a:p>
              <a:pPr/>
              <a:r>
                <a:t>9</a:t>
              </a:r>
            </a:p>
          </p:txBody>
        </p:sp>
      </p:grpSp>
      <p:sp>
        <p:nvSpPr>
          <p:cNvPr id="132" name="TextBox 9"/>
          <p:cNvSpPr txBox="1"/>
          <p:nvPr/>
        </p:nvSpPr>
        <p:spPr>
          <a:xfrm>
            <a:off x="590992" y="7065698"/>
            <a:ext cx="7771516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2078181">
              <a:spcBef>
                <a:spcPts val="400"/>
              </a:spcBef>
              <a:defRPr sz="13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Agent Name, </a:t>
            </a:r>
            <a:r>
              <a:rPr i="1"/>
              <a:t>Power Agent</a:t>
            </a:r>
            <a:r>
              <a:rPr baseline="31999" i="1"/>
              <a:t>®</a:t>
            </a:r>
            <a:r>
              <a:rPr i="1"/>
              <a:t> • </a:t>
            </a:r>
            <a:r>
              <a:t>Company Name • Phone Number </a:t>
            </a:r>
            <a:r>
              <a:rPr i="1"/>
              <a:t>•  </a:t>
            </a:r>
            <a:r>
              <a:t>Email Address </a:t>
            </a:r>
            <a:r>
              <a:rPr i="1"/>
              <a:t>• </a:t>
            </a:r>
            <a:r>
              <a:t>Web Address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