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9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7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0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5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1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3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4B858D-AB7F-4CA9-8AA4-657A817B990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F981BA-DD3A-460F-BE34-3742F43C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ebinar Slides August 2, 2023 (1).png" descr="Webinar Slides August 2, 2023 (1).png">
            <a:extLst>
              <a:ext uri="{FF2B5EF4-FFF2-40B4-BE49-F238E27FC236}">
                <a16:creationId xmlns:a16="http://schemas.microsoft.com/office/drawing/2014/main" id="{378ABA11-5B37-C0CA-E13B-8E69179C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476" y="-1"/>
            <a:ext cx="9142376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itle Here if there is one or logo">
            <a:extLst>
              <a:ext uri="{FF2B5EF4-FFF2-40B4-BE49-F238E27FC236}">
                <a16:creationId xmlns:a16="http://schemas.microsoft.com/office/drawing/2014/main" id="{563C755D-D903-F37B-F386-90DF9B424931}"/>
              </a:ext>
            </a:extLst>
          </p:cNvPr>
          <p:cNvSpPr txBox="1"/>
          <p:nvPr/>
        </p:nvSpPr>
        <p:spPr>
          <a:xfrm>
            <a:off x="150395" y="184579"/>
            <a:ext cx="8918311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457200">
              <a:defRPr sz="5000" b="1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16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SAMPLE -You Choose Marketing Plan</a:t>
            </a:r>
            <a:endParaRPr kumimoji="0" sz="3516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13" name="Commission 3">
            <a:extLst>
              <a:ext uri="{FF2B5EF4-FFF2-40B4-BE49-F238E27FC236}">
                <a16:creationId xmlns:a16="http://schemas.microsoft.com/office/drawing/2014/main" id="{1F4968E6-60E7-8AD9-F299-0DF2EEDA117B}"/>
              </a:ext>
            </a:extLst>
          </p:cNvPr>
          <p:cNvSpPr txBox="1"/>
          <p:nvPr/>
        </p:nvSpPr>
        <p:spPr>
          <a:xfrm>
            <a:off x="2181809" y="945258"/>
            <a:ext cx="2243720" cy="91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3%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Only</a:t>
            </a:r>
            <a:endParaRPr kumimoji="0" lang="en-US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14" name="Commission 4">
            <a:extLst>
              <a:ext uri="{FF2B5EF4-FFF2-40B4-BE49-F238E27FC236}">
                <a16:creationId xmlns:a16="http://schemas.microsoft.com/office/drawing/2014/main" id="{EFD538DE-3CD0-1F03-79F8-8D7F2383D675}"/>
              </a:ext>
            </a:extLst>
          </p:cNvPr>
          <p:cNvSpPr txBox="1"/>
          <p:nvPr/>
        </p:nvSpPr>
        <p:spPr>
          <a:xfrm>
            <a:off x="4531179" y="960647"/>
            <a:ext cx="2243720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4</a:t>
            </a: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 &amp;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Incentive Buying Fee</a:t>
            </a:r>
          </a:p>
        </p:txBody>
      </p:sp>
      <p:sp>
        <p:nvSpPr>
          <p:cNvPr id="15" name="Commission 5">
            <a:extLst>
              <a:ext uri="{FF2B5EF4-FFF2-40B4-BE49-F238E27FC236}">
                <a16:creationId xmlns:a16="http://schemas.microsoft.com/office/drawing/2014/main" id="{22857CE2-3A36-9CA1-D65D-722EE5908DE4}"/>
              </a:ext>
            </a:extLst>
          </p:cNvPr>
          <p:cNvSpPr txBox="1"/>
          <p:nvPr/>
        </p:nvSpPr>
        <p:spPr>
          <a:xfrm>
            <a:off x="6851965" y="960647"/>
            <a:ext cx="2166841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5</a:t>
            </a: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% Plan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 &amp;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Incentive Buying Fee</a:t>
            </a:r>
          </a:p>
        </p:txBody>
      </p:sp>
      <p:sp>
        <p:nvSpPr>
          <p:cNvPr id="16" name="MLS Listing…">
            <a:extLst>
              <a:ext uri="{FF2B5EF4-FFF2-40B4-BE49-F238E27FC236}">
                <a16:creationId xmlns:a16="http://schemas.microsoft.com/office/drawing/2014/main" id="{CDDB92C4-D886-1419-7DF1-62CE795A678C}"/>
              </a:ext>
            </a:extLst>
          </p:cNvPr>
          <p:cNvSpPr txBox="1"/>
          <p:nvPr/>
        </p:nvSpPr>
        <p:spPr>
          <a:xfrm>
            <a:off x="2329476" y="1872323"/>
            <a:ext cx="2131102" cy="2451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Multiple </a:t>
            </a: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Buyer Broker is responsible for fee</a:t>
            </a:r>
            <a:endParaRPr kumimoji="0" lang="en-US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Agent</a:t>
            </a: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 pays all marketing expenses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kumimoji="0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17" name="Everything in X…">
            <a:extLst>
              <a:ext uri="{FF2B5EF4-FFF2-40B4-BE49-F238E27FC236}">
                <a16:creationId xmlns:a16="http://schemas.microsoft.com/office/drawing/2014/main" id="{CE003CCE-6EF8-B12B-F96C-FBBC56D6F7EE}"/>
              </a:ext>
            </a:extLst>
          </p:cNvPr>
          <p:cNvSpPr txBox="1"/>
          <p:nvPr/>
        </p:nvSpPr>
        <p:spPr>
          <a:xfrm>
            <a:off x="4660543" y="1872323"/>
            <a:ext cx="2166841" cy="2884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Agent pays selling side fee of up to 1%</a:t>
            </a:r>
            <a:endParaRPr kumimoji="0" sz="1406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Professional photo</a:t>
            </a: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</a:t>
            </a:r>
            <a:endParaRPr kumimoji="0" sz="1406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Virtual tour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Social media promotion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Local advertising</a:t>
            </a:r>
          </a:p>
        </p:txBody>
      </p:sp>
      <p:sp>
        <p:nvSpPr>
          <p:cNvPr id="18" name="Everything in Y…">
            <a:extLst>
              <a:ext uri="{FF2B5EF4-FFF2-40B4-BE49-F238E27FC236}">
                <a16:creationId xmlns:a16="http://schemas.microsoft.com/office/drawing/2014/main" id="{E2CCCB99-B75A-E275-06DE-58CBEB7C6976}"/>
              </a:ext>
            </a:extLst>
          </p:cNvPr>
          <p:cNvSpPr txBox="1"/>
          <p:nvPr/>
        </p:nvSpPr>
        <p:spPr>
          <a:xfrm>
            <a:off x="6901865" y="1836971"/>
            <a:ext cx="2166841" cy="4182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Professional photos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Virtual tour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Social media promotion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Local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Agent pays selling side fee of up to 2%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Feature home on top real estate websites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Home staging consultation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Drone photography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Dedicate website for the property</a:t>
            </a:r>
          </a:p>
        </p:txBody>
      </p:sp>
      <p:sp>
        <p:nvSpPr>
          <p:cNvPr id="19" name="Commission 3">
            <a:extLst>
              <a:ext uri="{FF2B5EF4-FFF2-40B4-BE49-F238E27FC236}">
                <a16:creationId xmlns:a16="http://schemas.microsoft.com/office/drawing/2014/main" id="{E3E37BF3-2C58-D64F-EA40-1A7712977AB4}"/>
              </a:ext>
            </a:extLst>
          </p:cNvPr>
          <p:cNvSpPr txBox="1"/>
          <p:nvPr/>
        </p:nvSpPr>
        <p:spPr>
          <a:xfrm>
            <a:off x="24521" y="960647"/>
            <a:ext cx="2051638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2%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Only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20" name="MLS Listing…">
            <a:extLst>
              <a:ext uri="{FF2B5EF4-FFF2-40B4-BE49-F238E27FC236}">
                <a16:creationId xmlns:a16="http://schemas.microsoft.com/office/drawing/2014/main" id="{5A9510FD-2109-8EAB-33DD-E81EE2BF7B4C}"/>
              </a:ext>
            </a:extLst>
          </p:cNvPr>
          <p:cNvSpPr txBox="1"/>
          <p:nvPr/>
        </p:nvSpPr>
        <p:spPr>
          <a:xfrm>
            <a:off x="50707" y="1879196"/>
            <a:ext cx="2131102" cy="2451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Buyer Broker is responsible for fee</a:t>
            </a:r>
            <a:endParaRPr kumimoji="0" lang="en-US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mbria"/>
                <a:ea typeface="Cambria"/>
                <a:sym typeface="Cambria"/>
              </a:rPr>
              <a:t>Homeowner pays marketing expenses in advance</a:t>
            </a:r>
            <a:endParaRPr kumimoji="0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mbria"/>
              <a:ea typeface="Cambria"/>
              <a:sym typeface="Cambria"/>
            </a:endParaRPr>
          </a:p>
        </p:txBody>
      </p:sp>
      <p:pic>
        <p:nvPicPr>
          <p:cNvPr id="21" name="Picture 10">
            <a:extLst>
              <a:ext uri="{FF2B5EF4-FFF2-40B4-BE49-F238E27FC236}">
                <a16:creationId xmlns:a16="http://schemas.microsoft.com/office/drawing/2014/main" id="{BD25CAAF-057F-1BE5-65BB-4E1C2850A8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4847" y="6019591"/>
            <a:ext cx="804481" cy="4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1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ebinar Slides August 2, 2023 (1).png" descr="Webinar Slides August 2, 2023 (1).png">
            <a:extLst>
              <a:ext uri="{FF2B5EF4-FFF2-40B4-BE49-F238E27FC236}">
                <a16:creationId xmlns:a16="http://schemas.microsoft.com/office/drawing/2014/main" id="{B00F5F42-5B78-F9E2-93C4-8ACE0AE2A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2376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Here if there is one or logo">
            <a:extLst>
              <a:ext uri="{FF2B5EF4-FFF2-40B4-BE49-F238E27FC236}">
                <a16:creationId xmlns:a16="http://schemas.microsoft.com/office/drawing/2014/main" id="{1C1C1FEE-8DEC-CB49-D9D5-EE1858B98666}"/>
              </a:ext>
            </a:extLst>
          </p:cNvPr>
          <p:cNvSpPr txBox="1"/>
          <p:nvPr/>
        </p:nvSpPr>
        <p:spPr>
          <a:xfrm>
            <a:off x="150395" y="184579"/>
            <a:ext cx="8918311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defTabSz="457200">
              <a:defRPr sz="5000" b="1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16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SAMPLE -You Choose Marketing Plan</a:t>
            </a:r>
            <a:endParaRPr kumimoji="0" sz="3516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4" name="Commission 3">
            <a:extLst>
              <a:ext uri="{FF2B5EF4-FFF2-40B4-BE49-F238E27FC236}">
                <a16:creationId xmlns:a16="http://schemas.microsoft.com/office/drawing/2014/main" id="{3C200C25-1EB7-CF9C-FF13-5A89A265D3DC}"/>
              </a:ext>
            </a:extLst>
          </p:cNvPr>
          <p:cNvSpPr txBox="1"/>
          <p:nvPr/>
        </p:nvSpPr>
        <p:spPr>
          <a:xfrm>
            <a:off x="2181809" y="945258"/>
            <a:ext cx="2243720" cy="91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3%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Only</a:t>
            </a:r>
            <a:endParaRPr kumimoji="0" lang="en-US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5" name="Commission 4">
            <a:extLst>
              <a:ext uri="{FF2B5EF4-FFF2-40B4-BE49-F238E27FC236}">
                <a16:creationId xmlns:a16="http://schemas.microsoft.com/office/drawing/2014/main" id="{67710DFC-D9BD-A4E2-C0BC-8C1F308441C0}"/>
              </a:ext>
            </a:extLst>
          </p:cNvPr>
          <p:cNvSpPr txBox="1"/>
          <p:nvPr/>
        </p:nvSpPr>
        <p:spPr>
          <a:xfrm>
            <a:off x="4531179" y="960647"/>
            <a:ext cx="2243720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4</a:t>
            </a: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/>
              <a:t>Only</a:t>
            </a:r>
            <a:endParaRPr kumimoji="0" lang="en-US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6" name="Commission 5">
            <a:extLst>
              <a:ext uri="{FF2B5EF4-FFF2-40B4-BE49-F238E27FC236}">
                <a16:creationId xmlns:a16="http://schemas.microsoft.com/office/drawing/2014/main" id="{C0E47171-3AEB-6E52-0221-6252BEA5BDCB}"/>
              </a:ext>
            </a:extLst>
          </p:cNvPr>
          <p:cNvSpPr txBox="1"/>
          <p:nvPr/>
        </p:nvSpPr>
        <p:spPr>
          <a:xfrm>
            <a:off x="6851965" y="960647"/>
            <a:ext cx="2166841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5</a:t>
            </a: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% Plan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/>
              <a:t>Only</a:t>
            </a:r>
            <a:endParaRPr kumimoji="0" lang="en-US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7" name="MLS Listing…">
            <a:extLst>
              <a:ext uri="{FF2B5EF4-FFF2-40B4-BE49-F238E27FC236}">
                <a16:creationId xmlns:a16="http://schemas.microsoft.com/office/drawing/2014/main" id="{5E04BB31-EC18-1E0B-4706-ACB5305BDDE9}"/>
              </a:ext>
            </a:extLst>
          </p:cNvPr>
          <p:cNvSpPr txBox="1"/>
          <p:nvPr/>
        </p:nvSpPr>
        <p:spPr>
          <a:xfrm>
            <a:off x="2329476" y="1875082"/>
            <a:ext cx="2131102" cy="2235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Multiple </a:t>
            </a: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Buyer Broker is responsible for fee</a:t>
            </a:r>
            <a:endParaRPr kumimoji="0" lang="en-US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Agent</a:t>
            </a: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 pays all marketing expenses</a:t>
            </a:r>
          </a:p>
        </p:txBody>
      </p:sp>
      <p:sp>
        <p:nvSpPr>
          <p:cNvPr id="8" name="Everything in X…">
            <a:extLst>
              <a:ext uri="{FF2B5EF4-FFF2-40B4-BE49-F238E27FC236}">
                <a16:creationId xmlns:a16="http://schemas.microsoft.com/office/drawing/2014/main" id="{F4EEE8ED-85FD-5526-7066-368567DA6118}"/>
              </a:ext>
            </a:extLst>
          </p:cNvPr>
          <p:cNvSpPr txBox="1"/>
          <p:nvPr/>
        </p:nvSpPr>
        <p:spPr>
          <a:xfrm>
            <a:off x="4647683" y="1875082"/>
            <a:ext cx="2166841" cy="3317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lvl="0" indent="-214305" defTabSz="321457">
              <a:spcBef>
                <a:spcPts val="0"/>
              </a:spcBef>
              <a:buSzPct val="123000"/>
              <a:buFontTx/>
              <a:buChar char="•"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1406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Buyer Broker is responsible for fee</a:t>
            </a:r>
          </a:p>
          <a:p>
            <a:pPr marL="214305" lvl="0" indent="-214305" defTabSz="321457">
              <a:spcBef>
                <a:spcPts val="0"/>
              </a:spcBef>
              <a:buSzPct val="123000"/>
              <a:buFontTx/>
              <a:buChar char="•"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1406" u="sng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Agent</a:t>
            </a:r>
            <a:r>
              <a:rPr lang="en-US" sz="1406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 pays all marketing expenses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Professional photo</a:t>
            </a:r>
            <a:r>
              <a:rPr kumimoji="0" lang="en-US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</a:t>
            </a:r>
            <a:endParaRPr kumimoji="0" sz="1406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Virtual tour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Social media promotion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Local advertising</a:t>
            </a:r>
          </a:p>
        </p:txBody>
      </p:sp>
      <p:sp>
        <p:nvSpPr>
          <p:cNvPr id="9" name="Everything in Y…">
            <a:extLst>
              <a:ext uri="{FF2B5EF4-FFF2-40B4-BE49-F238E27FC236}">
                <a16:creationId xmlns:a16="http://schemas.microsoft.com/office/drawing/2014/main" id="{A80627C0-6FEF-04E8-C98D-C00DE63EDEEC}"/>
              </a:ext>
            </a:extLst>
          </p:cNvPr>
          <p:cNvSpPr txBox="1"/>
          <p:nvPr/>
        </p:nvSpPr>
        <p:spPr>
          <a:xfrm>
            <a:off x="6926452" y="1875082"/>
            <a:ext cx="2166841" cy="4615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lvl="0" indent="-214305" defTabSz="321457">
              <a:spcBef>
                <a:spcPts val="0"/>
              </a:spcBef>
              <a:buSzPct val="123000"/>
              <a:buFontTx/>
              <a:buChar char="•"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1406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Buyer Broker is responsible for fee</a:t>
            </a:r>
          </a:p>
          <a:p>
            <a:pPr marL="214305" lvl="0" indent="-214305" defTabSz="321457">
              <a:spcBef>
                <a:spcPts val="0"/>
              </a:spcBef>
              <a:buSzPct val="123000"/>
              <a:buFontTx/>
              <a:buChar char="•"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en-US" sz="1406" u="sng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Agent</a:t>
            </a:r>
            <a:r>
              <a:rPr lang="en-US" sz="1406" dirty="0">
                <a:solidFill>
                  <a:srgbClr val="000000"/>
                </a:solidFill>
                <a:latin typeface="Cambria"/>
                <a:ea typeface="Cambria"/>
                <a:sym typeface="Cambria"/>
              </a:rPr>
              <a:t> pays all marketing expenses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Professional photos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Virtual tour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Social media promotion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Local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Feature home on top real estate websites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Home staging consultation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Drone photography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Dedicate website for the property</a:t>
            </a:r>
          </a:p>
        </p:txBody>
      </p:sp>
      <p:sp>
        <p:nvSpPr>
          <p:cNvPr id="10" name="Commission 3">
            <a:extLst>
              <a:ext uri="{FF2B5EF4-FFF2-40B4-BE49-F238E27FC236}">
                <a16:creationId xmlns:a16="http://schemas.microsoft.com/office/drawing/2014/main" id="{0DD97C11-402C-ECD8-41FD-A10E45617BBB}"/>
              </a:ext>
            </a:extLst>
          </p:cNvPr>
          <p:cNvSpPr txBox="1"/>
          <p:nvPr/>
        </p:nvSpPr>
        <p:spPr>
          <a:xfrm>
            <a:off x="24521" y="960647"/>
            <a:ext cx="2051638" cy="88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 defTabSz="457200">
              <a:defRPr sz="3000" b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2% Plan</a:t>
            </a:r>
          </a:p>
          <a:p>
            <a:pPr marL="0" marR="0" lvl="0" indent="0" algn="ctr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Marketing</a:t>
            </a:r>
            <a:b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</a:b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Only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11" name="MLS Listing…">
            <a:extLst>
              <a:ext uri="{FF2B5EF4-FFF2-40B4-BE49-F238E27FC236}">
                <a16:creationId xmlns:a16="http://schemas.microsoft.com/office/drawing/2014/main" id="{8DE50E87-A9A5-F778-860B-1079AE6E2079}"/>
              </a:ext>
            </a:extLst>
          </p:cNvPr>
          <p:cNvSpPr txBox="1"/>
          <p:nvPr/>
        </p:nvSpPr>
        <p:spPr>
          <a:xfrm>
            <a:off x="50707" y="1875082"/>
            <a:ext cx="2131102" cy="2451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MLS Listing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Basic online advertising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Yard sign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Broker Open House launch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Public Open House</a:t>
            </a: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Buyer Broker is responsible for fee</a:t>
            </a:r>
            <a:endParaRPr kumimoji="0" lang="en-US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  <a:p>
            <a:pPr marL="214305" marR="0" lvl="0" indent="-214305" algn="l" defTabSz="32145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kumimoji="0" lang="en-US" sz="1406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t>Homeowner pays marketing expenses in advance</a:t>
            </a:r>
            <a:endParaRPr kumimoji="0" sz="140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F298A6-B06D-5A7A-CAA7-08A67D6C86AB}"/>
              </a:ext>
            </a:extLst>
          </p:cNvPr>
          <p:cNvCxnSpPr/>
          <p:nvPr/>
        </p:nvCxnSpPr>
        <p:spPr bwMode="auto">
          <a:xfrm flipV="1">
            <a:off x="7360170" y="1079292"/>
            <a:ext cx="442210" cy="1948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254E0B6-77F1-A37F-09EA-BC1CC1C02FAE}"/>
              </a:ext>
            </a:extLst>
          </p:cNvPr>
          <p:cNvSpPr txBox="1"/>
          <p:nvPr/>
        </p:nvSpPr>
        <p:spPr>
          <a:xfrm>
            <a:off x="6816536" y="968273"/>
            <a:ext cx="641072" cy="416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109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/>
                <a:ea typeface="Cambria"/>
                <a:cs typeface="Arial"/>
                <a:sym typeface="Cambria"/>
              </a:rPr>
              <a:t>4%</a:t>
            </a:r>
            <a:endParaRPr lang="en-US" dirty="0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D0FB5661-116B-6CDA-159E-B38F26EB11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4847" y="6019591"/>
            <a:ext cx="804481" cy="4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338</Words>
  <Application>Microsoft Office PowerPoint</Application>
  <PresentationFormat>On-screen Show (4:3)</PresentationFormat>
  <Paragraphs>99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Escobar</dc:creator>
  <cp:lastModifiedBy>Julia Escobar</cp:lastModifiedBy>
  <cp:revision>2</cp:revision>
  <dcterms:created xsi:type="dcterms:W3CDTF">2024-03-21T18:02:04Z</dcterms:created>
  <dcterms:modified xsi:type="dcterms:W3CDTF">2024-03-21T18:13:04Z</dcterms:modified>
</cp:coreProperties>
</file>