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88620" y="135043"/>
            <a:ext cx="6995160" cy="221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88620" y="2346960"/>
            <a:ext cx="6995160" cy="7711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2"/>
          <p:cNvSpPr txBox="1"/>
          <p:nvPr/>
        </p:nvSpPr>
        <p:spPr>
          <a:xfrm>
            <a:off x="368575" y="145008"/>
            <a:ext cx="3967380" cy="303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500"/>
              </a:lnSpc>
              <a:defRPr b="1"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Real Estate Agent Referral Form</a:t>
            </a:r>
          </a:p>
        </p:txBody>
      </p:sp>
      <p:sp>
        <p:nvSpPr>
          <p:cNvPr id="95" name="Freeform 4"/>
          <p:cNvSpPr/>
          <p:nvPr/>
        </p:nvSpPr>
        <p:spPr>
          <a:xfrm>
            <a:off x="375209" y="589804"/>
            <a:ext cx="3275113" cy="31369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TextBox 6"/>
          <p:cNvSpPr txBox="1"/>
          <p:nvPr/>
        </p:nvSpPr>
        <p:spPr>
          <a:xfrm>
            <a:off x="511901" y="609489"/>
            <a:ext cx="3093691" cy="195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600"/>
              </a:lnSpc>
              <a:defRPr b="1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Receiving Agent Information</a:t>
            </a:r>
          </a:p>
        </p:txBody>
      </p:sp>
      <p:sp>
        <p:nvSpPr>
          <p:cNvPr id="97" name="Freeform 8"/>
          <p:cNvSpPr/>
          <p:nvPr/>
        </p:nvSpPr>
        <p:spPr>
          <a:xfrm>
            <a:off x="3886200" y="589804"/>
            <a:ext cx="3275113" cy="31369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8" name="TextBox 10"/>
          <p:cNvSpPr txBox="1"/>
          <p:nvPr/>
        </p:nvSpPr>
        <p:spPr>
          <a:xfrm>
            <a:off x="4240188" y="609489"/>
            <a:ext cx="2219939" cy="195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600"/>
              </a:lnSpc>
              <a:defRPr b="1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Referral Agent Information</a:t>
            </a:r>
          </a:p>
        </p:txBody>
      </p:sp>
      <p:sp>
        <p:nvSpPr>
          <p:cNvPr id="99" name="TextBox 11"/>
          <p:cNvSpPr txBox="1"/>
          <p:nvPr/>
        </p:nvSpPr>
        <p:spPr>
          <a:xfrm>
            <a:off x="375208" y="1008270"/>
            <a:ext cx="3073080" cy="19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Agent Name 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Office Name 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Address 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City _______________________________________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State/Prov _________________ Zip 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Country 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Email Address 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Primary Phone  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Cell PHone _________________ Fax ____________</a:t>
            </a:r>
          </a:p>
        </p:txBody>
      </p:sp>
      <p:sp>
        <p:nvSpPr>
          <p:cNvPr id="100" name="TextBox 12"/>
          <p:cNvSpPr txBox="1"/>
          <p:nvPr/>
        </p:nvSpPr>
        <p:spPr>
          <a:xfrm>
            <a:off x="4115158" y="1008270"/>
            <a:ext cx="3073079" cy="19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Agent Name 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Office Name 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Address 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City _______________________________________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State/Prov _________________ Zip 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Country 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Email Address 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Primary Phone  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Cell PHone _________________ Fax ____________</a:t>
            </a:r>
          </a:p>
        </p:txBody>
      </p:sp>
      <p:sp>
        <p:nvSpPr>
          <p:cNvPr id="101" name="Freeform 14"/>
          <p:cNvSpPr/>
          <p:nvPr/>
        </p:nvSpPr>
        <p:spPr>
          <a:xfrm>
            <a:off x="375208" y="3060171"/>
            <a:ext cx="7040546" cy="29230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2" name="TextBox 16"/>
          <p:cNvSpPr txBox="1"/>
          <p:nvPr/>
        </p:nvSpPr>
        <p:spPr>
          <a:xfrm>
            <a:off x="495308" y="3069162"/>
            <a:ext cx="1896815" cy="195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600"/>
              </a:lnSpc>
              <a:defRPr b="1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Client Information</a:t>
            </a:r>
          </a:p>
        </p:txBody>
      </p:sp>
      <p:sp>
        <p:nvSpPr>
          <p:cNvPr id="103" name="TextBox 17"/>
          <p:cNvSpPr txBox="1"/>
          <p:nvPr/>
        </p:nvSpPr>
        <p:spPr>
          <a:xfrm>
            <a:off x="375209" y="3548269"/>
            <a:ext cx="3561978" cy="1714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Name _____________________________________________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Current Address 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City ______________________________________________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State/Prov _________________ Zip 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Country ___________________________________________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Additional Information 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___________________________________________________</a:t>
            </a:r>
          </a:p>
        </p:txBody>
      </p:sp>
      <p:sp>
        <p:nvSpPr>
          <p:cNvPr id="104" name="TextBox 18"/>
          <p:cNvSpPr txBox="1"/>
          <p:nvPr/>
        </p:nvSpPr>
        <p:spPr>
          <a:xfrm>
            <a:off x="4333993" y="3404325"/>
            <a:ext cx="3093692" cy="1714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Current Home Phone 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Current Office Phone 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Cell Phone  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Email Address 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No. of Adults in Move   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No. of Children 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Next Date of Home Finding Trip 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Expected Moving Date ________________________</a:t>
            </a:r>
          </a:p>
        </p:txBody>
      </p:sp>
      <p:sp>
        <p:nvSpPr>
          <p:cNvPr id="105" name="Freeform 20"/>
          <p:cNvSpPr/>
          <p:nvPr/>
        </p:nvSpPr>
        <p:spPr>
          <a:xfrm>
            <a:off x="356645" y="5184764"/>
            <a:ext cx="7040546" cy="29230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6" name="TextBox 22"/>
          <p:cNvSpPr txBox="1"/>
          <p:nvPr/>
        </p:nvSpPr>
        <p:spPr>
          <a:xfrm>
            <a:off x="476480" y="5193755"/>
            <a:ext cx="2939571" cy="195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600"/>
              </a:lnSpc>
              <a:defRPr b="1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Current Property Information</a:t>
            </a:r>
          </a:p>
        </p:txBody>
      </p:sp>
      <p:sp>
        <p:nvSpPr>
          <p:cNvPr id="107" name="TextBox 23"/>
          <p:cNvSpPr txBox="1"/>
          <p:nvPr/>
        </p:nvSpPr>
        <p:spPr>
          <a:xfrm>
            <a:off x="368576" y="5563325"/>
            <a:ext cx="7059108" cy="85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Client is a _______________________ Estimated Property Listing Price ___________________ Client Must Sell 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Has Client been Pre-Qualified? _____________________ Lender Information 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Reason for Moving ___________________________________________________________________________________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____________________________________________________________________________________________________</a:t>
            </a:r>
          </a:p>
        </p:txBody>
      </p:sp>
      <p:sp>
        <p:nvSpPr>
          <p:cNvPr id="108" name="Freeform 25"/>
          <p:cNvSpPr/>
          <p:nvPr/>
        </p:nvSpPr>
        <p:spPr>
          <a:xfrm>
            <a:off x="368575" y="6553723"/>
            <a:ext cx="7040546" cy="29230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9" name="TextBox 27"/>
          <p:cNvSpPr txBox="1"/>
          <p:nvPr/>
        </p:nvSpPr>
        <p:spPr>
          <a:xfrm>
            <a:off x="470057" y="6562714"/>
            <a:ext cx="2591226" cy="195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600"/>
              </a:lnSpc>
              <a:defRPr b="1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Desired Property Information</a:t>
            </a:r>
          </a:p>
        </p:txBody>
      </p:sp>
      <p:sp>
        <p:nvSpPr>
          <p:cNvPr id="110" name="TextBox 28"/>
          <p:cNvSpPr txBox="1"/>
          <p:nvPr/>
        </p:nvSpPr>
        <p:spPr>
          <a:xfrm>
            <a:off x="356646" y="6950799"/>
            <a:ext cx="7059108" cy="1741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Price Range _________________ Estimated Down Payment _________________ Desired Monthly Payment 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Preferred Home Style: Single Family Home __________ Condo/Townhouse ____________ Other 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Number of Bedrooms ___________ Number of Baths ______________ Square Footage 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Familiar with the Area? _______________________ Preferred Area ___________________________________________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School Requirements: Elementary ____________ Jr. High ____________ Sr. High ____________ College 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Additional Requirements ______________________________________________________________________________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____________________________________________________________________________________________________</a:t>
            </a:r>
          </a:p>
        </p:txBody>
      </p:sp>
      <p:sp>
        <p:nvSpPr>
          <p:cNvPr id="111" name="Freeform 30"/>
          <p:cNvSpPr/>
          <p:nvPr/>
        </p:nvSpPr>
        <p:spPr>
          <a:xfrm>
            <a:off x="356645" y="8644980"/>
            <a:ext cx="7040546" cy="29230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2" name="TextBox 32"/>
          <p:cNvSpPr txBox="1"/>
          <p:nvPr/>
        </p:nvSpPr>
        <p:spPr>
          <a:xfrm>
            <a:off x="495218" y="8653970"/>
            <a:ext cx="2043873" cy="195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600"/>
              </a:lnSpc>
              <a:defRPr b="1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Referral Agent Details</a:t>
            </a:r>
          </a:p>
        </p:txBody>
      </p:sp>
      <p:sp>
        <p:nvSpPr>
          <p:cNvPr id="113" name="TextBox 33"/>
          <p:cNvSpPr txBox="1"/>
          <p:nvPr/>
        </p:nvSpPr>
        <p:spPr>
          <a:xfrm>
            <a:off x="356646" y="8981213"/>
            <a:ext cx="7059108" cy="85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 agreed upon referral fee of _________________ will be paid by the receiving agent to the referring agent. 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referral fee will be based on: Listing __________________ Selling ________________ The Commission 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Referring Agent Signature _______________________________________________ Date _________________________</a:t>
            </a:r>
          </a:p>
          <a:p>
            <a:pPr>
              <a:lnSpc>
                <a:spcPts val="1700"/>
              </a:lnSpc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Receiving Agent Signature _______________________________________________ Date _________________________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