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Lst>
  <p:sldSz cx="7772400" cy="10058400"/>
  <p:notesSz cx="6858000" cy="9144000"/>
  <p:embeddedFontLst>
    <p:embeddedFont>
      <p:font typeface="Poppins" panose="00000500000000000000" pitchFamily="2" charset="0"/>
      <p:regular r:id="rId3"/>
    </p:embeddedFont>
    <p:embeddedFont>
      <p:font typeface="Poppins Bold" panose="00000800000000000000" charset="0"/>
      <p:regular r:id="rId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6" d="100"/>
          <a:sy n="66" d="100"/>
        </p:scale>
        <p:origin x="3186"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font" Target="fonts/font1.fntdata"/><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font" Target="fonts/font2.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88133" y="2174293"/>
            <a:ext cx="6796135" cy="5725160"/>
          </a:xfrm>
          <a:prstGeom prst="rect">
            <a:avLst/>
          </a:prstGeom>
        </p:spPr>
        <p:txBody>
          <a:bodyPr lIns="0" tIns="0" rIns="0" bIns="0" rtlCol="0" anchor="t">
            <a:spAutoFit/>
          </a:bodyPr>
          <a:lstStyle/>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The Listing Agent</a:t>
            </a:r>
            <a:r>
              <a:rPr lang="en-US" sz="1100" dirty="0">
                <a:solidFill>
                  <a:srgbClr val="000000"/>
                </a:solidFill>
                <a:latin typeface="Poppins"/>
                <a:ea typeface="Poppins"/>
                <a:cs typeface="Poppins"/>
                <a:sym typeface="Poppins"/>
              </a:rPr>
              <a:t> - The first ripple starts with the agent who wins the listing!</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The Buyer’s Agent</a:t>
            </a:r>
            <a:r>
              <a:rPr lang="en-US" sz="1100" dirty="0">
                <a:solidFill>
                  <a:srgbClr val="000000"/>
                </a:solidFill>
                <a:latin typeface="Poppins"/>
                <a:ea typeface="Poppins"/>
                <a:cs typeface="Poppins"/>
                <a:sym typeface="Poppins"/>
              </a:rPr>
              <a:t> - Someone’s working just as hard on the other side, helping the buyer find their dream home.</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Photographers/Videographers</a:t>
            </a:r>
            <a:r>
              <a:rPr lang="en-US" sz="1100" dirty="0">
                <a:solidFill>
                  <a:srgbClr val="000000"/>
                </a:solidFill>
                <a:latin typeface="Poppins"/>
                <a:ea typeface="Poppins"/>
                <a:cs typeface="Poppins"/>
                <a:sym typeface="Poppins"/>
              </a:rPr>
              <a:t> - Those professional photos and videos don’t take themselves!</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Stagers</a:t>
            </a:r>
            <a:r>
              <a:rPr lang="en-US" sz="1100" dirty="0">
                <a:solidFill>
                  <a:srgbClr val="000000"/>
                </a:solidFill>
                <a:latin typeface="Poppins"/>
                <a:ea typeface="Poppins"/>
                <a:cs typeface="Poppins"/>
                <a:sym typeface="Poppins"/>
              </a:rPr>
              <a:t> - Turning homes into eye-catching spaces that attract offers.</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Appraisers</a:t>
            </a:r>
            <a:r>
              <a:rPr lang="en-US" sz="1100" dirty="0">
                <a:solidFill>
                  <a:srgbClr val="000000"/>
                </a:solidFill>
                <a:latin typeface="Poppins"/>
                <a:ea typeface="Poppins"/>
                <a:cs typeface="Poppins"/>
                <a:sym typeface="Poppins"/>
              </a:rPr>
              <a:t> - They step in to determine the home’s value for financing.</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Inspectors</a:t>
            </a:r>
            <a:r>
              <a:rPr lang="en-US" sz="1100" dirty="0">
                <a:solidFill>
                  <a:srgbClr val="000000"/>
                </a:solidFill>
                <a:latin typeface="Poppins"/>
                <a:ea typeface="Poppins"/>
                <a:cs typeface="Poppins"/>
                <a:sym typeface="Poppins"/>
              </a:rPr>
              <a:t> - Checking the home from top to bottom to make sure it’s safe and sound</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Contractors/Repair Professionals</a:t>
            </a:r>
            <a:r>
              <a:rPr lang="en-US" sz="1100" dirty="0">
                <a:solidFill>
                  <a:srgbClr val="000000"/>
                </a:solidFill>
                <a:latin typeface="Poppins"/>
                <a:ea typeface="Poppins"/>
                <a:cs typeface="Poppins"/>
                <a:sym typeface="Poppins"/>
              </a:rPr>
              <a:t> - Fixing up inspection issues or adding value before listing.</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Painters</a:t>
            </a:r>
            <a:r>
              <a:rPr lang="en-US" sz="1100" dirty="0">
                <a:solidFill>
                  <a:srgbClr val="000000"/>
                </a:solidFill>
                <a:latin typeface="Poppins"/>
                <a:ea typeface="Poppins"/>
                <a:cs typeface="Poppins"/>
                <a:sym typeface="Poppins"/>
              </a:rPr>
              <a:t> - Freshening up walls to boost curb appeal.</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Landscapers</a:t>
            </a:r>
            <a:r>
              <a:rPr lang="en-US" sz="1100" dirty="0">
                <a:solidFill>
                  <a:srgbClr val="000000"/>
                </a:solidFill>
                <a:latin typeface="Poppins"/>
                <a:ea typeface="Poppins"/>
                <a:cs typeface="Poppins"/>
                <a:sym typeface="Poppins"/>
              </a:rPr>
              <a:t> – Love the neat yard? That’s their magic.</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House Cleaners</a:t>
            </a:r>
            <a:r>
              <a:rPr lang="en-US" sz="1100" dirty="0">
                <a:solidFill>
                  <a:srgbClr val="000000"/>
                </a:solidFill>
                <a:latin typeface="Poppins"/>
                <a:ea typeface="Poppins"/>
                <a:cs typeface="Poppins"/>
                <a:sym typeface="Poppins"/>
              </a:rPr>
              <a:t> - Making it spotless for showings and open houses.</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Movers</a:t>
            </a:r>
            <a:r>
              <a:rPr lang="en-US" sz="1100" dirty="0">
                <a:solidFill>
                  <a:srgbClr val="000000"/>
                </a:solidFill>
                <a:latin typeface="Poppins"/>
                <a:ea typeface="Poppins"/>
                <a:cs typeface="Poppins"/>
                <a:sym typeface="Poppins"/>
              </a:rPr>
              <a:t> - Helping sellers and buyers transition to new beginnings.</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Loan Officer</a:t>
            </a:r>
            <a:r>
              <a:rPr lang="en-US" sz="1100" dirty="0">
                <a:solidFill>
                  <a:srgbClr val="000000"/>
                </a:solidFill>
                <a:latin typeface="Poppins"/>
                <a:ea typeface="Poppins"/>
                <a:cs typeface="Poppins"/>
                <a:sym typeface="Poppins"/>
              </a:rPr>
              <a:t> – Without the money, there’s no closing!</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Underwriter</a:t>
            </a:r>
            <a:r>
              <a:rPr lang="en-US" sz="1100" dirty="0">
                <a:solidFill>
                  <a:srgbClr val="000000"/>
                </a:solidFill>
                <a:latin typeface="Poppins"/>
                <a:ea typeface="Poppins"/>
                <a:cs typeface="Poppins"/>
                <a:sym typeface="Poppins"/>
              </a:rPr>
              <a:t> – These folks work so incredible hard to meet necessary deadlines.</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Title Companies</a:t>
            </a:r>
            <a:r>
              <a:rPr lang="en-US" sz="1100" dirty="0">
                <a:solidFill>
                  <a:srgbClr val="000000"/>
                </a:solidFill>
                <a:latin typeface="Poppins"/>
                <a:ea typeface="Poppins"/>
                <a:cs typeface="Poppins"/>
                <a:sym typeface="Poppins"/>
              </a:rPr>
              <a:t> - Ensuring the sale is legit and ready to close.</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Attorneys</a:t>
            </a:r>
            <a:r>
              <a:rPr lang="en-US" sz="1100" dirty="0">
                <a:solidFill>
                  <a:srgbClr val="000000"/>
                </a:solidFill>
                <a:latin typeface="Poppins"/>
                <a:ea typeface="Poppins"/>
                <a:cs typeface="Poppins"/>
                <a:sym typeface="Poppins"/>
              </a:rPr>
              <a:t> - Handling legal contracts and paperwork.</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Insurance Agents</a:t>
            </a:r>
            <a:r>
              <a:rPr lang="en-US" sz="1100" dirty="0">
                <a:solidFill>
                  <a:srgbClr val="000000"/>
                </a:solidFill>
                <a:latin typeface="Poppins"/>
                <a:ea typeface="Poppins"/>
                <a:cs typeface="Poppins"/>
                <a:sym typeface="Poppins"/>
              </a:rPr>
              <a:t> - Buyers need that homeowner’s insurance locked in.</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Home Warranty Companies</a:t>
            </a:r>
            <a:r>
              <a:rPr lang="en-US" sz="1100" dirty="0">
                <a:solidFill>
                  <a:srgbClr val="000000"/>
                </a:solidFill>
                <a:latin typeface="Poppins"/>
                <a:ea typeface="Poppins"/>
                <a:cs typeface="Poppins"/>
                <a:sym typeface="Poppins"/>
              </a:rPr>
              <a:t> - Providing peace of mind for the buyer.</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Marketing Teams</a:t>
            </a:r>
            <a:r>
              <a:rPr lang="en-US" sz="1100" dirty="0">
                <a:solidFill>
                  <a:srgbClr val="000000"/>
                </a:solidFill>
                <a:latin typeface="Poppins"/>
                <a:ea typeface="Poppins"/>
                <a:cs typeface="Poppins"/>
                <a:sym typeface="Poppins"/>
              </a:rPr>
              <a:t> - From online ads to flyers, someone’s getting the word out.</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Sign Makers</a:t>
            </a:r>
            <a:r>
              <a:rPr lang="en-US" sz="1100" dirty="0">
                <a:solidFill>
                  <a:srgbClr val="000000"/>
                </a:solidFill>
                <a:latin typeface="Poppins"/>
                <a:ea typeface="Poppins"/>
                <a:cs typeface="Poppins"/>
                <a:sym typeface="Poppins"/>
              </a:rPr>
              <a:t> - That “For Sale” sign? Someone designed and placed it for max visibility. </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Surveyors</a:t>
            </a:r>
            <a:r>
              <a:rPr lang="en-US" sz="1100" dirty="0">
                <a:solidFill>
                  <a:srgbClr val="000000"/>
                </a:solidFill>
                <a:latin typeface="Poppins"/>
                <a:ea typeface="Poppins"/>
                <a:cs typeface="Poppins"/>
                <a:sym typeface="Poppins"/>
              </a:rPr>
              <a:t> - Double-checking boundaries and land features.</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Furniture Rental Companies</a:t>
            </a:r>
            <a:r>
              <a:rPr lang="en-US" sz="1100" dirty="0">
                <a:solidFill>
                  <a:srgbClr val="000000"/>
                </a:solidFill>
                <a:latin typeface="Poppins"/>
                <a:ea typeface="Poppins"/>
                <a:cs typeface="Poppins"/>
                <a:sym typeface="Poppins"/>
              </a:rPr>
              <a:t> - For staging homes with pizzazz.</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Utility Companies</a:t>
            </a:r>
            <a:r>
              <a:rPr lang="en-US" sz="1100" dirty="0">
                <a:solidFill>
                  <a:srgbClr val="000000"/>
                </a:solidFill>
                <a:latin typeface="Poppins"/>
                <a:ea typeface="Poppins"/>
                <a:cs typeface="Poppins"/>
                <a:sym typeface="Poppins"/>
              </a:rPr>
              <a:t> - Transferring accounts for water, gas, electricity, etc.</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Local Restaurants/Cafés</a:t>
            </a:r>
            <a:r>
              <a:rPr lang="en-US" sz="1100" dirty="0">
                <a:solidFill>
                  <a:srgbClr val="000000"/>
                </a:solidFill>
                <a:latin typeface="Poppins"/>
                <a:ea typeface="Poppins"/>
                <a:cs typeface="Poppins"/>
                <a:sym typeface="Poppins"/>
              </a:rPr>
              <a:t> - Showings and moving days often mean people grabbing meals on the go!</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Storage Facilities</a:t>
            </a:r>
            <a:r>
              <a:rPr lang="en-US" sz="1100" dirty="0">
                <a:solidFill>
                  <a:srgbClr val="000000"/>
                </a:solidFill>
                <a:latin typeface="Poppins"/>
                <a:ea typeface="Poppins"/>
                <a:cs typeface="Poppins"/>
                <a:sym typeface="Poppins"/>
              </a:rPr>
              <a:t> - Storing items for sellers while they declutter or move.</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City/County Offices</a:t>
            </a:r>
            <a:r>
              <a:rPr lang="en-US" sz="1100" dirty="0">
                <a:solidFill>
                  <a:srgbClr val="000000"/>
                </a:solidFill>
                <a:latin typeface="Poppins"/>
                <a:ea typeface="Poppins"/>
                <a:cs typeface="Poppins"/>
                <a:sym typeface="Poppins"/>
              </a:rPr>
              <a:t> - Processing permits, tax transfers, and other legalities.</a:t>
            </a:r>
          </a:p>
          <a:p>
            <a:pPr marL="237491" lvl="1" indent="-118745" algn="just">
              <a:lnSpc>
                <a:spcPts val="1540"/>
              </a:lnSpc>
              <a:buFont typeface="Arial"/>
              <a:buChar char="•"/>
            </a:pPr>
            <a:r>
              <a:rPr lang="en-US" sz="1100" b="1" dirty="0">
                <a:solidFill>
                  <a:srgbClr val="000000"/>
                </a:solidFill>
                <a:latin typeface="Poppins Bold"/>
                <a:ea typeface="Poppins Bold"/>
                <a:cs typeface="Poppins Bold"/>
                <a:sym typeface="Poppins Bold"/>
              </a:rPr>
              <a:t>Neighbors</a:t>
            </a:r>
            <a:r>
              <a:rPr lang="en-US" sz="1100" dirty="0">
                <a:solidFill>
                  <a:srgbClr val="000000"/>
                </a:solidFill>
                <a:latin typeface="Poppins"/>
                <a:ea typeface="Poppins"/>
                <a:cs typeface="Poppins"/>
                <a:sym typeface="Poppins"/>
              </a:rPr>
              <a:t> - Yep, even they benefit from a strong sale price, which boosts the neighborhood’s overall value.</a:t>
            </a:r>
          </a:p>
        </p:txBody>
      </p:sp>
      <p:grpSp>
        <p:nvGrpSpPr>
          <p:cNvPr id="3" name="Group 3"/>
          <p:cNvGrpSpPr/>
          <p:nvPr/>
        </p:nvGrpSpPr>
        <p:grpSpPr>
          <a:xfrm>
            <a:off x="0" y="0"/>
            <a:ext cx="7772400" cy="983033"/>
            <a:chOff x="0" y="0"/>
            <a:chExt cx="2709333" cy="342669"/>
          </a:xfrm>
        </p:grpSpPr>
        <p:sp>
          <p:nvSpPr>
            <p:cNvPr id="4" name="Freeform 4"/>
            <p:cNvSpPr/>
            <p:nvPr/>
          </p:nvSpPr>
          <p:spPr>
            <a:xfrm>
              <a:off x="0" y="0"/>
              <a:ext cx="2709333" cy="342669"/>
            </a:xfrm>
            <a:custGeom>
              <a:avLst/>
              <a:gdLst/>
              <a:ahLst/>
              <a:cxnLst/>
              <a:rect l="l" t="t" r="r" b="b"/>
              <a:pathLst>
                <a:path w="2709333" h="342669">
                  <a:moveTo>
                    <a:pt x="0" y="0"/>
                  </a:moveTo>
                  <a:lnTo>
                    <a:pt x="2709333" y="0"/>
                  </a:lnTo>
                  <a:lnTo>
                    <a:pt x="2709333" y="342669"/>
                  </a:lnTo>
                  <a:lnTo>
                    <a:pt x="0" y="342669"/>
                  </a:lnTo>
                  <a:close/>
                </a:path>
              </a:pathLst>
            </a:custGeom>
            <a:solidFill>
              <a:srgbClr val="91AEC0"/>
            </a:solidFill>
          </p:spPr>
          <p:txBody>
            <a:bodyPr/>
            <a:lstStyle/>
            <a:p>
              <a:endParaRPr lang="en-US"/>
            </a:p>
          </p:txBody>
        </p:sp>
        <p:sp>
          <p:nvSpPr>
            <p:cNvPr id="5" name="TextBox 5"/>
            <p:cNvSpPr txBox="1"/>
            <p:nvPr/>
          </p:nvSpPr>
          <p:spPr>
            <a:xfrm>
              <a:off x="0" y="-47625"/>
              <a:ext cx="2709333" cy="390294"/>
            </a:xfrm>
            <a:prstGeom prst="rect">
              <a:avLst/>
            </a:prstGeom>
          </p:spPr>
          <p:txBody>
            <a:bodyPr lIns="50800" tIns="50800" rIns="50800" bIns="50800" rtlCol="0" anchor="ctr"/>
            <a:lstStyle/>
            <a:p>
              <a:pPr algn="ctr">
                <a:lnSpc>
                  <a:spcPts val="1960"/>
                </a:lnSpc>
              </a:pPr>
              <a:endParaRPr/>
            </a:p>
          </p:txBody>
        </p:sp>
      </p:grpSp>
      <p:grpSp>
        <p:nvGrpSpPr>
          <p:cNvPr id="6" name="Group 6"/>
          <p:cNvGrpSpPr/>
          <p:nvPr/>
        </p:nvGrpSpPr>
        <p:grpSpPr>
          <a:xfrm>
            <a:off x="818343" y="230531"/>
            <a:ext cx="6135715" cy="521970"/>
            <a:chOff x="0" y="0"/>
            <a:chExt cx="8180953" cy="695961"/>
          </a:xfrm>
        </p:grpSpPr>
        <p:sp>
          <p:nvSpPr>
            <p:cNvPr id="7" name="TextBox 7"/>
            <p:cNvSpPr txBox="1"/>
            <p:nvPr/>
          </p:nvSpPr>
          <p:spPr>
            <a:xfrm>
              <a:off x="2157398" y="-57150"/>
              <a:ext cx="3866158" cy="415290"/>
            </a:xfrm>
            <a:prstGeom prst="rect">
              <a:avLst/>
            </a:prstGeom>
          </p:spPr>
          <p:txBody>
            <a:bodyPr lIns="0" tIns="0" rIns="0" bIns="0" rtlCol="0" anchor="t">
              <a:spAutoFit/>
            </a:bodyPr>
            <a:lstStyle/>
            <a:p>
              <a:pPr algn="ctr">
                <a:lnSpc>
                  <a:spcPts val="2520"/>
                </a:lnSpc>
                <a:spcBef>
                  <a:spcPct val="0"/>
                </a:spcBef>
              </a:pPr>
              <a:r>
                <a:rPr lang="en-US" sz="1800" b="1">
                  <a:solidFill>
                    <a:srgbClr val="000000"/>
                  </a:solidFill>
                  <a:latin typeface="Poppins Bold"/>
                  <a:ea typeface="Poppins Bold"/>
                  <a:cs typeface="Poppins Bold"/>
                  <a:sym typeface="Poppins Bold"/>
                </a:rPr>
                <a:t>Real Estate Ripple Effect: </a:t>
              </a:r>
            </a:p>
          </p:txBody>
        </p:sp>
        <p:sp>
          <p:nvSpPr>
            <p:cNvPr id="8" name="TextBox 8"/>
            <p:cNvSpPr txBox="1"/>
            <p:nvPr/>
          </p:nvSpPr>
          <p:spPr>
            <a:xfrm>
              <a:off x="0" y="365549"/>
              <a:ext cx="8180953" cy="330412"/>
            </a:xfrm>
            <a:prstGeom prst="rect">
              <a:avLst/>
            </a:prstGeom>
          </p:spPr>
          <p:txBody>
            <a:bodyPr lIns="0" tIns="0" rIns="0" bIns="0" rtlCol="0" anchor="t">
              <a:spAutoFit/>
            </a:bodyPr>
            <a:lstStyle/>
            <a:p>
              <a:pPr algn="ctr">
                <a:lnSpc>
                  <a:spcPts val="1960"/>
                </a:lnSpc>
                <a:spcBef>
                  <a:spcPct val="0"/>
                </a:spcBef>
              </a:pPr>
              <a:r>
                <a:rPr lang="en-US" sz="1400">
                  <a:solidFill>
                    <a:srgbClr val="000000"/>
                  </a:solidFill>
                  <a:latin typeface="Poppins"/>
                  <a:ea typeface="Poppins"/>
                  <a:cs typeface="Poppins"/>
                  <a:sym typeface="Poppins"/>
                </a:rPr>
                <a:t>How Agents Drive Change and Fuel Communities</a:t>
              </a:r>
            </a:p>
          </p:txBody>
        </p:sp>
      </p:grpSp>
      <p:sp>
        <p:nvSpPr>
          <p:cNvPr id="9" name="TextBox 9"/>
          <p:cNvSpPr txBox="1"/>
          <p:nvPr/>
        </p:nvSpPr>
        <p:spPr>
          <a:xfrm>
            <a:off x="488133" y="1097333"/>
            <a:ext cx="6796135" cy="962660"/>
          </a:xfrm>
          <a:prstGeom prst="rect">
            <a:avLst/>
          </a:prstGeom>
        </p:spPr>
        <p:txBody>
          <a:bodyPr lIns="0" tIns="0" rIns="0" bIns="0" rtlCol="0" anchor="t">
            <a:spAutoFit/>
          </a:bodyPr>
          <a:lstStyle/>
          <a:p>
            <a:pPr algn="just">
              <a:lnSpc>
                <a:spcPts val="1540"/>
              </a:lnSpc>
              <a:spcBef>
                <a:spcPct val="0"/>
              </a:spcBef>
            </a:pPr>
            <a:r>
              <a:rPr lang="en-US" sz="1100">
                <a:solidFill>
                  <a:srgbClr val="000000"/>
                </a:solidFill>
                <a:latin typeface="Poppins"/>
                <a:ea typeface="Poppins"/>
                <a:cs typeface="Poppins"/>
                <a:sym typeface="Poppins"/>
              </a:rPr>
              <a:t>Real estate transactions are more than just buying and selling homes — they’re the catalysts for a ripple effect that touches lives, strengthens communities, and fuels the economy. Behind every successful sale is a team of professionals working tirelessly to make it happen. As a real estate agent, you’re not just moving homes—you’re creating meaningful change in your clients’ lives and the community at large. Here’s the list of people involved in the transaction:</a:t>
            </a:r>
          </a:p>
        </p:txBody>
      </p:sp>
      <p:sp>
        <p:nvSpPr>
          <p:cNvPr id="10" name="TextBox 10"/>
          <p:cNvSpPr txBox="1"/>
          <p:nvPr/>
        </p:nvSpPr>
        <p:spPr>
          <a:xfrm>
            <a:off x="488133" y="7937500"/>
            <a:ext cx="6796135" cy="1343660"/>
          </a:xfrm>
          <a:prstGeom prst="rect">
            <a:avLst/>
          </a:prstGeom>
        </p:spPr>
        <p:txBody>
          <a:bodyPr lIns="0" tIns="0" rIns="0" bIns="0" rtlCol="0" anchor="t">
            <a:spAutoFit/>
          </a:bodyPr>
          <a:lstStyle/>
          <a:p>
            <a:pPr algn="just">
              <a:lnSpc>
                <a:spcPts val="1540"/>
              </a:lnSpc>
            </a:pPr>
            <a:r>
              <a:rPr lang="en-US" sz="1100">
                <a:solidFill>
                  <a:srgbClr val="000000"/>
                </a:solidFill>
                <a:latin typeface="Poppins"/>
                <a:ea typeface="Poppins"/>
                <a:cs typeface="Poppins"/>
                <a:sym typeface="Poppins"/>
              </a:rPr>
              <a:t>One transaction doesn’t just move a family; it moves an entire economy. Every POWER AGENT® out there is creating a ripple that impacts dozens of lives.</a:t>
            </a:r>
          </a:p>
          <a:p>
            <a:pPr algn="just">
              <a:lnSpc>
                <a:spcPts val="1540"/>
              </a:lnSpc>
            </a:pPr>
            <a:endParaRPr lang="en-US" sz="1100">
              <a:solidFill>
                <a:srgbClr val="000000"/>
              </a:solidFill>
              <a:latin typeface="Poppins"/>
              <a:ea typeface="Poppins"/>
              <a:cs typeface="Poppins"/>
              <a:sym typeface="Poppins"/>
            </a:endParaRPr>
          </a:p>
          <a:p>
            <a:pPr algn="just">
              <a:lnSpc>
                <a:spcPts val="1540"/>
              </a:lnSpc>
              <a:spcBef>
                <a:spcPct val="0"/>
              </a:spcBef>
            </a:pPr>
            <a:r>
              <a:rPr lang="en-US" sz="1100" b="1">
                <a:solidFill>
                  <a:srgbClr val="000000"/>
                </a:solidFill>
                <a:latin typeface="Poppins Bold"/>
                <a:ea typeface="Poppins Bold"/>
                <a:cs typeface="Poppins Bold"/>
                <a:sym typeface="Poppins Bold"/>
              </a:rPr>
              <a:t>Ready to experience the ripple effect firsthand?</a:t>
            </a:r>
            <a:r>
              <a:rPr lang="en-US" sz="1100">
                <a:solidFill>
                  <a:srgbClr val="000000"/>
                </a:solidFill>
                <a:latin typeface="Poppins"/>
                <a:ea typeface="Poppins"/>
                <a:cs typeface="Poppins"/>
                <a:sym typeface="Poppins"/>
              </a:rPr>
              <a:t> Let’s work together to make your real estate journey smooth, successful, and impactful. Whether you’re buying or selling, I’m here to guide you every step of the way. Reach out today to discover how I can help you make waves in the best way possible!</a:t>
            </a:r>
          </a:p>
        </p:txBody>
      </p:sp>
      <p:grpSp>
        <p:nvGrpSpPr>
          <p:cNvPr id="11" name="Group 11"/>
          <p:cNvGrpSpPr/>
          <p:nvPr/>
        </p:nvGrpSpPr>
        <p:grpSpPr>
          <a:xfrm>
            <a:off x="0" y="9438689"/>
            <a:ext cx="7772400" cy="619711"/>
            <a:chOff x="0" y="0"/>
            <a:chExt cx="2709333" cy="216021"/>
          </a:xfrm>
        </p:grpSpPr>
        <p:sp>
          <p:nvSpPr>
            <p:cNvPr id="12" name="Freeform 12"/>
            <p:cNvSpPr/>
            <p:nvPr/>
          </p:nvSpPr>
          <p:spPr>
            <a:xfrm>
              <a:off x="0" y="0"/>
              <a:ext cx="2709333" cy="216021"/>
            </a:xfrm>
            <a:custGeom>
              <a:avLst/>
              <a:gdLst/>
              <a:ahLst/>
              <a:cxnLst/>
              <a:rect l="l" t="t" r="r" b="b"/>
              <a:pathLst>
                <a:path w="2709333" h="216021">
                  <a:moveTo>
                    <a:pt x="0" y="0"/>
                  </a:moveTo>
                  <a:lnTo>
                    <a:pt x="2709333" y="0"/>
                  </a:lnTo>
                  <a:lnTo>
                    <a:pt x="2709333" y="216021"/>
                  </a:lnTo>
                  <a:lnTo>
                    <a:pt x="0" y="216021"/>
                  </a:lnTo>
                  <a:close/>
                </a:path>
              </a:pathLst>
            </a:custGeom>
            <a:solidFill>
              <a:srgbClr val="4E7291"/>
            </a:solidFill>
          </p:spPr>
          <p:txBody>
            <a:bodyPr/>
            <a:lstStyle/>
            <a:p>
              <a:endParaRPr lang="en-US"/>
            </a:p>
          </p:txBody>
        </p:sp>
        <p:sp>
          <p:nvSpPr>
            <p:cNvPr id="13" name="TextBox 13"/>
            <p:cNvSpPr txBox="1"/>
            <p:nvPr/>
          </p:nvSpPr>
          <p:spPr>
            <a:xfrm>
              <a:off x="0" y="-47625"/>
              <a:ext cx="2709333" cy="263646"/>
            </a:xfrm>
            <a:prstGeom prst="rect">
              <a:avLst/>
            </a:prstGeom>
          </p:spPr>
          <p:txBody>
            <a:bodyPr lIns="50800" tIns="50800" rIns="50800" bIns="50800" rtlCol="0" anchor="ctr"/>
            <a:lstStyle/>
            <a:p>
              <a:pPr algn="ctr">
                <a:lnSpc>
                  <a:spcPts val="1960"/>
                </a:lnSpc>
              </a:pPr>
              <a:endParaRPr/>
            </a:p>
          </p:txBody>
        </p:sp>
      </p:grpSp>
      <p:sp>
        <p:nvSpPr>
          <p:cNvPr id="14" name="Freeform 14"/>
          <p:cNvSpPr/>
          <p:nvPr/>
        </p:nvSpPr>
        <p:spPr>
          <a:xfrm>
            <a:off x="257591" y="230531"/>
            <a:ext cx="1121504" cy="265400"/>
          </a:xfrm>
          <a:custGeom>
            <a:avLst/>
            <a:gdLst/>
            <a:ahLst/>
            <a:cxnLst/>
            <a:rect l="l" t="t" r="r" b="b"/>
            <a:pathLst>
              <a:path w="1121504" h="265400">
                <a:moveTo>
                  <a:pt x="0" y="0"/>
                </a:moveTo>
                <a:lnTo>
                  <a:pt x="1121503" y="0"/>
                </a:lnTo>
                <a:lnTo>
                  <a:pt x="1121503" y="265400"/>
                </a:lnTo>
                <a:lnTo>
                  <a:pt x="0" y="265400"/>
                </a:lnTo>
                <a:lnTo>
                  <a:pt x="0" y="0"/>
                </a:lnTo>
                <a:close/>
              </a:path>
            </a:pathLst>
          </a:custGeom>
          <a:blipFill>
            <a:blip r:embed="rId2"/>
            <a:stretch>
              <a:fillRect l="-2588" r="-2588"/>
            </a:stretch>
          </a:blipFill>
        </p:spPr>
        <p:txBody>
          <a:bodyPr/>
          <a:lstStyle/>
          <a:p>
            <a:endParaRPr lang="en-US"/>
          </a:p>
        </p:txBody>
      </p:sp>
      <p:sp>
        <p:nvSpPr>
          <p:cNvPr id="15" name="TextBox 15"/>
          <p:cNvSpPr txBox="1"/>
          <p:nvPr/>
        </p:nvSpPr>
        <p:spPr>
          <a:xfrm>
            <a:off x="-25434" y="9483750"/>
            <a:ext cx="7772400" cy="472440"/>
          </a:xfrm>
          <a:prstGeom prst="rect">
            <a:avLst/>
          </a:prstGeom>
        </p:spPr>
        <p:txBody>
          <a:bodyPr lIns="0" tIns="0" rIns="0" bIns="0" rtlCol="0" anchor="t">
            <a:spAutoFit/>
          </a:bodyPr>
          <a:lstStyle/>
          <a:p>
            <a:pPr algn="ctr">
              <a:lnSpc>
                <a:spcPts val="1920"/>
              </a:lnSpc>
            </a:pPr>
            <a:r>
              <a:rPr lang="en-US" sz="1200" dirty="0">
                <a:solidFill>
                  <a:srgbClr val="FFFFFF"/>
                </a:solidFill>
                <a:latin typeface="Poppins"/>
                <a:ea typeface="Poppins"/>
                <a:cs typeface="Poppins"/>
                <a:sym typeface="Poppins"/>
              </a:rPr>
              <a:t>Your Name • Office Name • Office Address</a:t>
            </a:r>
          </a:p>
          <a:p>
            <a:pPr algn="ctr">
              <a:lnSpc>
                <a:spcPts val="1920"/>
              </a:lnSpc>
            </a:pPr>
            <a:r>
              <a:rPr lang="en-US" sz="1200" dirty="0">
                <a:solidFill>
                  <a:srgbClr val="FFFFFF"/>
                </a:solidFill>
                <a:latin typeface="Poppins"/>
                <a:ea typeface="Poppins"/>
                <a:cs typeface="Poppins"/>
                <a:sym typeface="Poppins"/>
              </a:rPr>
              <a:t>Phone Number • Website Address • Email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550</Words>
  <Application>Microsoft Office PowerPoint</Application>
  <PresentationFormat>Custom</PresentationFormat>
  <Paragraphs>34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Poppins</vt:lpstr>
      <vt:lpstr>Poppins Bold</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Estate Ripple Effect: How Agents Drive Change and Fuel Communities</dc:title>
  <cp:lastModifiedBy>Julia Escobar</cp:lastModifiedBy>
  <cp:revision>2</cp:revision>
  <dcterms:created xsi:type="dcterms:W3CDTF">2006-08-16T00:00:00Z</dcterms:created>
  <dcterms:modified xsi:type="dcterms:W3CDTF">2025-03-03T15:44:06Z</dcterms:modified>
  <dc:identifier>DAGgrpScNYU</dc:identifier>
</cp:coreProperties>
</file>